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97" r:id="rId2"/>
    <p:sldId id="399" r:id="rId3"/>
    <p:sldId id="398" r:id="rId4"/>
    <p:sldId id="443" r:id="rId5"/>
    <p:sldId id="442" r:id="rId6"/>
    <p:sldId id="396" r:id="rId7"/>
    <p:sldId id="349" r:id="rId8"/>
    <p:sldId id="400" r:id="rId9"/>
    <p:sldId id="401" r:id="rId10"/>
    <p:sldId id="417" r:id="rId11"/>
    <p:sldId id="418" r:id="rId12"/>
    <p:sldId id="416" r:id="rId13"/>
    <p:sldId id="419" r:id="rId14"/>
    <p:sldId id="420" r:id="rId15"/>
    <p:sldId id="424" r:id="rId16"/>
    <p:sldId id="421" r:id="rId17"/>
    <p:sldId id="263" r:id="rId18"/>
    <p:sldId id="262" r:id="rId19"/>
    <p:sldId id="402" r:id="rId20"/>
    <p:sldId id="264" r:id="rId21"/>
    <p:sldId id="422" r:id="rId22"/>
    <p:sldId id="350" r:id="rId23"/>
    <p:sldId id="376" r:id="rId24"/>
    <p:sldId id="425" r:id="rId25"/>
    <p:sldId id="426" r:id="rId26"/>
    <p:sldId id="427" r:id="rId27"/>
    <p:sldId id="428" r:id="rId28"/>
    <p:sldId id="429" r:id="rId29"/>
    <p:sldId id="351" r:id="rId30"/>
    <p:sldId id="272" r:id="rId31"/>
    <p:sldId id="273" r:id="rId32"/>
    <p:sldId id="430" r:id="rId33"/>
    <p:sldId id="274" r:id="rId34"/>
    <p:sldId id="352" r:id="rId35"/>
    <p:sldId id="431" r:id="rId36"/>
    <p:sldId id="432" r:id="rId37"/>
    <p:sldId id="433" r:id="rId38"/>
    <p:sldId id="434" r:id="rId39"/>
    <p:sldId id="435" r:id="rId40"/>
    <p:sldId id="436" r:id="rId41"/>
    <p:sldId id="353" r:id="rId42"/>
    <p:sldId id="354" r:id="rId43"/>
    <p:sldId id="444" r:id="rId44"/>
    <p:sldId id="282" r:id="rId45"/>
    <p:sldId id="438" r:id="rId46"/>
    <p:sldId id="283" r:id="rId47"/>
    <p:sldId id="439" r:id="rId48"/>
    <p:sldId id="440" r:id="rId49"/>
    <p:sldId id="437" r:id="rId50"/>
    <p:sldId id="355" r:id="rId51"/>
    <p:sldId id="285" r:id="rId52"/>
    <p:sldId id="286" r:id="rId53"/>
    <p:sldId id="445" r:id="rId54"/>
    <p:sldId id="287" r:id="rId55"/>
    <p:sldId id="357" r:id="rId56"/>
    <p:sldId id="358" r:id="rId57"/>
    <p:sldId id="359" r:id="rId58"/>
    <p:sldId id="360" r:id="rId59"/>
    <p:sldId id="290" r:id="rId60"/>
    <p:sldId id="291" r:id="rId61"/>
    <p:sldId id="292" r:id="rId62"/>
    <p:sldId id="361" r:id="rId63"/>
    <p:sldId id="362" r:id="rId64"/>
    <p:sldId id="363" r:id="rId65"/>
    <p:sldId id="364" r:id="rId66"/>
    <p:sldId id="296" r:id="rId67"/>
    <p:sldId id="365" r:id="rId68"/>
    <p:sldId id="298" r:id="rId69"/>
    <p:sldId id="299" r:id="rId70"/>
    <p:sldId id="301" r:id="rId71"/>
    <p:sldId id="366" r:id="rId72"/>
    <p:sldId id="482" r:id="rId73"/>
    <p:sldId id="483" r:id="rId74"/>
    <p:sldId id="484" r:id="rId75"/>
    <p:sldId id="485" r:id="rId76"/>
    <p:sldId id="486" r:id="rId77"/>
    <p:sldId id="487" r:id="rId78"/>
    <p:sldId id="488" r:id="rId79"/>
    <p:sldId id="489" r:id="rId80"/>
    <p:sldId id="490" r:id="rId81"/>
    <p:sldId id="491" r:id="rId82"/>
    <p:sldId id="492" r:id="rId83"/>
    <p:sldId id="493" r:id="rId84"/>
    <p:sldId id="494" r:id="rId85"/>
    <p:sldId id="446" r:id="rId86"/>
    <p:sldId id="447" r:id="rId87"/>
    <p:sldId id="448" r:id="rId88"/>
    <p:sldId id="449" r:id="rId89"/>
    <p:sldId id="450" r:id="rId90"/>
    <p:sldId id="451" r:id="rId91"/>
    <p:sldId id="452" r:id="rId92"/>
    <p:sldId id="453" r:id="rId93"/>
    <p:sldId id="454" r:id="rId94"/>
    <p:sldId id="455" r:id="rId95"/>
    <p:sldId id="456" r:id="rId96"/>
    <p:sldId id="457" r:id="rId97"/>
    <p:sldId id="458" r:id="rId98"/>
    <p:sldId id="459" r:id="rId99"/>
    <p:sldId id="460" r:id="rId100"/>
    <p:sldId id="461" r:id="rId101"/>
    <p:sldId id="462" r:id="rId102"/>
    <p:sldId id="463" r:id="rId103"/>
    <p:sldId id="464" r:id="rId104"/>
    <p:sldId id="465" r:id="rId105"/>
    <p:sldId id="466" r:id="rId106"/>
    <p:sldId id="467" r:id="rId107"/>
    <p:sldId id="468" r:id="rId108"/>
    <p:sldId id="469" r:id="rId109"/>
    <p:sldId id="470" r:id="rId110"/>
    <p:sldId id="471" r:id="rId111"/>
    <p:sldId id="472" r:id="rId1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3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Relationship Id="rId4" Type="http://schemas.openxmlformats.org/officeDocument/2006/relationships/image" Target="../media/image20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emf"/><Relationship Id="rId3" Type="http://schemas.openxmlformats.org/officeDocument/2006/relationships/image" Target="../media/image209.wmf"/><Relationship Id="rId7" Type="http://schemas.openxmlformats.org/officeDocument/2006/relationships/image" Target="../media/image213.wmf"/><Relationship Id="rId2" Type="http://schemas.openxmlformats.org/officeDocument/2006/relationships/image" Target="../media/image208.emf"/><Relationship Id="rId1" Type="http://schemas.openxmlformats.org/officeDocument/2006/relationships/image" Target="../media/image207.wmf"/><Relationship Id="rId6" Type="http://schemas.openxmlformats.org/officeDocument/2006/relationships/image" Target="../media/image212.wmf"/><Relationship Id="rId5" Type="http://schemas.openxmlformats.org/officeDocument/2006/relationships/image" Target="../media/image211.wmf"/><Relationship Id="rId4" Type="http://schemas.openxmlformats.org/officeDocument/2006/relationships/image" Target="../media/image210.wmf"/><Relationship Id="rId9" Type="http://schemas.openxmlformats.org/officeDocument/2006/relationships/image" Target="../media/image21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wmf"/><Relationship Id="rId2" Type="http://schemas.openxmlformats.org/officeDocument/2006/relationships/image" Target="../media/image248.wmf"/><Relationship Id="rId1" Type="http://schemas.openxmlformats.org/officeDocument/2006/relationships/image" Target="../media/image247.wmf"/><Relationship Id="rId5" Type="http://schemas.openxmlformats.org/officeDocument/2006/relationships/image" Target="../media/image250.wmf"/><Relationship Id="rId4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emf"/><Relationship Id="rId3" Type="http://schemas.openxmlformats.org/officeDocument/2006/relationships/image" Target="../media/image253.wmf"/><Relationship Id="rId7" Type="http://schemas.openxmlformats.org/officeDocument/2006/relationships/image" Target="../media/image257.wmf"/><Relationship Id="rId2" Type="http://schemas.openxmlformats.org/officeDocument/2006/relationships/image" Target="../media/image252.wmf"/><Relationship Id="rId1" Type="http://schemas.openxmlformats.org/officeDocument/2006/relationships/image" Target="../media/image251.wmf"/><Relationship Id="rId6" Type="http://schemas.openxmlformats.org/officeDocument/2006/relationships/image" Target="../media/image256.wmf"/><Relationship Id="rId5" Type="http://schemas.openxmlformats.org/officeDocument/2006/relationships/image" Target="../media/image255.wmf"/><Relationship Id="rId4" Type="http://schemas.openxmlformats.org/officeDocument/2006/relationships/image" Target="../media/image25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5" Type="http://schemas.openxmlformats.org/officeDocument/2006/relationships/image" Target="../media/image263.wmf"/><Relationship Id="rId4" Type="http://schemas.openxmlformats.org/officeDocument/2006/relationships/image" Target="../media/image26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wmf"/><Relationship Id="rId2" Type="http://schemas.openxmlformats.org/officeDocument/2006/relationships/image" Target="../media/image265.wmf"/><Relationship Id="rId1" Type="http://schemas.openxmlformats.org/officeDocument/2006/relationships/image" Target="../media/image264.wmf"/><Relationship Id="rId4" Type="http://schemas.openxmlformats.org/officeDocument/2006/relationships/image" Target="../media/image26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wmf"/><Relationship Id="rId2" Type="http://schemas.openxmlformats.org/officeDocument/2006/relationships/image" Target="../media/image272.wmf"/><Relationship Id="rId1" Type="http://schemas.openxmlformats.org/officeDocument/2006/relationships/image" Target="../media/image271.wmf"/><Relationship Id="rId4" Type="http://schemas.openxmlformats.org/officeDocument/2006/relationships/image" Target="../media/image274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3" Type="http://schemas.openxmlformats.org/officeDocument/2006/relationships/image" Target="../media/image278.wmf"/><Relationship Id="rId7" Type="http://schemas.openxmlformats.org/officeDocument/2006/relationships/image" Target="../media/image282.emf"/><Relationship Id="rId2" Type="http://schemas.openxmlformats.org/officeDocument/2006/relationships/image" Target="../media/image277.wmf"/><Relationship Id="rId1" Type="http://schemas.openxmlformats.org/officeDocument/2006/relationships/image" Target="../media/image276.wmf"/><Relationship Id="rId6" Type="http://schemas.openxmlformats.org/officeDocument/2006/relationships/image" Target="../media/image281.wmf"/><Relationship Id="rId5" Type="http://schemas.openxmlformats.org/officeDocument/2006/relationships/image" Target="../media/image280.wmf"/><Relationship Id="rId4" Type="http://schemas.openxmlformats.org/officeDocument/2006/relationships/image" Target="../media/image279.wmf"/><Relationship Id="rId9" Type="http://schemas.openxmlformats.org/officeDocument/2006/relationships/image" Target="../media/image28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wmf"/><Relationship Id="rId2" Type="http://schemas.openxmlformats.org/officeDocument/2006/relationships/image" Target="../media/image286.wmf"/><Relationship Id="rId1" Type="http://schemas.openxmlformats.org/officeDocument/2006/relationships/image" Target="../media/image28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3" Type="http://schemas.openxmlformats.org/officeDocument/2006/relationships/image" Target="../media/image299.wmf"/><Relationship Id="rId7" Type="http://schemas.openxmlformats.org/officeDocument/2006/relationships/image" Target="../media/image303.wmf"/><Relationship Id="rId2" Type="http://schemas.openxmlformats.org/officeDocument/2006/relationships/image" Target="../media/image298.wmf"/><Relationship Id="rId1" Type="http://schemas.openxmlformats.org/officeDocument/2006/relationships/image" Target="../media/image297.wmf"/><Relationship Id="rId6" Type="http://schemas.openxmlformats.org/officeDocument/2006/relationships/image" Target="../media/image302.wmf"/><Relationship Id="rId5" Type="http://schemas.openxmlformats.org/officeDocument/2006/relationships/image" Target="../media/image301.wmf"/><Relationship Id="rId4" Type="http://schemas.openxmlformats.org/officeDocument/2006/relationships/image" Target="../media/image300.wmf"/><Relationship Id="rId9" Type="http://schemas.openxmlformats.org/officeDocument/2006/relationships/image" Target="../media/image305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wmf"/><Relationship Id="rId3" Type="http://schemas.openxmlformats.org/officeDocument/2006/relationships/image" Target="../media/image308.wmf"/><Relationship Id="rId7" Type="http://schemas.openxmlformats.org/officeDocument/2006/relationships/image" Target="../media/image312.wmf"/><Relationship Id="rId2" Type="http://schemas.openxmlformats.org/officeDocument/2006/relationships/image" Target="../media/image307.wmf"/><Relationship Id="rId1" Type="http://schemas.openxmlformats.org/officeDocument/2006/relationships/image" Target="../media/image306.wmf"/><Relationship Id="rId6" Type="http://schemas.openxmlformats.org/officeDocument/2006/relationships/image" Target="../media/image311.wmf"/><Relationship Id="rId5" Type="http://schemas.openxmlformats.org/officeDocument/2006/relationships/image" Target="../media/image310.wmf"/><Relationship Id="rId10" Type="http://schemas.openxmlformats.org/officeDocument/2006/relationships/image" Target="../media/image314.wmf"/><Relationship Id="rId4" Type="http://schemas.openxmlformats.org/officeDocument/2006/relationships/image" Target="../media/image309.wmf"/><Relationship Id="rId9" Type="http://schemas.openxmlformats.org/officeDocument/2006/relationships/image" Target="../media/image31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emf"/><Relationship Id="rId7" Type="http://schemas.openxmlformats.org/officeDocument/2006/relationships/image" Target="../media/image321.wmf"/><Relationship Id="rId2" Type="http://schemas.openxmlformats.org/officeDocument/2006/relationships/image" Target="../media/image316.emf"/><Relationship Id="rId1" Type="http://schemas.openxmlformats.org/officeDocument/2006/relationships/image" Target="../media/image315.emf"/><Relationship Id="rId6" Type="http://schemas.openxmlformats.org/officeDocument/2006/relationships/image" Target="../media/image320.wmf"/><Relationship Id="rId5" Type="http://schemas.openxmlformats.org/officeDocument/2006/relationships/image" Target="../media/image319.emf"/><Relationship Id="rId4" Type="http://schemas.openxmlformats.org/officeDocument/2006/relationships/image" Target="../media/image318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wmf"/><Relationship Id="rId7" Type="http://schemas.openxmlformats.org/officeDocument/2006/relationships/image" Target="../media/image326.emf"/><Relationship Id="rId2" Type="http://schemas.openxmlformats.org/officeDocument/2006/relationships/image" Target="../media/image297.wmf"/><Relationship Id="rId1" Type="http://schemas.openxmlformats.org/officeDocument/2006/relationships/image" Target="../media/image322.wmf"/><Relationship Id="rId6" Type="http://schemas.openxmlformats.org/officeDocument/2006/relationships/image" Target="../media/image325.emf"/><Relationship Id="rId5" Type="http://schemas.openxmlformats.org/officeDocument/2006/relationships/image" Target="../media/image324.emf"/><Relationship Id="rId4" Type="http://schemas.openxmlformats.org/officeDocument/2006/relationships/image" Target="../media/image31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wmf"/><Relationship Id="rId2" Type="http://schemas.openxmlformats.org/officeDocument/2006/relationships/image" Target="../media/image328.wmf"/><Relationship Id="rId1" Type="http://schemas.openxmlformats.org/officeDocument/2006/relationships/image" Target="../media/image327.wmf"/><Relationship Id="rId4" Type="http://schemas.openxmlformats.org/officeDocument/2006/relationships/image" Target="../media/image33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wmf"/><Relationship Id="rId7" Type="http://schemas.openxmlformats.org/officeDocument/2006/relationships/image" Target="../media/image337.wmf"/><Relationship Id="rId2" Type="http://schemas.openxmlformats.org/officeDocument/2006/relationships/image" Target="../media/image332.wmf"/><Relationship Id="rId1" Type="http://schemas.openxmlformats.org/officeDocument/2006/relationships/image" Target="../media/image331.wmf"/><Relationship Id="rId6" Type="http://schemas.openxmlformats.org/officeDocument/2006/relationships/image" Target="../media/image336.wmf"/><Relationship Id="rId5" Type="http://schemas.openxmlformats.org/officeDocument/2006/relationships/image" Target="../media/image335.wmf"/><Relationship Id="rId4" Type="http://schemas.openxmlformats.org/officeDocument/2006/relationships/image" Target="../media/image3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wmf"/><Relationship Id="rId2" Type="http://schemas.openxmlformats.org/officeDocument/2006/relationships/image" Target="../media/image310.wmf"/><Relationship Id="rId1" Type="http://schemas.openxmlformats.org/officeDocument/2006/relationships/image" Target="../media/image312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wmf"/><Relationship Id="rId13" Type="http://schemas.openxmlformats.org/officeDocument/2006/relationships/image" Target="../media/image351.wmf"/><Relationship Id="rId3" Type="http://schemas.openxmlformats.org/officeDocument/2006/relationships/image" Target="../media/image341.wmf"/><Relationship Id="rId7" Type="http://schemas.openxmlformats.org/officeDocument/2006/relationships/image" Target="../media/image345.wmf"/><Relationship Id="rId12" Type="http://schemas.openxmlformats.org/officeDocument/2006/relationships/image" Target="../media/image350.wmf"/><Relationship Id="rId2" Type="http://schemas.openxmlformats.org/officeDocument/2006/relationships/image" Target="../media/image340.wmf"/><Relationship Id="rId1" Type="http://schemas.openxmlformats.org/officeDocument/2006/relationships/image" Target="../media/image339.wmf"/><Relationship Id="rId6" Type="http://schemas.openxmlformats.org/officeDocument/2006/relationships/image" Target="../media/image344.wmf"/><Relationship Id="rId11" Type="http://schemas.openxmlformats.org/officeDocument/2006/relationships/image" Target="../media/image349.wmf"/><Relationship Id="rId5" Type="http://schemas.openxmlformats.org/officeDocument/2006/relationships/image" Target="../media/image343.wmf"/><Relationship Id="rId10" Type="http://schemas.openxmlformats.org/officeDocument/2006/relationships/image" Target="../media/image348.wmf"/><Relationship Id="rId4" Type="http://schemas.openxmlformats.org/officeDocument/2006/relationships/image" Target="../media/image342.wmf"/><Relationship Id="rId9" Type="http://schemas.openxmlformats.org/officeDocument/2006/relationships/image" Target="../media/image347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wmf"/><Relationship Id="rId1" Type="http://schemas.openxmlformats.org/officeDocument/2006/relationships/image" Target="../media/image352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emf"/><Relationship Id="rId1" Type="http://schemas.openxmlformats.org/officeDocument/2006/relationships/image" Target="../media/image354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wmf"/><Relationship Id="rId3" Type="http://schemas.openxmlformats.org/officeDocument/2006/relationships/image" Target="../media/image358.wmf"/><Relationship Id="rId7" Type="http://schemas.openxmlformats.org/officeDocument/2006/relationships/image" Target="../media/image362.wmf"/><Relationship Id="rId12" Type="http://schemas.openxmlformats.org/officeDocument/2006/relationships/image" Target="../media/image367.wmf"/><Relationship Id="rId2" Type="http://schemas.openxmlformats.org/officeDocument/2006/relationships/image" Target="../media/image357.wmf"/><Relationship Id="rId1" Type="http://schemas.openxmlformats.org/officeDocument/2006/relationships/image" Target="../media/image356.wmf"/><Relationship Id="rId6" Type="http://schemas.openxmlformats.org/officeDocument/2006/relationships/image" Target="../media/image361.wmf"/><Relationship Id="rId11" Type="http://schemas.openxmlformats.org/officeDocument/2006/relationships/image" Target="../media/image366.wmf"/><Relationship Id="rId5" Type="http://schemas.openxmlformats.org/officeDocument/2006/relationships/image" Target="../media/image360.wmf"/><Relationship Id="rId10" Type="http://schemas.openxmlformats.org/officeDocument/2006/relationships/image" Target="../media/image365.wmf"/><Relationship Id="rId4" Type="http://schemas.openxmlformats.org/officeDocument/2006/relationships/image" Target="../media/image359.wmf"/><Relationship Id="rId9" Type="http://schemas.openxmlformats.org/officeDocument/2006/relationships/image" Target="../media/image364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wmf"/><Relationship Id="rId2" Type="http://schemas.openxmlformats.org/officeDocument/2006/relationships/image" Target="../media/image369.wmf"/><Relationship Id="rId1" Type="http://schemas.openxmlformats.org/officeDocument/2006/relationships/image" Target="../media/image368.wmf"/><Relationship Id="rId5" Type="http://schemas.openxmlformats.org/officeDocument/2006/relationships/image" Target="../media/image372.wmf"/><Relationship Id="rId4" Type="http://schemas.openxmlformats.org/officeDocument/2006/relationships/image" Target="../media/image371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wmf"/><Relationship Id="rId1" Type="http://schemas.openxmlformats.org/officeDocument/2006/relationships/image" Target="../media/image373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wmf"/><Relationship Id="rId13" Type="http://schemas.openxmlformats.org/officeDocument/2006/relationships/image" Target="../media/image388.wmf"/><Relationship Id="rId3" Type="http://schemas.openxmlformats.org/officeDocument/2006/relationships/image" Target="../media/image378.wmf"/><Relationship Id="rId7" Type="http://schemas.openxmlformats.org/officeDocument/2006/relationships/image" Target="../media/image382.wmf"/><Relationship Id="rId12" Type="http://schemas.openxmlformats.org/officeDocument/2006/relationships/image" Target="../media/image387.wmf"/><Relationship Id="rId2" Type="http://schemas.openxmlformats.org/officeDocument/2006/relationships/image" Target="../media/image377.wmf"/><Relationship Id="rId1" Type="http://schemas.openxmlformats.org/officeDocument/2006/relationships/image" Target="../media/image376.wmf"/><Relationship Id="rId6" Type="http://schemas.openxmlformats.org/officeDocument/2006/relationships/image" Target="../media/image381.wmf"/><Relationship Id="rId11" Type="http://schemas.openxmlformats.org/officeDocument/2006/relationships/image" Target="../media/image386.wmf"/><Relationship Id="rId5" Type="http://schemas.openxmlformats.org/officeDocument/2006/relationships/image" Target="../media/image380.wmf"/><Relationship Id="rId10" Type="http://schemas.openxmlformats.org/officeDocument/2006/relationships/image" Target="../media/image385.wmf"/><Relationship Id="rId4" Type="http://schemas.openxmlformats.org/officeDocument/2006/relationships/image" Target="../media/image379.emf"/><Relationship Id="rId9" Type="http://schemas.openxmlformats.org/officeDocument/2006/relationships/image" Target="../media/image384.wmf"/><Relationship Id="rId14" Type="http://schemas.openxmlformats.org/officeDocument/2006/relationships/image" Target="../media/image389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emf"/><Relationship Id="rId13" Type="http://schemas.openxmlformats.org/officeDocument/2006/relationships/image" Target="../media/image386.wmf"/><Relationship Id="rId3" Type="http://schemas.openxmlformats.org/officeDocument/2006/relationships/image" Target="../media/image392.wmf"/><Relationship Id="rId7" Type="http://schemas.openxmlformats.org/officeDocument/2006/relationships/image" Target="../media/image378.wmf"/><Relationship Id="rId12" Type="http://schemas.openxmlformats.org/officeDocument/2006/relationships/image" Target="../media/image382.wmf"/><Relationship Id="rId2" Type="http://schemas.openxmlformats.org/officeDocument/2006/relationships/image" Target="../media/image391.wmf"/><Relationship Id="rId1" Type="http://schemas.openxmlformats.org/officeDocument/2006/relationships/image" Target="../media/image390.wmf"/><Relationship Id="rId6" Type="http://schemas.openxmlformats.org/officeDocument/2006/relationships/image" Target="../media/image377.wmf"/><Relationship Id="rId11" Type="http://schemas.openxmlformats.org/officeDocument/2006/relationships/image" Target="../media/image381.wmf"/><Relationship Id="rId5" Type="http://schemas.openxmlformats.org/officeDocument/2006/relationships/image" Target="../media/image394.wmf"/><Relationship Id="rId10" Type="http://schemas.openxmlformats.org/officeDocument/2006/relationships/image" Target="../media/image380.wmf"/><Relationship Id="rId4" Type="http://schemas.openxmlformats.org/officeDocument/2006/relationships/image" Target="../media/image393.wmf"/><Relationship Id="rId9" Type="http://schemas.openxmlformats.org/officeDocument/2006/relationships/image" Target="../media/image376.wmf"/><Relationship Id="rId14" Type="http://schemas.openxmlformats.org/officeDocument/2006/relationships/image" Target="../media/image387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50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wmf"/><Relationship Id="rId1" Type="http://schemas.openxmlformats.org/officeDocument/2006/relationships/image" Target="../media/image400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wmf"/><Relationship Id="rId3" Type="http://schemas.openxmlformats.org/officeDocument/2006/relationships/image" Target="../media/image404.wmf"/><Relationship Id="rId7" Type="http://schemas.openxmlformats.org/officeDocument/2006/relationships/image" Target="../media/image408.wmf"/><Relationship Id="rId2" Type="http://schemas.openxmlformats.org/officeDocument/2006/relationships/image" Target="../media/image403.wmf"/><Relationship Id="rId1" Type="http://schemas.openxmlformats.org/officeDocument/2006/relationships/image" Target="../media/image402.wmf"/><Relationship Id="rId6" Type="http://schemas.openxmlformats.org/officeDocument/2006/relationships/image" Target="../media/image407.wmf"/><Relationship Id="rId5" Type="http://schemas.openxmlformats.org/officeDocument/2006/relationships/image" Target="../media/image406.wmf"/><Relationship Id="rId4" Type="http://schemas.openxmlformats.org/officeDocument/2006/relationships/image" Target="../media/image405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wmf"/><Relationship Id="rId3" Type="http://schemas.openxmlformats.org/officeDocument/2006/relationships/image" Target="../media/image404.wmf"/><Relationship Id="rId7" Type="http://schemas.openxmlformats.org/officeDocument/2006/relationships/image" Target="../media/image412.wmf"/><Relationship Id="rId2" Type="http://schemas.openxmlformats.org/officeDocument/2006/relationships/image" Target="../media/image403.wmf"/><Relationship Id="rId1" Type="http://schemas.openxmlformats.org/officeDocument/2006/relationships/image" Target="../media/image402.wmf"/><Relationship Id="rId6" Type="http://schemas.openxmlformats.org/officeDocument/2006/relationships/image" Target="../media/image411.wmf"/><Relationship Id="rId5" Type="http://schemas.openxmlformats.org/officeDocument/2006/relationships/image" Target="../media/image410.wmf"/><Relationship Id="rId10" Type="http://schemas.openxmlformats.org/officeDocument/2006/relationships/image" Target="../media/image414.wmf"/><Relationship Id="rId4" Type="http://schemas.openxmlformats.org/officeDocument/2006/relationships/image" Target="../media/image405.wmf"/><Relationship Id="rId9" Type="http://schemas.openxmlformats.org/officeDocument/2006/relationships/image" Target="../media/image413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wmf"/><Relationship Id="rId2" Type="http://schemas.openxmlformats.org/officeDocument/2006/relationships/image" Target="../media/image416.wmf"/><Relationship Id="rId1" Type="http://schemas.openxmlformats.org/officeDocument/2006/relationships/image" Target="../media/image415.wmf"/><Relationship Id="rId4" Type="http://schemas.openxmlformats.org/officeDocument/2006/relationships/image" Target="../media/image418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wmf"/><Relationship Id="rId1" Type="http://schemas.openxmlformats.org/officeDocument/2006/relationships/image" Target="../media/image419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wmf"/><Relationship Id="rId2" Type="http://schemas.openxmlformats.org/officeDocument/2006/relationships/image" Target="../media/image421.wmf"/><Relationship Id="rId1" Type="http://schemas.openxmlformats.org/officeDocument/2006/relationships/image" Target="../media/image420.wmf"/><Relationship Id="rId5" Type="http://schemas.openxmlformats.org/officeDocument/2006/relationships/image" Target="../media/image424.wmf"/><Relationship Id="rId4" Type="http://schemas.openxmlformats.org/officeDocument/2006/relationships/image" Target="../media/image423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wmf"/><Relationship Id="rId3" Type="http://schemas.openxmlformats.org/officeDocument/2006/relationships/image" Target="../media/image427.wmf"/><Relationship Id="rId7" Type="http://schemas.openxmlformats.org/officeDocument/2006/relationships/image" Target="../media/image431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Relationship Id="rId6" Type="http://schemas.openxmlformats.org/officeDocument/2006/relationships/image" Target="../media/image430.wmf"/><Relationship Id="rId5" Type="http://schemas.openxmlformats.org/officeDocument/2006/relationships/image" Target="../media/image429.wmf"/><Relationship Id="rId4" Type="http://schemas.openxmlformats.org/officeDocument/2006/relationships/image" Target="../media/image428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wmf"/><Relationship Id="rId2" Type="http://schemas.openxmlformats.org/officeDocument/2006/relationships/image" Target="../media/image426.wmf"/><Relationship Id="rId1" Type="http://schemas.openxmlformats.org/officeDocument/2006/relationships/image" Target="../media/image433.wmf"/><Relationship Id="rId6" Type="http://schemas.openxmlformats.org/officeDocument/2006/relationships/image" Target="../media/image437.wmf"/><Relationship Id="rId5" Type="http://schemas.openxmlformats.org/officeDocument/2006/relationships/image" Target="../media/image436.wmf"/><Relationship Id="rId4" Type="http://schemas.openxmlformats.org/officeDocument/2006/relationships/image" Target="../media/image435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wmf"/><Relationship Id="rId1" Type="http://schemas.openxmlformats.org/officeDocument/2006/relationships/image" Target="../media/image438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wmf"/><Relationship Id="rId3" Type="http://schemas.openxmlformats.org/officeDocument/2006/relationships/image" Target="../media/image442.wmf"/><Relationship Id="rId7" Type="http://schemas.openxmlformats.org/officeDocument/2006/relationships/image" Target="../media/image446.wmf"/><Relationship Id="rId2" Type="http://schemas.openxmlformats.org/officeDocument/2006/relationships/image" Target="../media/image441.wmf"/><Relationship Id="rId1" Type="http://schemas.openxmlformats.org/officeDocument/2006/relationships/image" Target="../media/image440.wmf"/><Relationship Id="rId6" Type="http://schemas.openxmlformats.org/officeDocument/2006/relationships/image" Target="../media/image445.wmf"/><Relationship Id="rId5" Type="http://schemas.openxmlformats.org/officeDocument/2006/relationships/image" Target="../media/image444.wmf"/><Relationship Id="rId4" Type="http://schemas.openxmlformats.org/officeDocument/2006/relationships/image" Target="../media/image44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wmf"/><Relationship Id="rId2" Type="http://schemas.openxmlformats.org/officeDocument/2006/relationships/image" Target="../media/image439.wmf"/><Relationship Id="rId1" Type="http://schemas.openxmlformats.org/officeDocument/2006/relationships/image" Target="../media/image448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wmf"/><Relationship Id="rId2" Type="http://schemas.openxmlformats.org/officeDocument/2006/relationships/image" Target="../media/image451.wmf"/><Relationship Id="rId1" Type="http://schemas.openxmlformats.org/officeDocument/2006/relationships/image" Target="../media/image450.wmf"/><Relationship Id="rId4" Type="http://schemas.openxmlformats.org/officeDocument/2006/relationships/image" Target="../media/image453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wmf"/><Relationship Id="rId2" Type="http://schemas.openxmlformats.org/officeDocument/2006/relationships/image" Target="../media/image455.wmf"/><Relationship Id="rId1" Type="http://schemas.openxmlformats.org/officeDocument/2006/relationships/image" Target="../media/image454.wmf"/><Relationship Id="rId6" Type="http://schemas.openxmlformats.org/officeDocument/2006/relationships/image" Target="../media/image459.wmf"/><Relationship Id="rId5" Type="http://schemas.openxmlformats.org/officeDocument/2006/relationships/image" Target="../media/image458.wmf"/><Relationship Id="rId4" Type="http://schemas.openxmlformats.org/officeDocument/2006/relationships/image" Target="../media/image457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wmf"/><Relationship Id="rId2" Type="http://schemas.openxmlformats.org/officeDocument/2006/relationships/image" Target="../media/image461.wmf"/><Relationship Id="rId1" Type="http://schemas.openxmlformats.org/officeDocument/2006/relationships/image" Target="../media/image460.wmf"/><Relationship Id="rId5" Type="http://schemas.openxmlformats.org/officeDocument/2006/relationships/image" Target="../media/image50.wmf"/><Relationship Id="rId4" Type="http://schemas.openxmlformats.org/officeDocument/2006/relationships/image" Target="../media/image463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3" Type="http://schemas.openxmlformats.org/officeDocument/2006/relationships/image" Target="../media/image466.wmf"/><Relationship Id="rId7" Type="http://schemas.openxmlformats.org/officeDocument/2006/relationships/image" Target="../media/image470.wmf"/><Relationship Id="rId2" Type="http://schemas.openxmlformats.org/officeDocument/2006/relationships/image" Target="../media/image465.wmf"/><Relationship Id="rId1" Type="http://schemas.openxmlformats.org/officeDocument/2006/relationships/image" Target="../media/image464.wmf"/><Relationship Id="rId6" Type="http://schemas.openxmlformats.org/officeDocument/2006/relationships/image" Target="../media/image469.wmf"/><Relationship Id="rId11" Type="http://schemas.openxmlformats.org/officeDocument/2006/relationships/image" Target="../media/image473.wmf"/><Relationship Id="rId5" Type="http://schemas.openxmlformats.org/officeDocument/2006/relationships/image" Target="../media/image468.wmf"/><Relationship Id="rId10" Type="http://schemas.openxmlformats.org/officeDocument/2006/relationships/image" Target="../media/image472.wmf"/><Relationship Id="rId4" Type="http://schemas.openxmlformats.org/officeDocument/2006/relationships/image" Target="../media/image467.wmf"/><Relationship Id="rId9" Type="http://schemas.openxmlformats.org/officeDocument/2006/relationships/image" Target="../media/image263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476.wmf"/><Relationship Id="rId7" Type="http://schemas.openxmlformats.org/officeDocument/2006/relationships/image" Target="../media/image480.wmf"/><Relationship Id="rId2" Type="http://schemas.openxmlformats.org/officeDocument/2006/relationships/image" Target="../media/image475.wmf"/><Relationship Id="rId1" Type="http://schemas.openxmlformats.org/officeDocument/2006/relationships/image" Target="../media/image474.wmf"/><Relationship Id="rId6" Type="http://schemas.openxmlformats.org/officeDocument/2006/relationships/image" Target="../media/image479.emf"/><Relationship Id="rId11" Type="http://schemas.openxmlformats.org/officeDocument/2006/relationships/image" Target="../media/image483.wmf"/><Relationship Id="rId5" Type="http://schemas.openxmlformats.org/officeDocument/2006/relationships/image" Target="../media/image478.emf"/><Relationship Id="rId10" Type="http://schemas.openxmlformats.org/officeDocument/2006/relationships/image" Target="../media/image471.wmf"/><Relationship Id="rId4" Type="http://schemas.openxmlformats.org/officeDocument/2006/relationships/image" Target="../media/image477.wmf"/><Relationship Id="rId9" Type="http://schemas.openxmlformats.org/officeDocument/2006/relationships/image" Target="../media/image482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wmf"/><Relationship Id="rId2" Type="http://schemas.openxmlformats.org/officeDocument/2006/relationships/image" Target="../media/image472.wmf"/><Relationship Id="rId1" Type="http://schemas.openxmlformats.org/officeDocument/2006/relationships/image" Target="../media/image460.wmf"/><Relationship Id="rId5" Type="http://schemas.openxmlformats.org/officeDocument/2006/relationships/image" Target="../media/image485.wmf"/><Relationship Id="rId4" Type="http://schemas.openxmlformats.org/officeDocument/2006/relationships/image" Target="../media/image484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wmf"/><Relationship Id="rId7" Type="http://schemas.openxmlformats.org/officeDocument/2006/relationships/image" Target="../media/image491.emf"/><Relationship Id="rId2" Type="http://schemas.openxmlformats.org/officeDocument/2006/relationships/image" Target="../media/image487.wmf"/><Relationship Id="rId1" Type="http://schemas.openxmlformats.org/officeDocument/2006/relationships/image" Target="../media/image486.wmf"/><Relationship Id="rId6" Type="http://schemas.openxmlformats.org/officeDocument/2006/relationships/image" Target="../media/image490.wmf"/><Relationship Id="rId5" Type="http://schemas.openxmlformats.org/officeDocument/2006/relationships/image" Target="../media/image489.wmf"/><Relationship Id="rId4" Type="http://schemas.openxmlformats.org/officeDocument/2006/relationships/image" Target="../media/image462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wmf"/><Relationship Id="rId3" Type="http://schemas.openxmlformats.org/officeDocument/2006/relationships/image" Target="../media/image495.wmf"/><Relationship Id="rId7" Type="http://schemas.openxmlformats.org/officeDocument/2006/relationships/image" Target="../media/image499.wmf"/><Relationship Id="rId2" Type="http://schemas.openxmlformats.org/officeDocument/2006/relationships/image" Target="../media/image494.wmf"/><Relationship Id="rId1" Type="http://schemas.openxmlformats.org/officeDocument/2006/relationships/image" Target="../media/image493.wmf"/><Relationship Id="rId6" Type="http://schemas.openxmlformats.org/officeDocument/2006/relationships/image" Target="../media/image498.wmf"/><Relationship Id="rId5" Type="http://schemas.openxmlformats.org/officeDocument/2006/relationships/image" Target="../media/image497.wmf"/><Relationship Id="rId10" Type="http://schemas.openxmlformats.org/officeDocument/2006/relationships/image" Target="../media/image502.wmf"/><Relationship Id="rId4" Type="http://schemas.openxmlformats.org/officeDocument/2006/relationships/image" Target="../media/image496.wmf"/><Relationship Id="rId9" Type="http://schemas.openxmlformats.org/officeDocument/2006/relationships/image" Target="../media/image501.w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wmf"/><Relationship Id="rId3" Type="http://schemas.openxmlformats.org/officeDocument/2006/relationships/image" Target="../media/image505.wmf"/><Relationship Id="rId7" Type="http://schemas.openxmlformats.org/officeDocument/2006/relationships/image" Target="../media/image506.wmf"/><Relationship Id="rId2" Type="http://schemas.openxmlformats.org/officeDocument/2006/relationships/image" Target="../media/image504.wmf"/><Relationship Id="rId1" Type="http://schemas.openxmlformats.org/officeDocument/2006/relationships/image" Target="../media/image503.wmf"/><Relationship Id="rId6" Type="http://schemas.openxmlformats.org/officeDocument/2006/relationships/image" Target="../media/image502.wmf"/><Relationship Id="rId11" Type="http://schemas.openxmlformats.org/officeDocument/2006/relationships/image" Target="../media/image510.wmf"/><Relationship Id="rId5" Type="http://schemas.openxmlformats.org/officeDocument/2006/relationships/image" Target="../media/image501.wmf"/><Relationship Id="rId10" Type="http://schemas.openxmlformats.org/officeDocument/2006/relationships/image" Target="../media/image509.wmf"/><Relationship Id="rId4" Type="http://schemas.openxmlformats.org/officeDocument/2006/relationships/image" Target="../media/image500.wmf"/><Relationship Id="rId9" Type="http://schemas.openxmlformats.org/officeDocument/2006/relationships/image" Target="../media/image50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image" Target="../media/image111.wmf"/><Relationship Id="rId7" Type="http://schemas.openxmlformats.org/officeDocument/2006/relationships/image" Target="../media/image115.wmf"/><Relationship Id="rId2" Type="http://schemas.openxmlformats.org/officeDocument/2006/relationships/image" Target="../media/image50.wmf"/><Relationship Id="rId1" Type="http://schemas.openxmlformats.org/officeDocument/2006/relationships/image" Target="../media/image110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10" Type="http://schemas.openxmlformats.org/officeDocument/2006/relationships/image" Target="../media/image118.wmf"/><Relationship Id="rId4" Type="http://schemas.openxmlformats.org/officeDocument/2006/relationships/image" Target="../media/image112.wmf"/><Relationship Id="rId9" Type="http://schemas.openxmlformats.org/officeDocument/2006/relationships/image" Target="../media/image117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wmf"/><Relationship Id="rId3" Type="http://schemas.openxmlformats.org/officeDocument/2006/relationships/image" Target="../media/image513.wmf"/><Relationship Id="rId7" Type="http://schemas.openxmlformats.org/officeDocument/2006/relationships/image" Target="../media/image517.wmf"/><Relationship Id="rId2" Type="http://schemas.openxmlformats.org/officeDocument/2006/relationships/image" Target="../media/image512.wmf"/><Relationship Id="rId1" Type="http://schemas.openxmlformats.org/officeDocument/2006/relationships/image" Target="../media/image511.wmf"/><Relationship Id="rId6" Type="http://schemas.openxmlformats.org/officeDocument/2006/relationships/image" Target="../media/image516.wmf"/><Relationship Id="rId5" Type="http://schemas.openxmlformats.org/officeDocument/2006/relationships/image" Target="../media/image515.wmf"/><Relationship Id="rId4" Type="http://schemas.openxmlformats.org/officeDocument/2006/relationships/image" Target="../media/image514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wmf"/><Relationship Id="rId13" Type="http://schemas.openxmlformats.org/officeDocument/2006/relationships/image" Target="../media/image532.wmf"/><Relationship Id="rId18" Type="http://schemas.openxmlformats.org/officeDocument/2006/relationships/image" Target="../media/image537.emf"/><Relationship Id="rId26" Type="http://schemas.openxmlformats.org/officeDocument/2006/relationships/image" Target="../media/image545.wmf"/><Relationship Id="rId3" Type="http://schemas.openxmlformats.org/officeDocument/2006/relationships/image" Target="../media/image522.wmf"/><Relationship Id="rId21" Type="http://schemas.openxmlformats.org/officeDocument/2006/relationships/image" Target="../media/image540.wmf"/><Relationship Id="rId7" Type="http://schemas.openxmlformats.org/officeDocument/2006/relationships/image" Target="../media/image526.wmf"/><Relationship Id="rId12" Type="http://schemas.openxmlformats.org/officeDocument/2006/relationships/image" Target="../media/image531.wmf"/><Relationship Id="rId17" Type="http://schemas.openxmlformats.org/officeDocument/2006/relationships/image" Target="../media/image536.wmf"/><Relationship Id="rId25" Type="http://schemas.openxmlformats.org/officeDocument/2006/relationships/image" Target="../media/image544.wmf"/><Relationship Id="rId2" Type="http://schemas.openxmlformats.org/officeDocument/2006/relationships/image" Target="../media/image521.wmf"/><Relationship Id="rId16" Type="http://schemas.openxmlformats.org/officeDocument/2006/relationships/image" Target="../media/image535.wmf"/><Relationship Id="rId20" Type="http://schemas.openxmlformats.org/officeDocument/2006/relationships/image" Target="../media/image539.wmf"/><Relationship Id="rId29" Type="http://schemas.openxmlformats.org/officeDocument/2006/relationships/image" Target="../media/image548.wmf"/><Relationship Id="rId1" Type="http://schemas.openxmlformats.org/officeDocument/2006/relationships/image" Target="../media/image520.wmf"/><Relationship Id="rId6" Type="http://schemas.openxmlformats.org/officeDocument/2006/relationships/image" Target="../media/image525.wmf"/><Relationship Id="rId11" Type="http://schemas.openxmlformats.org/officeDocument/2006/relationships/image" Target="../media/image530.wmf"/><Relationship Id="rId24" Type="http://schemas.openxmlformats.org/officeDocument/2006/relationships/image" Target="../media/image543.wmf"/><Relationship Id="rId5" Type="http://schemas.openxmlformats.org/officeDocument/2006/relationships/image" Target="../media/image524.wmf"/><Relationship Id="rId15" Type="http://schemas.openxmlformats.org/officeDocument/2006/relationships/image" Target="../media/image534.emf"/><Relationship Id="rId23" Type="http://schemas.openxmlformats.org/officeDocument/2006/relationships/image" Target="../media/image542.wmf"/><Relationship Id="rId28" Type="http://schemas.openxmlformats.org/officeDocument/2006/relationships/image" Target="../media/image547.wmf"/><Relationship Id="rId10" Type="http://schemas.openxmlformats.org/officeDocument/2006/relationships/image" Target="../media/image529.wmf"/><Relationship Id="rId19" Type="http://schemas.openxmlformats.org/officeDocument/2006/relationships/image" Target="../media/image538.wmf"/><Relationship Id="rId31" Type="http://schemas.openxmlformats.org/officeDocument/2006/relationships/image" Target="../media/image496.wmf"/><Relationship Id="rId4" Type="http://schemas.openxmlformats.org/officeDocument/2006/relationships/image" Target="../media/image523.wmf"/><Relationship Id="rId9" Type="http://schemas.openxmlformats.org/officeDocument/2006/relationships/image" Target="../media/image528.wmf"/><Relationship Id="rId14" Type="http://schemas.openxmlformats.org/officeDocument/2006/relationships/image" Target="../media/image533.wmf"/><Relationship Id="rId22" Type="http://schemas.openxmlformats.org/officeDocument/2006/relationships/image" Target="../media/image541.wmf"/><Relationship Id="rId27" Type="http://schemas.openxmlformats.org/officeDocument/2006/relationships/image" Target="../media/image546.wmf"/><Relationship Id="rId30" Type="http://schemas.openxmlformats.org/officeDocument/2006/relationships/image" Target="../media/image54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4" Type="http://schemas.openxmlformats.org/officeDocument/2006/relationships/image" Target="../media/image12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9075B-7469-4DA2-BA5A-1E7D9DF33B60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90E36-C65C-410D-9E6A-32B8776BA9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793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227E4-E046-4008-84DB-173504F6342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9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9490C-B7EF-46C8-87C8-C6ECD1F35BF1}" type="datetimeFigureOut">
              <a:rPr lang="zh-CN" altLang="en-US" smtClean="0"/>
              <a:pPr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4D266-08B4-4E1D-9460-24FB98A853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2.bin"/><Relationship Id="rId3" Type="http://schemas.openxmlformats.org/officeDocument/2006/relationships/oleObject" Target="../embeddings/oleObject300.bin"/><Relationship Id="rId7" Type="http://schemas.openxmlformats.org/officeDocument/2006/relationships/image" Target="../media/image4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301.bin"/><Relationship Id="rId11" Type="http://schemas.openxmlformats.org/officeDocument/2006/relationships/image" Target="../media/image453.wmf"/><Relationship Id="rId5" Type="http://schemas.openxmlformats.org/officeDocument/2006/relationships/image" Target="../media/image223.png"/><Relationship Id="rId10" Type="http://schemas.openxmlformats.org/officeDocument/2006/relationships/oleObject" Target="../embeddings/oleObject303.bin"/><Relationship Id="rId4" Type="http://schemas.openxmlformats.org/officeDocument/2006/relationships/image" Target="../media/image450.wmf"/><Relationship Id="rId9" Type="http://schemas.openxmlformats.org/officeDocument/2006/relationships/image" Target="../media/image452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wmf"/><Relationship Id="rId13" Type="http://schemas.openxmlformats.org/officeDocument/2006/relationships/oleObject" Target="../embeddings/oleObject309.bin"/><Relationship Id="rId3" Type="http://schemas.openxmlformats.org/officeDocument/2006/relationships/oleObject" Target="../embeddings/oleObject304.bin"/><Relationship Id="rId7" Type="http://schemas.openxmlformats.org/officeDocument/2006/relationships/oleObject" Target="../embeddings/oleObject306.bin"/><Relationship Id="rId12" Type="http://schemas.openxmlformats.org/officeDocument/2006/relationships/image" Target="../media/image45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455.wmf"/><Relationship Id="rId11" Type="http://schemas.openxmlformats.org/officeDocument/2006/relationships/oleObject" Target="../embeddings/oleObject308.bin"/><Relationship Id="rId5" Type="http://schemas.openxmlformats.org/officeDocument/2006/relationships/oleObject" Target="../embeddings/oleObject305.bin"/><Relationship Id="rId10" Type="http://schemas.openxmlformats.org/officeDocument/2006/relationships/image" Target="../media/image457.wmf"/><Relationship Id="rId4" Type="http://schemas.openxmlformats.org/officeDocument/2006/relationships/image" Target="../media/image454.wmf"/><Relationship Id="rId9" Type="http://schemas.openxmlformats.org/officeDocument/2006/relationships/oleObject" Target="../embeddings/oleObject307.bin"/><Relationship Id="rId14" Type="http://schemas.openxmlformats.org/officeDocument/2006/relationships/image" Target="../media/image459.w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3.bin"/><Relationship Id="rId13" Type="http://schemas.openxmlformats.org/officeDocument/2006/relationships/image" Target="../media/image463.wmf"/><Relationship Id="rId3" Type="http://schemas.openxmlformats.org/officeDocument/2006/relationships/oleObject" Target="../embeddings/oleObject310.bin"/><Relationship Id="rId7" Type="http://schemas.openxmlformats.org/officeDocument/2006/relationships/image" Target="../media/image461.wmf"/><Relationship Id="rId12" Type="http://schemas.openxmlformats.org/officeDocument/2006/relationships/oleObject" Target="../embeddings/oleObject3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312.bin"/><Relationship Id="rId11" Type="http://schemas.openxmlformats.org/officeDocument/2006/relationships/image" Target="../media/image462.wmf"/><Relationship Id="rId5" Type="http://schemas.openxmlformats.org/officeDocument/2006/relationships/oleObject" Target="../embeddings/oleObject311.bin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315.bin"/><Relationship Id="rId4" Type="http://schemas.openxmlformats.org/officeDocument/2006/relationships/image" Target="../media/image460.wmf"/><Relationship Id="rId9" Type="http://schemas.openxmlformats.org/officeDocument/2006/relationships/oleObject" Target="../embeddings/oleObject314.bin"/><Relationship Id="rId14" Type="http://schemas.openxmlformats.org/officeDocument/2006/relationships/oleObject" Target="../embeddings/oleObject317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wmf"/><Relationship Id="rId13" Type="http://schemas.openxmlformats.org/officeDocument/2006/relationships/oleObject" Target="../embeddings/oleObject323.bin"/><Relationship Id="rId18" Type="http://schemas.openxmlformats.org/officeDocument/2006/relationships/image" Target="../media/image471.wmf"/><Relationship Id="rId3" Type="http://schemas.openxmlformats.org/officeDocument/2006/relationships/oleObject" Target="../embeddings/oleObject318.bin"/><Relationship Id="rId21" Type="http://schemas.openxmlformats.org/officeDocument/2006/relationships/oleObject" Target="../embeddings/oleObject327.bin"/><Relationship Id="rId7" Type="http://schemas.openxmlformats.org/officeDocument/2006/relationships/oleObject" Target="../embeddings/oleObject320.bin"/><Relationship Id="rId12" Type="http://schemas.openxmlformats.org/officeDocument/2006/relationships/image" Target="../media/image468.wmf"/><Relationship Id="rId17" Type="http://schemas.openxmlformats.org/officeDocument/2006/relationships/oleObject" Target="../embeddings/oleObject3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0.wmf"/><Relationship Id="rId20" Type="http://schemas.openxmlformats.org/officeDocument/2006/relationships/image" Target="../media/image263.wmf"/><Relationship Id="rId1" Type="http://schemas.openxmlformats.org/officeDocument/2006/relationships/vmlDrawing" Target="../drawings/vmlDrawing54.vml"/><Relationship Id="rId6" Type="http://schemas.openxmlformats.org/officeDocument/2006/relationships/image" Target="../media/image465.wmf"/><Relationship Id="rId11" Type="http://schemas.openxmlformats.org/officeDocument/2006/relationships/oleObject" Target="../embeddings/oleObject322.bin"/><Relationship Id="rId24" Type="http://schemas.openxmlformats.org/officeDocument/2006/relationships/image" Target="../media/image473.wmf"/><Relationship Id="rId5" Type="http://schemas.openxmlformats.org/officeDocument/2006/relationships/oleObject" Target="../embeddings/oleObject319.bin"/><Relationship Id="rId15" Type="http://schemas.openxmlformats.org/officeDocument/2006/relationships/oleObject" Target="../embeddings/oleObject324.bin"/><Relationship Id="rId23" Type="http://schemas.openxmlformats.org/officeDocument/2006/relationships/oleObject" Target="../embeddings/oleObject328.bin"/><Relationship Id="rId10" Type="http://schemas.openxmlformats.org/officeDocument/2006/relationships/image" Target="../media/image467.wmf"/><Relationship Id="rId19" Type="http://schemas.openxmlformats.org/officeDocument/2006/relationships/oleObject" Target="../embeddings/oleObject326.bin"/><Relationship Id="rId4" Type="http://schemas.openxmlformats.org/officeDocument/2006/relationships/image" Target="../media/image464.wmf"/><Relationship Id="rId9" Type="http://schemas.openxmlformats.org/officeDocument/2006/relationships/oleObject" Target="../embeddings/oleObject321.bin"/><Relationship Id="rId14" Type="http://schemas.openxmlformats.org/officeDocument/2006/relationships/image" Target="../media/image469.wmf"/><Relationship Id="rId22" Type="http://schemas.openxmlformats.org/officeDocument/2006/relationships/image" Target="../media/image472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wmf"/><Relationship Id="rId13" Type="http://schemas.openxmlformats.org/officeDocument/2006/relationships/oleObject" Target="../embeddings/oleObject334.bin"/><Relationship Id="rId18" Type="http://schemas.openxmlformats.org/officeDocument/2006/relationships/image" Target="../media/image481.emf"/><Relationship Id="rId3" Type="http://schemas.openxmlformats.org/officeDocument/2006/relationships/oleObject" Target="../embeddings/oleObject329.bin"/><Relationship Id="rId21" Type="http://schemas.openxmlformats.org/officeDocument/2006/relationships/oleObject" Target="../embeddings/oleObject338.bin"/><Relationship Id="rId7" Type="http://schemas.openxmlformats.org/officeDocument/2006/relationships/oleObject" Target="../embeddings/oleObject331.bin"/><Relationship Id="rId12" Type="http://schemas.openxmlformats.org/officeDocument/2006/relationships/image" Target="../media/image478.emf"/><Relationship Id="rId17" Type="http://schemas.openxmlformats.org/officeDocument/2006/relationships/oleObject" Target="../embeddings/oleObject3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0.wmf"/><Relationship Id="rId20" Type="http://schemas.openxmlformats.org/officeDocument/2006/relationships/image" Target="../media/image482.e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475.wmf"/><Relationship Id="rId11" Type="http://schemas.openxmlformats.org/officeDocument/2006/relationships/oleObject" Target="../embeddings/oleObject333.bin"/><Relationship Id="rId24" Type="http://schemas.openxmlformats.org/officeDocument/2006/relationships/image" Target="../media/image483.wmf"/><Relationship Id="rId5" Type="http://schemas.openxmlformats.org/officeDocument/2006/relationships/oleObject" Target="../embeddings/oleObject330.bin"/><Relationship Id="rId15" Type="http://schemas.openxmlformats.org/officeDocument/2006/relationships/oleObject" Target="../embeddings/oleObject335.bin"/><Relationship Id="rId23" Type="http://schemas.openxmlformats.org/officeDocument/2006/relationships/oleObject" Target="../embeddings/oleObject339.bin"/><Relationship Id="rId10" Type="http://schemas.openxmlformats.org/officeDocument/2006/relationships/image" Target="../media/image477.wmf"/><Relationship Id="rId19" Type="http://schemas.openxmlformats.org/officeDocument/2006/relationships/oleObject" Target="../embeddings/oleObject337.bin"/><Relationship Id="rId4" Type="http://schemas.openxmlformats.org/officeDocument/2006/relationships/image" Target="../media/image474.wmf"/><Relationship Id="rId9" Type="http://schemas.openxmlformats.org/officeDocument/2006/relationships/oleObject" Target="../embeddings/oleObject332.bin"/><Relationship Id="rId14" Type="http://schemas.openxmlformats.org/officeDocument/2006/relationships/image" Target="../media/image479.emf"/><Relationship Id="rId22" Type="http://schemas.openxmlformats.org/officeDocument/2006/relationships/image" Target="../media/image471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3.bin"/><Relationship Id="rId13" Type="http://schemas.openxmlformats.org/officeDocument/2006/relationships/image" Target="../media/image485.wmf"/><Relationship Id="rId3" Type="http://schemas.openxmlformats.org/officeDocument/2006/relationships/oleObject" Target="../embeddings/oleObject340.bin"/><Relationship Id="rId7" Type="http://schemas.openxmlformats.org/officeDocument/2006/relationships/image" Target="../media/image472.wmf"/><Relationship Id="rId12" Type="http://schemas.openxmlformats.org/officeDocument/2006/relationships/oleObject" Target="../embeddings/oleObject3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484.wmf"/><Relationship Id="rId5" Type="http://schemas.openxmlformats.org/officeDocument/2006/relationships/oleObject" Target="../embeddings/oleObject341.bin"/><Relationship Id="rId10" Type="http://schemas.openxmlformats.org/officeDocument/2006/relationships/oleObject" Target="../embeddings/oleObject344.bin"/><Relationship Id="rId4" Type="http://schemas.openxmlformats.org/officeDocument/2006/relationships/image" Target="../media/image460.wmf"/><Relationship Id="rId9" Type="http://schemas.openxmlformats.org/officeDocument/2006/relationships/image" Target="../media/image263.w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8.bin"/><Relationship Id="rId13" Type="http://schemas.openxmlformats.org/officeDocument/2006/relationships/image" Target="../media/image489.wmf"/><Relationship Id="rId18" Type="http://schemas.openxmlformats.org/officeDocument/2006/relationships/oleObject" Target="../embeddings/oleObject354.bin"/><Relationship Id="rId3" Type="http://schemas.openxmlformats.org/officeDocument/2006/relationships/oleObject" Target="../embeddings/oleObject346.bin"/><Relationship Id="rId7" Type="http://schemas.openxmlformats.org/officeDocument/2006/relationships/image" Target="../media/image487.wmf"/><Relationship Id="rId12" Type="http://schemas.openxmlformats.org/officeDocument/2006/relationships/oleObject" Target="../embeddings/oleObject350.bin"/><Relationship Id="rId17" Type="http://schemas.openxmlformats.org/officeDocument/2006/relationships/oleObject" Target="../embeddings/oleObject35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2.bin"/><Relationship Id="rId20" Type="http://schemas.openxmlformats.org/officeDocument/2006/relationships/oleObject" Target="../embeddings/oleObject355.bin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347.bin"/><Relationship Id="rId11" Type="http://schemas.openxmlformats.org/officeDocument/2006/relationships/image" Target="../media/image462.wmf"/><Relationship Id="rId5" Type="http://schemas.openxmlformats.org/officeDocument/2006/relationships/image" Target="../media/image492.jpeg"/><Relationship Id="rId15" Type="http://schemas.openxmlformats.org/officeDocument/2006/relationships/image" Target="../media/image490.wmf"/><Relationship Id="rId10" Type="http://schemas.openxmlformats.org/officeDocument/2006/relationships/oleObject" Target="../embeddings/oleObject349.bin"/><Relationship Id="rId19" Type="http://schemas.openxmlformats.org/officeDocument/2006/relationships/image" Target="../media/image491.emf"/><Relationship Id="rId4" Type="http://schemas.openxmlformats.org/officeDocument/2006/relationships/image" Target="../media/image486.wmf"/><Relationship Id="rId9" Type="http://schemas.openxmlformats.org/officeDocument/2006/relationships/image" Target="../media/image488.wmf"/><Relationship Id="rId14" Type="http://schemas.openxmlformats.org/officeDocument/2006/relationships/oleObject" Target="../embeddings/oleObject351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wmf"/><Relationship Id="rId13" Type="http://schemas.openxmlformats.org/officeDocument/2006/relationships/oleObject" Target="../embeddings/oleObject361.bin"/><Relationship Id="rId18" Type="http://schemas.openxmlformats.org/officeDocument/2006/relationships/image" Target="../media/image500.wmf"/><Relationship Id="rId3" Type="http://schemas.openxmlformats.org/officeDocument/2006/relationships/oleObject" Target="../embeddings/oleObject356.bin"/><Relationship Id="rId21" Type="http://schemas.openxmlformats.org/officeDocument/2006/relationships/oleObject" Target="../embeddings/oleObject365.bin"/><Relationship Id="rId7" Type="http://schemas.openxmlformats.org/officeDocument/2006/relationships/oleObject" Target="../embeddings/oleObject358.bin"/><Relationship Id="rId12" Type="http://schemas.openxmlformats.org/officeDocument/2006/relationships/image" Target="../media/image497.wmf"/><Relationship Id="rId17" Type="http://schemas.openxmlformats.org/officeDocument/2006/relationships/oleObject" Target="../embeddings/oleObject3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9.wmf"/><Relationship Id="rId20" Type="http://schemas.openxmlformats.org/officeDocument/2006/relationships/image" Target="../media/image501.w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494.wmf"/><Relationship Id="rId11" Type="http://schemas.openxmlformats.org/officeDocument/2006/relationships/oleObject" Target="../embeddings/oleObject360.bin"/><Relationship Id="rId5" Type="http://schemas.openxmlformats.org/officeDocument/2006/relationships/oleObject" Target="../embeddings/oleObject357.bin"/><Relationship Id="rId15" Type="http://schemas.openxmlformats.org/officeDocument/2006/relationships/oleObject" Target="../embeddings/oleObject362.bin"/><Relationship Id="rId10" Type="http://schemas.openxmlformats.org/officeDocument/2006/relationships/image" Target="../media/image496.wmf"/><Relationship Id="rId19" Type="http://schemas.openxmlformats.org/officeDocument/2006/relationships/oleObject" Target="../embeddings/oleObject364.bin"/><Relationship Id="rId4" Type="http://schemas.openxmlformats.org/officeDocument/2006/relationships/image" Target="../media/image493.wmf"/><Relationship Id="rId9" Type="http://schemas.openxmlformats.org/officeDocument/2006/relationships/oleObject" Target="../embeddings/oleObject359.bin"/><Relationship Id="rId14" Type="http://schemas.openxmlformats.org/officeDocument/2006/relationships/image" Target="../media/image498.wmf"/><Relationship Id="rId22" Type="http://schemas.openxmlformats.org/officeDocument/2006/relationships/image" Target="../media/image502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wmf"/><Relationship Id="rId13" Type="http://schemas.openxmlformats.org/officeDocument/2006/relationships/oleObject" Target="../embeddings/oleObject371.bin"/><Relationship Id="rId18" Type="http://schemas.openxmlformats.org/officeDocument/2006/relationships/image" Target="../media/image507.wmf"/><Relationship Id="rId26" Type="http://schemas.openxmlformats.org/officeDocument/2006/relationships/oleObject" Target="../embeddings/oleObject378.bin"/><Relationship Id="rId3" Type="http://schemas.openxmlformats.org/officeDocument/2006/relationships/oleObject" Target="../embeddings/oleObject366.bin"/><Relationship Id="rId21" Type="http://schemas.openxmlformats.org/officeDocument/2006/relationships/oleObject" Target="../embeddings/oleObject375.bin"/><Relationship Id="rId7" Type="http://schemas.openxmlformats.org/officeDocument/2006/relationships/oleObject" Target="../embeddings/oleObject368.bin"/><Relationship Id="rId12" Type="http://schemas.openxmlformats.org/officeDocument/2006/relationships/image" Target="../media/image501.wmf"/><Relationship Id="rId17" Type="http://schemas.openxmlformats.org/officeDocument/2006/relationships/oleObject" Target="../embeddings/oleObject373.bin"/><Relationship Id="rId25" Type="http://schemas.openxmlformats.org/officeDocument/2006/relationships/image" Target="../media/image51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06.wmf"/><Relationship Id="rId20" Type="http://schemas.openxmlformats.org/officeDocument/2006/relationships/image" Target="../media/image508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504.wmf"/><Relationship Id="rId11" Type="http://schemas.openxmlformats.org/officeDocument/2006/relationships/oleObject" Target="../embeddings/oleObject370.bin"/><Relationship Id="rId24" Type="http://schemas.openxmlformats.org/officeDocument/2006/relationships/oleObject" Target="../embeddings/oleObject377.bin"/><Relationship Id="rId5" Type="http://schemas.openxmlformats.org/officeDocument/2006/relationships/oleObject" Target="../embeddings/oleObject367.bin"/><Relationship Id="rId15" Type="http://schemas.openxmlformats.org/officeDocument/2006/relationships/oleObject" Target="../embeddings/oleObject372.bin"/><Relationship Id="rId23" Type="http://schemas.openxmlformats.org/officeDocument/2006/relationships/image" Target="../media/image509.wmf"/><Relationship Id="rId10" Type="http://schemas.openxmlformats.org/officeDocument/2006/relationships/image" Target="../media/image500.wmf"/><Relationship Id="rId19" Type="http://schemas.openxmlformats.org/officeDocument/2006/relationships/oleObject" Target="../embeddings/oleObject374.bin"/><Relationship Id="rId4" Type="http://schemas.openxmlformats.org/officeDocument/2006/relationships/image" Target="../media/image503.wmf"/><Relationship Id="rId9" Type="http://schemas.openxmlformats.org/officeDocument/2006/relationships/oleObject" Target="../embeddings/oleObject369.bin"/><Relationship Id="rId14" Type="http://schemas.openxmlformats.org/officeDocument/2006/relationships/image" Target="../media/image502.wmf"/><Relationship Id="rId22" Type="http://schemas.openxmlformats.org/officeDocument/2006/relationships/oleObject" Target="../embeddings/oleObject376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wmf"/><Relationship Id="rId13" Type="http://schemas.openxmlformats.org/officeDocument/2006/relationships/image" Target="../media/image515.wmf"/><Relationship Id="rId18" Type="http://schemas.openxmlformats.org/officeDocument/2006/relationships/oleObject" Target="../embeddings/oleObject386.bin"/><Relationship Id="rId3" Type="http://schemas.openxmlformats.org/officeDocument/2006/relationships/oleObject" Target="../embeddings/oleObject379.bin"/><Relationship Id="rId7" Type="http://schemas.openxmlformats.org/officeDocument/2006/relationships/oleObject" Target="../embeddings/oleObject381.bin"/><Relationship Id="rId12" Type="http://schemas.openxmlformats.org/officeDocument/2006/relationships/oleObject" Target="../embeddings/oleObject383.bin"/><Relationship Id="rId17" Type="http://schemas.openxmlformats.org/officeDocument/2006/relationships/image" Target="../media/image51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85.bin"/><Relationship Id="rId1" Type="http://schemas.openxmlformats.org/officeDocument/2006/relationships/vmlDrawing" Target="../drawings/vmlDrawing60.vml"/><Relationship Id="rId6" Type="http://schemas.openxmlformats.org/officeDocument/2006/relationships/image" Target="../media/image512.wmf"/><Relationship Id="rId11" Type="http://schemas.openxmlformats.org/officeDocument/2006/relationships/image" Target="../media/image519.png"/><Relationship Id="rId5" Type="http://schemas.openxmlformats.org/officeDocument/2006/relationships/oleObject" Target="../embeddings/oleObject380.bin"/><Relationship Id="rId15" Type="http://schemas.openxmlformats.org/officeDocument/2006/relationships/image" Target="../media/image516.wmf"/><Relationship Id="rId10" Type="http://schemas.openxmlformats.org/officeDocument/2006/relationships/image" Target="../media/image514.wmf"/><Relationship Id="rId19" Type="http://schemas.openxmlformats.org/officeDocument/2006/relationships/image" Target="../media/image518.wmf"/><Relationship Id="rId4" Type="http://schemas.openxmlformats.org/officeDocument/2006/relationships/image" Target="../media/image511.wmf"/><Relationship Id="rId9" Type="http://schemas.openxmlformats.org/officeDocument/2006/relationships/oleObject" Target="../embeddings/oleObject382.bin"/><Relationship Id="rId14" Type="http://schemas.openxmlformats.org/officeDocument/2006/relationships/oleObject" Target="../embeddings/oleObject384.bin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92.bin"/><Relationship Id="rId18" Type="http://schemas.openxmlformats.org/officeDocument/2006/relationships/image" Target="../media/image527.wmf"/><Relationship Id="rId26" Type="http://schemas.openxmlformats.org/officeDocument/2006/relationships/image" Target="../media/image531.wmf"/><Relationship Id="rId39" Type="http://schemas.openxmlformats.org/officeDocument/2006/relationships/oleObject" Target="../embeddings/oleObject405.bin"/><Relationship Id="rId21" Type="http://schemas.openxmlformats.org/officeDocument/2006/relationships/oleObject" Target="../embeddings/oleObject396.bin"/><Relationship Id="rId34" Type="http://schemas.openxmlformats.org/officeDocument/2006/relationships/image" Target="../media/image535.wmf"/><Relationship Id="rId42" Type="http://schemas.openxmlformats.org/officeDocument/2006/relationships/image" Target="../media/image539.wmf"/><Relationship Id="rId47" Type="http://schemas.openxmlformats.org/officeDocument/2006/relationships/oleObject" Target="../embeddings/oleObject409.bin"/><Relationship Id="rId50" Type="http://schemas.openxmlformats.org/officeDocument/2006/relationships/image" Target="../media/image543.wmf"/><Relationship Id="rId55" Type="http://schemas.openxmlformats.org/officeDocument/2006/relationships/oleObject" Target="../embeddings/oleObject413.bin"/><Relationship Id="rId63" Type="http://schemas.openxmlformats.org/officeDocument/2006/relationships/oleObject" Target="../embeddings/oleObject417.bin"/><Relationship Id="rId7" Type="http://schemas.openxmlformats.org/officeDocument/2006/relationships/oleObject" Target="../embeddings/oleObject38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6.wmf"/><Relationship Id="rId29" Type="http://schemas.openxmlformats.org/officeDocument/2006/relationships/oleObject" Target="../embeddings/oleObject400.bin"/><Relationship Id="rId11" Type="http://schemas.openxmlformats.org/officeDocument/2006/relationships/oleObject" Target="../embeddings/oleObject391.bin"/><Relationship Id="rId24" Type="http://schemas.openxmlformats.org/officeDocument/2006/relationships/image" Target="../media/image530.wmf"/><Relationship Id="rId32" Type="http://schemas.openxmlformats.org/officeDocument/2006/relationships/image" Target="../media/image534.emf"/><Relationship Id="rId37" Type="http://schemas.openxmlformats.org/officeDocument/2006/relationships/oleObject" Target="../embeddings/oleObject404.bin"/><Relationship Id="rId40" Type="http://schemas.openxmlformats.org/officeDocument/2006/relationships/image" Target="../media/image538.wmf"/><Relationship Id="rId45" Type="http://schemas.openxmlformats.org/officeDocument/2006/relationships/oleObject" Target="../embeddings/oleObject408.bin"/><Relationship Id="rId53" Type="http://schemas.openxmlformats.org/officeDocument/2006/relationships/oleObject" Target="../embeddings/oleObject412.bin"/><Relationship Id="rId58" Type="http://schemas.openxmlformats.org/officeDocument/2006/relationships/image" Target="../media/image547.wmf"/><Relationship Id="rId5" Type="http://schemas.openxmlformats.org/officeDocument/2006/relationships/oleObject" Target="../embeddings/oleObject388.bin"/><Relationship Id="rId61" Type="http://schemas.openxmlformats.org/officeDocument/2006/relationships/oleObject" Target="../embeddings/oleObject416.bin"/><Relationship Id="rId19" Type="http://schemas.openxmlformats.org/officeDocument/2006/relationships/oleObject" Target="../embeddings/oleObject395.bin"/><Relationship Id="rId14" Type="http://schemas.openxmlformats.org/officeDocument/2006/relationships/image" Target="../media/image525.wmf"/><Relationship Id="rId22" Type="http://schemas.openxmlformats.org/officeDocument/2006/relationships/image" Target="../media/image529.wmf"/><Relationship Id="rId27" Type="http://schemas.openxmlformats.org/officeDocument/2006/relationships/oleObject" Target="../embeddings/oleObject399.bin"/><Relationship Id="rId30" Type="http://schemas.openxmlformats.org/officeDocument/2006/relationships/image" Target="../media/image533.wmf"/><Relationship Id="rId35" Type="http://schemas.openxmlformats.org/officeDocument/2006/relationships/oleObject" Target="../embeddings/oleObject403.bin"/><Relationship Id="rId43" Type="http://schemas.openxmlformats.org/officeDocument/2006/relationships/oleObject" Target="../embeddings/oleObject407.bin"/><Relationship Id="rId48" Type="http://schemas.openxmlformats.org/officeDocument/2006/relationships/image" Target="../media/image542.wmf"/><Relationship Id="rId56" Type="http://schemas.openxmlformats.org/officeDocument/2006/relationships/image" Target="../media/image546.wmf"/><Relationship Id="rId64" Type="http://schemas.openxmlformats.org/officeDocument/2006/relationships/image" Target="../media/image496.wmf"/><Relationship Id="rId8" Type="http://schemas.openxmlformats.org/officeDocument/2006/relationships/image" Target="../media/image522.wmf"/><Relationship Id="rId51" Type="http://schemas.openxmlformats.org/officeDocument/2006/relationships/oleObject" Target="../embeddings/oleObject411.bin"/><Relationship Id="rId3" Type="http://schemas.openxmlformats.org/officeDocument/2006/relationships/oleObject" Target="../embeddings/oleObject387.bin"/><Relationship Id="rId12" Type="http://schemas.openxmlformats.org/officeDocument/2006/relationships/image" Target="../media/image524.wmf"/><Relationship Id="rId17" Type="http://schemas.openxmlformats.org/officeDocument/2006/relationships/oleObject" Target="../embeddings/oleObject394.bin"/><Relationship Id="rId25" Type="http://schemas.openxmlformats.org/officeDocument/2006/relationships/oleObject" Target="../embeddings/oleObject398.bin"/><Relationship Id="rId33" Type="http://schemas.openxmlformats.org/officeDocument/2006/relationships/oleObject" Target="../embeddings/oleObject402.bin"/><Relationship Id="rId38" Type="http://schemas.openxmlformats.org/officeDocument/2006/relationships/image" Target="../media/image537.emf"/><Relationship Id="rId46" Type="http://schemas.openxmlformats.org/officeDocument/2006/relationships/image" Target="../media/image541.wmf"/><Relationship Id="rId59" Type="http://schemas.openxmlformats.org/officeDocument/2006/relationships/oleObject" Target="../embeddings/oleObject415.bin"/><Relationship Id="rId20" Type="http://schemas.openxmlformats.org/officeDocument/2006/relationships/image" Target="../media/image528.wmf"/><Relationship Id="rId41" Type="http://schemas.openxmlformats.org/officeDocument/2006/relationships/oleObject" Target="../embeddings/oleObject406.bin"/><Relationship Id="rId54" Type="http://schemas.openxmlformats.org/officeDocument/2006/relationships/image" Target="../media/image545.wmf"/><Relationship Id="rId62" Type="http://schemas.openxmlformats.org/officeDocument/2006/relationships/image" Target="../media/image549.wmf"/><Relationship Id="rId1" Type="http://schemas.openxmlformats.org/officeDocument/2006/relationships/vmlDrawing" Target="../drawings/vmlDrawing61.vml"/><Relationship Id="rId6" Type="http://schemas.openxmlformats.org/officeDocument/2006/relationships/image" Target="../media/image521.wmf"/><Relationship Id="rId15" Type="http://schemas.openxmlformats.org/officeDocument/2006/relationships/oleObject" Target="../embeddings/oleObject393.bin"/><Relationship Id="rId23" Type="http://schemas.openxmlformats.org/officeDocument/2006/relationships/oleObject" Target="../embeddings/oleObject397.bin"/><Relationship Id="rId28" Type="http://schemas.openxmlformats.org/officeDocument/2006/relationships/image" Target="../media/image532.wmf"/><Relationship Id="rId36" Type="http://schemas.openxmlformats.org/officeDocument/2006/relationships/image" Target="../media/image536.wmf"/><Relationship Id="rId49" Type="http://schemas.openxmlformats.org/officeDocument/2006/relationships/oleObject" Target="../embeddings/oleObject410.bin"/><Relationship Id="rId57" Type="http://schemas.openxmlformats.org/officeDocument/2006/relationships/oleObject" Target="../embeddings/oleObject414.bin"/><Relationship Id="rId10" Type="http://schemas.openxmlformats.org/officeDocument/2006/relationships/image" Target="../media/image523.wmf"/><Relationship Id="rId31" Type="http://schemas.openxmlformats.org/officeDocument/2006/relationships/oleObject" Target="../embeddings/oleObject401.bin"/><Relationship Id="rId44" Type="http://schemas.openxmlformats.org/officeDocument/2006/relationships/image" Target="../media/image540.wmf"/><Relationship Id="rId52" Type="http://schemas.openxmlformats.org/officeDocument/2006/relationships/image" Target="../media/image544.wmf"/><Relationship Id="rId60" Type="http://schemas.openxmlformats.org/officeDocument/2006/relationships/image" Target="../media/image548.wmf"/><Relationship Id="rId4" Type="http://schemas.openxmlformats.org/officeDocument/2006/relationships/image" Target="../media/image520.wmf"/><Relationship Id="rId9" Type="http://schemas.openxmlformats.org/officeDocument/2006/relationships/oleObject" Target="../embeddings/oleObject39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wm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wmf"/><Relationship Id="rId5" Type="http://schemas.openxmlformats.org/officeDocument/2006/relationships/image" Target="../media/image31.emf"/><Relationship Id="rId4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0.jpeg"/><Relationship Id="rId7" Type="http://schemas.openxmlformats.org/officeDocument/2006/relationships/image" Target="../media/image44.emf"/><Relationship Id="rId12" Type="http://schemas.openxmlformats.org/officeDocument/2006/relationships/image" Target="../media/image49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wmf"/><Relationship Id="rId11" Type="http://schemas.openxmlformats.org/officeDocument/2006/relationships/image" Target="../media/image48.emf"/><Relationship Id="rId5" Type="http://schemas.openxmlformats.org/officeDocument/2006/relationships/image" Target="../media/image42.w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2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50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64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6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78.wmf"/><Relationship Id="rId3" Type="http://schemas.openxmlformats.org/officeDocument/2006/relationships/image" Target="../media/image68.wmf"/><Relationship Id="rId7" Type="http://schemas.openxmlformats.org/officeDocument/2006/relationships/image" Target="../media/image72.emf"/><Relationship Id="rId12" Type="http://schemas.openxmlformats.org/officeDocument/2006/relationships/image" Target="../media/image77.w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wmf"/><Relationship Id="rId11" Type="http://schemas.openxmlformats.org/officeDocument/2006/relationships/image" Target="../media/image76.emf"/><Relationship Id="rId5" Type="http://schemas.openxmlformats.org/officeDocument/2006/relationships/image" Target="../media/image70.wmf"/><Relationship Id="rId10" Type="http://schemas.openxmlformats.org/officeDocument/2006/relationships/image" Target="../media/image75.wmf"/><Relationship Id="rId4" Type="http://schemas.openxmlformats.org/officeDocument/2006/relationships/image" Target="../media/image69.wmf"/><Relationship Id="rId9" Type="http://schemas.openxmlformats.org/officeDocument/2006/relationships/image" Target="../media/image7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wmf"/><Relationship Id="rId11" Type="http://schemas.openxmlformats.org/officeDocument/2006/relationships/image" Target="../media/image88.wmf"/><Relationship Id="rId5" Type="http://schemas.openxmlformats.org/officeDocument/2006/relationships/image" Target="../media/image82.wmf"/><Relationship Id="rId10" Type="http://schemas.openxmlformats.org/officeDocument/2006/relationships/image" Target="../media/image87.wmf"/><Relationship Id="rId4" Type="http://schemas.openxmlformats.org/officeDocument/2006/relationships/image" Target="../media/image81.wmf"/><Relationship Id="rId9" Type="http://schemas.openxmlformats.org/officeDocument/2006/relationships/image" Target="../media/image8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7" Type="http://schemas.openxmlformats.org/officeDocument/2006/relationships/image" Target="../media/image86.w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9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image" Target="../media/image103.wmf"/><Relationship Id="rId18" Type="http://schemas.openxmlformats.org/officeDocument/2006/relationships/image" Target="../media/image85.wmf"/><Relationship Id="rId3" Type="http://schemas.openxmlformats.org/officeDocument/2006/relationships/image" Target="../media/image93.wmf"/><Relationship Id="rId7" Type="http://schemas.openxmlformats.org/officeDocument/2006/relationships/image" Target="../media/image97.wmf"/><Relationship Id="rId12" Type="http://schemas.openxmlformats.org/officeDocument/2006/relationships/image" Target="../media/image102.wmf"/><Relationship Id="rId17" Type="http://schemas.openxmlformats.org/officeDocument/2006/relationships/image" Target="../media/image84.wmf"/><Relationship Id="rId2" Type="http://schemas.openxmlformats.org/officeDocument/2006/relationships/image" Target="../media/image92.wmf"/><Relationship Id="rId16" Type="http://schemas.openxmlformats.org/officeDocument/2006/relationships/image" Target="../media/image106.emf"/><Relationship Id="rId20" Type="http://schemas.openxmlformats.org/officeDocument/2006/relationships/image" Target="../media/image10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wmf"/><Relationship Id="rId11" Type="http://schemas.openxmlformats.org/officeDocument/2006/relationships/image" Target="../media/image101.wmf"/><Relationship Id="rId5" Type="http://schemas.openxmlformats.org/officeDocument/2006/relationships/image" Target="../media/image95.wmf"/><Relationship Id="rId15" Type="http://schemas.openxmlformats.org/officeDocument/2006/relationships/image" Target="../media/image105.wmf"/><Relationship Id="rId10" Type="http://schemas.openxmlformats.org/officeDocument/2006/relationships/image" Target="../media/image100.wmf"/><Relationship Id="rId19" Type="http://schemas.openxmlformats.org/officeDocument/2006/relationships/image" Target="../media/image86.wmf"/><Relationship Id="rId4" Type="http://schemas.openxmlformats.org/officeDocument/2006/relationships/image" Target="../media/image94.wmf"/><Relationship Id="rId9" Type="http://schemas.openxmlformats.org/officeDocument/2006/relationships/image" Target="../media/image99.wmf"/><Relationship Id="rId14" Type="http://schemas.openxmlformats.org/officeDocument/2006/relationships/image" Target="../media/image10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116.wmf"/><Relationship Id="rId3" Type="http://schemas.openxmlformats.org/officeDocument/2006/relationships/oleObject" Target="../embeddings/oleObject18.bin"/><Relationship Id="rId21" Type="http://schemas.openxmlformats.org/officeDocument/2006/relationships/oleObject" Target="../embeddings/oleObject27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113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.wmf"/><Relationship Id="rId20" Type="http://schemas.openxmlformats.org/officeDocument/2006/relationships/image" Target="../media/image117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11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114.wmf"/><Relationship Id="rId22" Type="http://schemas.openxmlformats.org/officeDocument/2006/relationships/image" Target="../media/image11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../media/image124.w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129.tiff"/><Relationship Id="rId7" Type="http://schemas.openxmlformats.org/officeDocument/2006/relationships/image" Target="../media/image1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128.wmf"/><Relationship Id="rId5" Type="http://schemas.openxmlformats.org/officeDocument/2006/relationships/image" Target="../media/image125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12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132.tiff"/><Relationship Id="rId7" Type="http://schemas.openxmlformats.org/officeDocument/2006/relationships/image" Target="../media/image13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2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image" Target="../media/image144.emf"/><Relationship Id="rId3" Type="http://schemas.openxmlformats.org/officeDocument/2006/relationships/image" Target="../media/image134.wmf"/><Relationship Id="rId7" Type="http://schemas.openxmlformats.org/officeDocument/2006/relationships/image" Target="../media/image138.wmf"/><Relationship Id="rId12" Type="http://schemas.openxmlformats.org/officeDocument/2006/relationships/image" Target="../media/image143.emf"/><Relationship Id="rId2" Type="http://schemas.openxmlformats.org/officeDocument/2006/relationships/image" Target="../media/image13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wmf"/><Relationship Id="rId11" Type="http://schemas.openxmlformats.org/officeDocument/2006/relationships/image" Target="../media/image142.emf"/><Relationship Id="rId5" Type="http://schemas.openxmlformats.org/officeDocument/2006/relationships/image" Target="../media/image136.wmf"/><Relationship Id="rId10" Type="http://schemas.openxmlformats.org/officeDocument/2006/relationships/image" Target="../media/image141.emf"/><Relationship Id="rId4" Type="http://schemas.openxmlformats.org/officeDocument/2006/relationships/image" Target="../media/image135.wmf"/><Relationship Id="rId9" Type="http://schemas.openxmlformats.org/officeDocument/2006/relationships/image" Target="../media/image14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55.emf"/><Relationship Id="rId18" Type="http://schemas.openxmlformats.org/officeDocument/2006/relationships/image" Target="../media/image160.emf"/><Relationship Id="rId3" Type="http://schemas.openxmlformats.org/officeDocument/2006/relationships/image" Target="../media/image145.wmf"/><Relationship Id="rId7" Type="http://schemas.openxmlformats.org/officeDocument/2006/relationships/image" Target="../media/image149.wmf"/><Relationship Id="rId12" Type="http://schemas.openxmlformats.org/officeDocument/2006/relationships/image" Target="../media/image154.emf"/><Relationship Id="rId17" Type="http://schemas.openxmlformats.org/officeDocument/2006/relationships/image" Target="../media/image159.emf"/><Relationship Id="rId2" Type="http://schemas.openxmlformats.org/officeDocument/2006/relationships/image" Target="../media/image139.wmf"/><Relationship Id="rId16" Type="http://schemas.openxmlformats.org/officeDocument/2006/relationships/image" Target="../media/image158.emf"/><Relationship Id="rId20" Type="http://schemas.openxmlformats.org/officeDocument/2006/relationships/image" Target="../media/image16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wmf"/><Relationship Id="rId11" Type="http://schemas.openxmlformats.org/officeDocument/2006/relationships/image" Target="../media/image153.emf"/><Relationship Id="rId5" Type="http://schemas.openxmlformats.org/officeDocument/2006/relationships/image" Target="../media/image147.wmf"/><Relationship Id="rId15" Type="http://schemas.openxmlformats.org/officeDocument/2006/relationships/image" Target="../media/image157.emf"/><Relationship Id="rId10" Type="http://schemas.openxmlformats.org/officeDocument/2006/relationships/image" Target="../media/image152.emf"/><Relationship Id="rId19" Type="http://schemas.openxmlformats.org/officeDocument/2006/relationships/image" Target="../media/image161.emf"/><Relationship Id="rId4" Type="http://schemas.openxmlformats.org/officeDocument/2006/relationships/image" Target="../media/image146.wmf"/><Relationship Id="rId9" Type="http://schemas.openxmlformats.org/officeDocument/2006/relationships/image" Target="../media/image151.wmf"/><Relationship Id="rId14" Type="http://schemas.openxmlformats.org/officeDocument/2006/relationships/image" Target="../media/image15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wmf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image" Target="../media/image176.emf"/><Relationship Id="rId18" Type="http://schemas.openxmlformats.org/officeDocument/2006/relationships/image" Target="../media/image181.wmf"/><Relationship Id="rId3" Type="http://schemas.openxmlformats.org/officeDocument/2006/relationships/image" Target="../media/image166.wmf"/><Relationship Id="rId21" Type="http://schemas.openxmlformats.org/officeDocument/2006/relationships/image" Target="../media/image184.emf"/><Relationship Id="rId7" Type="http://schemas.openxmlformats.org/officeDocument/2006/relationships/image" Target="../media/image170.emf"/><Relationship Id="rId12" Type="http://schemas.openxmlformats.org/officeDocument/2006/relationships/image" Target="../media/image175.emf"/><Relationship Id="rId17" Type="http://schemas.openxmlformats.org/officeDocument/2006/relationships/image" Target="../media/image180.emf"/><Relationship Id="rId2" Type="http://schemas.openxmlformats.org/officeDocument/2006/relationships/image" Target="../media/image165.emf"/><Relationship Id="rId16" Type="http://schemas.openxmlformats.org/officeDocument/2006/relationships/image" Target="../media/image179.wmf"/><Relationship Id="rId20" Type="http://schemas.openxmlformats.org/officeDocument/2006/relationships/image" Target="../media/image18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emf"/><Relationship Id="rId11" Type="http://schemas.openxmlformats.org/officeDocument/2006/relationships/image" Target="../media/image174.emf"/><Relationship Id="rId5" Type="http://schemas.openxmlformats.org/officeDocument/2006/relationships/image" Target="../media/image168.wmf"/><Relationship Id="rId15" Type="http://schemas.openxmlformats.org/officeDocument/2006/relationships/image" Target="../media/image178.emf"/><Relationship Id="rId10" Type="http://schemas.openxmlformats.org/officeDocument/2006/relationships/image" Target="../media/image173.emf"/><Relationship Id="rId19" Type="http://schemas.openxmlformats.org/officeDocument/2006/relationships/image" Target="../media/image182.emf"/><Relationship Id="rId4" Type="http://schemas.openxmlformats.org/officeDocument/2006/relationships/image" Target="../media/image167.emf"/><Relationship Id="rId9" Type="http://schemas.openxmlformats.org/officeDocument/2006/relationships/image" Target="../media/image172.wmf"/><Relationship Id="rId14" Type="http://schemas.openxmlformats.org/officeDocument/2006/relationships/image" Target="../media/image17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3" Type="http://schemas.openxmlformats.org/officeDocument/2006/relationships/image" Target="../media/image186.wmf"/><Relationship Id="rId7" Type="http://schemas.openxmlformats.org/officeDocument/2006/relationships/image" Target="../media/image190.wmf"/><Relationship Id="rId2" Type="http://schemas.openxmlformats.org/officeDocument/2006/relationships/image" Target="../media/image18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wmf"/><Relationship Id="rId5" Type="http://schemas.openxmlformats.org/officeDocument/2006/relationships/image" Target="../media/image188.wmf"/><Relationship Id="rId10" Type="http://schemas.openxmlformats.org/officeDocument/2006/relationships/image" Target="../media/image193.wmf"/><Relationship Id="rId4" Type="http://schemas.openxmlformats.org/officeDocument/2006/relationships/image" Target="../media/image187.wmf"/><Relationship Id="rId9" Type="http://schemas.openxmlformats.org/officeDocument/2006/relationships/image" Target="../media/image19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wmf"/><Relationship Id="rId4" Type="http://schemas.openxmlformats.org/officeDocument/2006/relationships/image" Target="../media/image19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image" Target="../media/image201.tiff"/><Relationship Id="rId7" Type="http://schemas.openxmlformats.org/officeDocument/2006/relationships/image" Target="../media/image19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98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200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206.tiff"/><Relationship Id="rId7" Type="http://schemas.openxmlformats.org/officeDocument/2006/relationships/image" Target="../media/image20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205.wmf"/><Relationship Id="rId5" Type="http://schemas.openxmlformats.org/officeDocument/2006/relationships/image" Target="../media/image202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204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214.e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11.wmf"/><Relationship Id="rId17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3.wmf"/><Relationship Id="rId20" Type="http://schemas.openxmlformats.org/officeDocument/2006/relationships/image" Target="../media/image215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8.e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210.wmf"/><Relationship Id="rId19" Type="http://schemas.openxmlformats.org/officeDocument/2006/relationships/oleObject" Target="../embeddings/oleObject50.bin"/><Relationship Id="rId4" Type="http://schemas.openxmlformats.org/officeDocument/2006/relationships/image" Target="../media/image207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212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jpeg"/><Relationship Id="rId4" Type="http://schemas.openxmlformats.org/officeDocument/2006/relationships/image" Target="../media/image2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emf"/><Relationship Id="rId13" Type="http://schemas.openxmlformats.org/officeDocument/2006/relationships/image" Target="../media/image239.gif"/><Relationship Id="rId3" Type="http://schemas.openxmlformats.org/officeDocument/2006/relationships/image" Target="../media/image229.png"/><Relationship Id="rId7" Type="http://schemas.openxmlformats.org/officeDocument/2006/relationships/image" Target="../media/image233.emf"/><Relationship Id="rId12" Type="http://schemas.openxmlformats.org/officeDocument/2006/relationships/image" Target="../media/image238.wmf"/><Relationship Id="rId2" Type="http://schemas.openxmlformats.org/officeDocument/2006/relationships/image" Target="../media/image22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emf"/><Relationship Id="rId11" Type="http://schemas.openxmlformats.org/officeDocument/2006/relationships/image" Target="../media/image237.emf"/><Relationship Id="rId5" Type="http://schemas.openxmlformats.org/officeDocument/2006/relationships/image" Target="../media/image231.png"/><Relationship Id="rId10" Type="http://schemas.openxmlformats.org/officeDocument/2006/relationships/image" Target="../media/image236.emf"/><Relationship Id="rId4" Type="http://schemas.openxmlformats.org/officeDocument/2006/relationships/image" Target="../media/image230.wmf"/><Relationship Id="rId9" Type="http://schemas.openxmlformats.org/officeDocument/2006/relationships/image" Target="../media/image23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image" Target="../media/image240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wmf"/><Relationship Id="rId5" Type="http://schemas.openxmlformats.org/officeDocument/2006/relationships/image" Target="../media/image243.wmf"/><Relationship Id="rId4" Type="http://schemas.openxmlformats.org/officeDocument/2006/relationships/image" Target="../media/image24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29289;&#29702;&#23398;&#25945;&#31243;&#65288;&#31532;&#20108;&#29256;&#65289;&#30005;&#23376;&#25945;&#26696;\&#29289;&#29702;&#23398;&#25945;&#31243;1&#65288;&#31532;&#20108;&#29256;&#65289;&#19979;&#20876;\&#31532;12&#31456;%20&#30005;&#30913;&#24863;&#24212;%20&#30005;&#30913;&#22330;&#21644;&#30005;&#30913;&#27874;\&#24405;&#35937;\AVSEQ04.DAT.Clip1.e9f80d40a6c8ba0b.AVI" TargetMode="External"/><Relationship Id="rId1" Type="http://schemas.openxmlformats.org/officeDocument/2006/relationships/video" Target="file:///D:\&#29289;&#29702;&#23398;&#25945;&#31243;&#65288;&#31532;&#20108;&#29256;&#65289;&#30005;&#23376;&#25945;&#26696;\&#29289;&#29702;&#23398;&#25945;&#31243;1&#65288;&#31532;&#20108;&#29256;&#65289;&#19979;&#20876;\&#31532;12&#31456;%20&#30005;&#30913;&#24863;&#24212;%20&#30005;&#30913;&#22330;&#21644;&#30005;&#30913;&#27874;\&#24405;&#35937;\AVSEQ04.DAT.Clip1.6cf688c9b7cf9a35.AVI" TargetMode="Externa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2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8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0.wmf"/><Relationship Id="rId4" Type="http://schemas.openxmlformats.org/officeDocument/2006/relationships/image" Target="../media/image247.wmf"/><Relationship Id="rId9" Type="http://schemas.openxmlformats.org/officeDocument/2006/relationships/oleObject" Target="../embeddings/oleObject54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wmf"/><Relationship Id="rId13" Type="http://schemas.openxmlformats.org/officeDocument/2006/relationships/oleObject" Target="../embeddings/oleObject61.bin"/><Relationship Id="rId18" Type="http://schemas.openxmlformats.org/officeDocument/2006/relationships/image" Target="../media/image258.e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255.wmf"/><Relationship Id="rId17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2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10" Type="http://schemas.openxmlformats.org/officeDocument/2006/relationships/image" Target="../media/image254.wmf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256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2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0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262.wmf"/><Relationship Id="rId4" Type="http://schemas.openxmlformats.org/officeDocument/2006/relationships/image" Target="../media/image259.wmf"/><Relationship Id="rId9" Type="http://schemas.openxmlformats.org/officeDocument/2006/relationships/oleObject" Target="../embeddings/oleObject67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65.w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267.wmf"/><Relationship Id="rId4" Type="http://schemas.openxmlformats.org/officeDocument/2006/relationships/image" Target="../media/image264.wmf"/><Relationship Id="rId9" Type="http://schemas.openxmlformats.org/officeDocument/2006/relationships/oleObject" Target="../embeddings/oleObject7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68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69.wmf"/><Relationship Id="rId4" Type="http://schemas.openxmlformats.org/officeDocument/2006/relationships/oleObject" Target="../embeddings/oleObject74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image" Target="../media/image270.tiff"/><Relationship Id="rId7" Type="http://schemas.openxmlformats.org/officeDocument/2006/relationships/image" Target="../media/image27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274.wmf"/><Relationship Id="rId5" Type="http://schemas.openxmlformats.org/officeDocument/2006/relationships/image" Target="../media/image271.w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273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&#29289;&#29702;&#23398;&#25945;&#31243;&#65288;&#31532;&#20108;&#29256;&#65289;&#30005;&#23376;&#25945;&#26696;\&#29289;&#29702;&#23398;&#25945;&#31243;1&#65288;&#31532;&#20108;&#29256;&#65289;&#19979;&#20876;\&#31532;12&#31456;%20&#30005;&#30913;&#24863;&#24212;%20&#30005;&#30913;&#22330;&#21644;&#30005;&#30913;&#27874;\&#24405;&#35937;\AVSEQ05.DAT.Clip1.1c2d63209e39d0fe.AV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7.xml"/><Relationship Id="rId4" Type="http://schemas.openxmlformats.org/officeDocument/2006/relationships/slide" Target="slide5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282.e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279.wmf"/><Relationship Id="rId1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1.wmf"/><Relationship Id="rId20" Type="http://schemas.openxmlformats.org/officeDocument/2006/relationships/image" Target="../media/image283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77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6.bin"/><Relationship Id="rId10" Type="http://schemas.openxmlformats.org/officeDocument/2006/relationships/oleObject" Target="../embeddings/oleObject83.bin"/><Relationship Id="rId19" Type="http://schemas.openxmlformats.org/officeDocument/2006/relationships/oleObject" Target="../embeddings/oleObject88.bin"/><Relationship Id="rId4" Type="http://schemas.openxmlformats.org/officeDocument/2006/relationships/image" Target="../media/image276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280.wmf"/><Relationship Id="rId22" Type="http://schemas.openxmlformats.org/officeDocument/2006/relationships/image" Target="../media/image284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86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285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3" Type="http://schemas.openxmlformats.org/officeDocument/2006/relationships/image" Target="../media/image291.tiff"/><Relationship Id="rId7" Type="http://schemas.openxmlformats.org/officeDocument/2006/relationships/image" Target="../media/image28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288.wmf"/><Relationship Id="rId4" Type="http://schemas.openxmlformats.org/officeDocument/2006/relationships/oleObject" Target="../embeddings/oleObject93.bin"/><Relationship Id="rId9" Type="http://schemas.openxmlformats.org/officeDocument/2006/relationships/image" Target="../media/image290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92.wmf"/><Relationship Id="rId4" Type="http://schemas.openxmlformats.org/officeDocument/2006/relationships/oleObject" Target="../embeddings/oleObject96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image" Target="../media/image293.tiff"/><Relationship Id="rId7" Type="http://schemas.openxmlformats.org/officeDocument/2006/relationships/image" Target="../media/image29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294.wmf"/><Relationship Id="rId4" Type="http://schemas.openxmlformats.org/officeDocument/2006/relationships/oleObject" Target="../embeddings/oleObject97.bin"/><Relationship Id="rId9" Type="http://schemas.openxmlformats.org/officeDocument/2006/relationships/image" Target="../media/image296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wmf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304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301.wmf"/><Relationship Id="rId17" Type="http://schemas.openxmlformats.org/officeDocument/2006/relationships/oleObject" Target="../embeddings/oleObject10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3.wmf"/><Relationship Id="rId20" Type="http://schemas.openxmlformats.org/officeDocument/2006/relationships/image" Target="../media/image305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98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10" Type="http://schemas.openxmlformats.org/officeDocument/2006/relationships/image" Target="../media/image300.wmf"/><Relationship Id="rId19" Type="http://schemas.openxmlformats.org/officeDocument/2006/relationships/oleObject" Target="../embeddings/oleObject108.bin"/><Relationship Id="rId4" Type="http://schemas.openxmlformats.org/officeDocument/2006/relationships/image" Target="../media/image297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302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wmf"/><Relationship Id="rId13" Type="http://schemas.openxmlformats.org/officeDocument/2006/relationships/image" Target="../media/image310.wmf"/><Relationship Id="rId18" Type="http://schemas.openxmlformats.org/officeDocument/2006/relationships/oleObject" Target="../embeddings/oleObject116.bin"/><Relationship Id="rId3" Type="http://schemas.openxmlformats.org/officeDocument/2006/relationships/oleObject" Target="../embeddings/oleObject109.bin"/><Relationship Id="rId21" Type="http://schemas.openxmlformats.org/officeDocument/2006/relationships/image" Target="../media/image313.wmf"/><Relationship Id="rId7" Type="http://schemas.openxmlformats.org/officeDocument/2006/relationships/oleObject" Target="../embeddings/oleObject111.bin"/><Relationship Id="rId12" Type="http://schemas.openxmlformats.org/officeDocument/2006/relationships/oleObject" Target="../embeddings/oleObject113.bin"/><Relationship Id="rId17" Type="http://schemas.openxmlformats.org/officeDocument/2006/relationships/image" Target="../media/image31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5.bin"/><Relationship Id="rId20" Type="http://schemas.openxmlformats.org/officeDocument/2006/relationships/oleObject" Target="../embeddings/oleObject117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07.wmf"/><Relationship Id="rId11" Type="http://schemas.openxmlformats.org/officeDocument/2006/relationships/image" Target="../media/image223.png"/><Relationship Id="rId5" Type="http://schemas.openxmlformats.org/officeDocument/2006/relationships/oleObject" Target="../embeddings/oleObject110.bin"/><Relationship Id="rId15" Type="http://schemas.openxmlformats.org/officeDocument/2006/relationships/image" Target="../media/image311.wmf"/><Relationship Id="rId23" Type="http://schemas.openxmlformats.org/officeDocument/2006/relationships/image" Target="../media/image314.wmf"/><Relationship Id="rId10" Type="http://schemas.openxmlformats.org/officeDocument/2006/relationships/image" Target="../media/image309.wmf"/><Relationship Id="rId19" Type="http://schemas.openxmlformats.org/officeDocument/2006/relationships/image" Target="../media/image303.wmf"/><Relationship Id="rId4" Type="http://schemas.openxmlformats.org/officeDocument/2006/relationships/image" Target="../media/image306.wmf"/><Relationship Id="rId9" Type="http://schemas.openxmlformats.org/officeDocument/2006/relationships/oleObject" Target="../embeddings/oleObject112.bin"/><Relationship Id="rId14" Type="http://schemas.openxmlformats.org/officeDocument/2006/relationships/oleObject" Target="../embeddings/oleObject114.bin"/><Relationship Id="rId22" Type="http://schemas.openxmlformats.org/officeDocument/2006/relationships/oleObject" Target="../embeddings/oleObject118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emf"/><Relationship Id="rId13" Type="http://schemas.openxmlformats.org/officeDocument/2006/relationships/oleObject" Target="../embeddings/oleObject124.bin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31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1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16.emf"/><Relationship Id="rId11" Type="http://schemas.openxmlformats.org/officeDocument/2006/relationships/oleObject" Target="../embeddings/oleObject123.bin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10" Type="http://schemas.openxmlformats.org/officeDocument/2006/relationships/image" Target="../media/image318.wmf"/><Relationship Id="rId4" Type="http://schemas.openxmlformats.org/officeDocument/2006/relationships/image" Target="../media/image315.e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320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wmf"/><Relationship Id="rId13" Type="http://schemas.openxmlformats.org/officeDocument/2006/relationships/oleObject" Target="../embeddings/oleObject131.bin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32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6.e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97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10" Type="http://schemas.openxmlformats.org/officeDocument/2006/relationships/image" Target="../media/image318.wmf"/><Relationship Id="rId4" Type="http://schemas.openxmlformats.org/officeDocument/2006/relationships/image" Target="../media/image322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32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28.wmf"/><Relationship Id="rId11" Type="http://schemas.openxmlformats.org/officeDocument/2006/relationships/image" Target="../media/image330.wmf"/><Relationship Id="rId5" Type="http://schemas.openxmlformats.org/officeDocument/2006/relationships/oleObject" Target="../embeddings/oleObject134.bin"/><Relationship Id="rId10" Type="http://schemas.openxmlformats.org/officeDocument/2006/relationships/oleObject" Target="../embeddings/oleObject136.bin"/><Relationship Id="rId4" Type="http://schemas.openxmlformats.org/officeDocument/2006/relationships/image" Target="../media/image327.wmf"/><Relationship Id="rId9" Type="http://schemas.openxmlformats.org/officeDocument/2006/relationships/image" Target="../media/image22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13" Type="http://schemas.openxmlformats.org/officeDocument/2006/relationships/image" Target="../media/image335.wmf"/><Relationship Id="rId3" Type="http://schemas.openxmlformats.org/officeDocument/2006/relationships/image" Target="../media/image223.png"/><Relationship Id="rId7" Type="http://schemas.openxmlformats.org/officeDocument/2006/relationships/image" Target="../media/image332.wmf"/><Relationship Id="rId12" Type="http://schemas.openxmlformats.org/officeDocument/2006/relationships/oleObject" Target="../embeddings/oleObject141.bin"/><Relationship Id="rId17" Type="http://schemas.openxmlformats.org/officeDocument/2006/relationships/image" Target="../media/image33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3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334.wmf"/><Relationship Id="rId5" Type="http://schemas.openxmlformats.org/officeDocument/2006/relationships/image" Target="../media/image331.wmf"/><Relationship Id="rId15" Type="http://schemas.openxmlformats.org/officeDocument/2006/relationships/image" Target="../media/image336.wmf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333.wmf"/><Relationship Id="rId14" Type="http://schemas.openxmlformats.org/officeDocument/2006/relationships/oleObject" Target="../embeddings/oleObject142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3" Type="http://schemas.openxmlformats.org/officeDocument/2006/relationships/image" Target="../media/image223.png"/><Relationship Id="rId7" Type="http://schemas.openxmlformats.org/officeDocument/2006/relationships/image" Target="../media/image3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312.wmf"/><Relationship Id="rId4" Type="http://schemas.openxmlformats.org/officeDocument/2006/relationships/oleObject" Target="../embeddings/oleObject144.bin"/><Relationship Id="rId9" Type="http://schemas.openxmlformats.org/officeDocument/2006/relationships/image" Target="../media/image338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13" Type="http://schemas.openxmlformats.org/officeDocument/2006/relationships/oleObject" Target="../embeddings/oleObject152.bin"/><Relationship Id="rId18" Type="http://schemas.openxmlformats.org/officeDocument/2006/relationships/image" Target="../media/image346.wmf"/><Relationship Id="rId26" Type="http://schemas.openxmlformats.org/officeDocument/2006/relationships/oleObject" Target="../embeddings/oleObject159.bin"/><Relationship Id="rId3" Type="http://schemas.openxmlformats.org/officeDocument/2006/relationships/oleObject" Target="../embeddings/oleObject147.bin"/><Relationship Id="rId21" Type="http://schemas.openxmlformats.org/officeDocument/2006/relationships/oleObject" Target="../embeddings/oleObject156.bin"/><Relationship Id="rId7" Type="http://schemas.openxmlformats.org/officeDocument/2006/relationships/oleObject" Target="../embeddings/oleObject149.bin"/><Relationship Id="rId12" Type="http://schemas.openxmlformats.org/officeDocument/2006/relationships/image" Target="../media/image343.wmf"/><Relationship Id="rId17" Type="http://schemas.openxmlformats.org/officeDocument/2006/relationships/oleObject" Target="../embeddings/oleObject154.bin"/><Relationship Id="rId25" Type="http://schemas.openxmlformats.org/officeDocument/2006/relationships/image" Target="../media/image34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5.wmf"/><Relationship Id="rId20" Type="http://schemas.openxmlformats.org/officeDocument/2006/relationships/image" Target="../media/image347.wmf"/><Relationship Id="rId29" Type="http://schemas.openxmlformats.org/officeDocument/2006/relationships/image" Target="../media/image351.w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151.bin"/><Relationship Id="rId24" Type="http://schemas.openxmlformats.org/officeDocument/2006/relationships/oleObject" Target="../embeddings/oleObject158.bin"/><Relationship Id="rId5" Type="http://schemas.openxmlformats.org/officeDocument/2006/relationships/oleObject" Target="../embeddings/oleObject148.bin"/><Relationship Id="rId15" Type="http://schemas.openxmlformats.org/officeDocument/2006/relationships/oleObject" Target="../embeddings/oleObject153.bin"/><Relationship Id="rId23" Type="http://schemas.openxmlformats.org/officeDocument/2006/relationships/image" Target="../media/image348.wmf"/><Relationship Id="rId28" Type="http://schemas.openxmlformats.org/officeDocument/2006/relationships/oleObject" Target="../embeddings/oleObject160.bin"/><Relationship Id="rId10" Type="http://schemas.openxmlformats.org/officeDocument/2006/relationships/image" Target="../media/image342.wmf"/><Relationship Id="rId19" Type="http://schemas.openxmlformats.org/officeDocument/2006/relationships/oleObject" Target="../embeddings/oleObject155.bin"/><Relationship Id="rId31" Type="http://schemas.openxmlformats.org/officeDocument/2006/relationships/oleObject" Target="../embeddings/oleObject162.bin"/><Relationship Id="rId4" Type="http://schemas.openxmlformats.org/officeDocument/2006/relationships/image" Target="../media/image339.wmf"/><Relationship Id="rId9" Type="http://schemas.openxmlformats.org/officeDocument/2006/relationships/oleObject" Target="../embeddings/oleObject150.bin"/><Relationship Id="rId14" Type="http://schemas.openxmlformats.org/officeDocument/2006/relationships/image" Target="../media/image344.wmf"/><Relationship Id="rId22" Type="http://schemas.openxmlformats.org/officeDocument/2006/relationships/oleObject" Target="../embeddings/oleObject157.bin"/><Relationship Id="rId27" Type="http://schemas.openxmlformats.org/officeDocument/2006/relationships/image" Target="../media/image350.wmf"/><Relationship Id="rId30" Type="http://schemas.openxmlformats.org/officeDocument/2006/relationships/oleObject" Target="../embeddings/oleObject161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.bin"/><Relationship Id="rId13" Type="http://schemas.openxmlformats.org/officeDocument/2006/relationships/oleObject" Target="../embeddings/oleObject171.bin"/><Relationship Id="rId18" Type="http://schemas.openxmlformats.org/officeDocument/2006/relationships/oleObject" Target="../embeddings/oleObject176.bin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12" Type="http://schemas.openxmlformats.org/officeDocument/2006/relationships/oleObject" Target="../embeddings/oleObject170.bin"/><Relationship Id="rId17" Type="http://schemas.openxmlformats.org/officeDocument/2006/relationships/oleObject" Target="../embeddings/oleObject17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4.bin"/><Relationship Id="rId20" Type="http://schemas.openxmlformats.org/officeDocument/2006/relationships/oleObject" Target="../embeddings/oleObject178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53.wmf"/><Relationship Id="rId11" Type="http://schemas.openxmlformats.org/officeDocument/2006/relationships/oleObject" Target="../embeddings/oleObject169.bin"/><Relationship Id="rId5" Type="http://schemas.openxmlformats.org/officeDocument/2006/relationships/oleObject" Target="../embeddings/oleObject164.bin"/><Relationship Id="rId15" Type="http://schemas.openxmlformats.org/officeDocument/2006/relationships/oleObject" Target="../embeddings/oleObject173.bin"/><Relationship Id="rId10" Type="http://schemas.openxmlformats.org/officeDocument/2006/relationships/oleObject" Target="../embeddings/oleObject168.bin"/><Relationship Id="rId19" Type="http://schemas.openxmlformats.org/officeDocument/2006/relationships/oleObject" Target="../embeddings/oleObject177.bin"/><Relationship Id="rId4" Type="http://schemas.openxmlformats.org/officeDocument/2006/relationships/image" Target="../media/image352.wmf"/><Relationship Id="rId9" Type="http://schemas.openxmlformats.org/officeDocument/2006/relationships/oleObject" Target="../embeddings/oleObject167.bin"/><Relationship Id="rId14" Type="http://schemas.openxmlformats.org/officeDocument/2006/relationships/oleObject" Target="../embeddings/oleObject172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55.emf"/><Relationship Id="rId5" Type="http://schemas.openxmlformats.org/officeDocument/2006/relationships/oleObject" Target="../embeddings/oleObject180.bin"/><Relationship Id="rId4" Type="http://schemas.openxmlformats.org/officeDocument/2006/relationships/image" Target="../media/image35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186.bin"/><Relationship Id="rId18" Type="http://schemas.openxmlformats.org/officeDocument/2006/relationships/oleObject" Target="../embeddings/oleObject189.bin"/><Relationship Id="rId26" Type="http://schemas.openxmlformats.org/officeDocument/2006/relationships/oleObject" Target="../embeddings/oleObject193.bin"/><Relationship Id="rId3" Type="http://schemas.openxmlformats.org/officeDocument/2006/relationships/oleObject" Target="../embeddings/oleObject181.bin"/><Relationship Id="rId21" Type="http://schemas.openxmlformats.org/officeDocument/2006/relationships/image" Target="../media/image364.wmf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360.wmf"/><Relationship Id="rId17" Type="http://schemas.openxmlformats.org/officeDocument/2006/relationships/oleObject" Target="../embeddings/oleObject188.bin"/><Relationship Id="rId25" Type="http://schemas.openxmlformats.org/officeDocument/2006/relationships/image" Target="../media/image36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2.wmf"/><Relationship Id="rId20" Type="http://schemas.openxmlformats.org/officeDocument/2006/relationships/oleObject" Target="../embeddings/oleObject190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185.bin"/><Relationship Id="rId24" Type="http://schemas.openxmlformats.org/officeDocument/2006/relationships/oleObject" Target="../embeddings/oleObject192.bin"/><Relationship Id="rId5" Type="http://schemas.openxmlformats.org/officeDocument/2006/relationships/oleObject" Target="../embeddings/oleObject182.bin"/><Relationship Id="rId15" Type="http://schemas.openxmlformats.org/officeDocument/2006/relationships/oleObject" Target="../embeddings/oleObject187.bin"/><Relationship Id="rId23" Type="http://schemas.openxmlformats.org/officeDocument/2006/relationships/image" Target="../media/image365.wmf"/><Relationship Id="rId10" Type="http://schemas.openxmlformats.org/officeDocument/2006/relationships/image" Target="../media/image359.wmf"/><Relationship Id="rId19" Type="http://schemas.openxmlformats.org/officeDocument/2006/relationships/image" Target="../media/image363.wmf"/><Relationship Id="rId4" Type="http://schemas.openxmlformats.org/officeDocument/2006/relationships/image" Target="../media/image356.wmf"/><Relationship Id="rId9" Type="http://schemas.openxmlformats.org/officeDocument/2006/relationships/oleObject" Target="../embeddings/oleObject184.bin"/><Relationship Id="rId14" Type="http://schemas.openxmlformats.org/officeDocument/2006/relationships/image" Target="../media/image361.wmf"/><Relationship Id="rId22" Type="http://schemas.openxmlformats.org/officeDocument/2006/relationships/oleObject" Target="../embeddings/oleObject191.bin"/><Relationship Id="rId27" Type="http://schemas.openxmlformats.org/officeDocument/2006/relationships/image" Target="../media/image367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wmf"/><Relationship Id="rId13" Type="http://schemas.openxmlformats.org/officeDocument/2006/relationships/image" Target="../media/image372.wmf"/><Relationship Id="rId3" Type="http://schemas.openxmlformats.org/officeDocument/2006/relationships/oleObject" Target="../embeddings/oleObject194.bin"/><Relationship Id="rId7" Type="http://schemas.openxmlformats.org/officeDocument/2006/relationships/oleObject" Target="../embeddings/oleObject196.bin"/><Relationship Id="rId12" Type="http://schemas.openxmlformats.org/officeDocument/2006/relationships/oleObject" Target="../embeddings/oleObject1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369.wmf"/><Relationship Id="rId11" Type="http://schemas.openxmlformats.org/officeDocument/2006/relationships/oleObject" Target="../embeddings/oleObject198.bin"/><Relationship Id="rId5" Type="http://schemas.openxmlformats.org/officeDocument/2006/relationships/oleObject" Target="../embeddings/oleObject195.bin"/><Relationship Id="rId10" Type="http://schemas.openxmlformats.org/officeDocument/2006/relationships/image" Target="../media/image371.wmf"/><Relationship Id="rId4" Type="http://schemas.openxmlformats.org/officeDocument/2006/relationships/image" Target="../media/image368.wmf"/><Relationship Id="rId9" Type="http://schemas.openxmlformats.org/officeDocument/2006/relationships/oleObject" Target="../embeddings/oleObject197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74.wmf"/><Relationship Id="rId11" Type="http://schemas.openxmlformats.org/officeDocument/2006/relationships/image" Target="../media/image375.jpeg"/><Relationship Id="rId5" Type="http://schemas.openxmlformats.org/officeDocument/2006/relationships/oleObject" Target="../embeddings/oleObject201.bin"/><Relationship Id="rId10" Type="http://schemas.openxmlformats.org/officeDocument/2006/relationships/oleObject" Target="../embeddings/oleObject205.bin"/><Relationship Id="rId4" Type="http://schemas.openxmlformats.org/officeDocument/2006/relationships/image" Target="../media/image373.wmf"/><Relationship Id="rId9" Type="http://schemas.openxmlformats.org/officeDocument/2006/relationships/oleObject" Target="../embeddings/oleObject204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wmf"/><Relationship Id="rId13" Type="http://schemas.openxmlformats.org/officeDocument/2006/relationships/image" Target="../media/image380.wmf"/><Relationship Id="rId18" Type="http://schemas.openxmlformats.org/officeDocument/2006/relationships/oleObject" Target="../embeddings/oleObject214.bin"/><Relationship Id="rId26" Type="http://schemas.openxmlformats.org/officeDocument/2006/relationships/oleObject" Target="../embeddings/oleObject218.bin"/><Relationship Id="rId3" Type="http://schemas.openxmlformats.org/officeDocument/2006/relationships/oleObject" Target="../embeddings/oleObject206.bin"/><Relationship Id="rId21" Type="http://schemas.openxmlformats.org/officeDocument/2006/relationships/image" Target="../media/image384.wmf"/><Relationship Id="rId7" Type="http://schemas.openxmlformats.org/officeDocument/2006/relationships/oleObject" Target="../embeddings/oleObject208.bin"/><Relationship Id="rId12" Type="http://schemas.openxmlformats.org/officeDocument/2006/relationships/oleObject" Target="../embeddings/oleObject211.bin"/><Relationship Id="rId17" Type="http://schemas.openxmlformats.org/officeDocument/2006/relationships/image" Target="../media/image382.wmf"/><Relationship Id="rId25" Type="http://schemas.openxmlformats.org/officeDocument/2006/relationships/image" Target="../media/image38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3.bin"/><Relationship Id="rId20" Type="http://schemas.openxmlformats.org/officeDocument/2006/relationships/oleObject" Target="../embeddings/oleObject215.bin"/><Relationship Id="rId29" Type="http://schemas.openxmlformats.org/officeDocument/2006/relationships/image" Target="../media/image388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377.wmf"/><Relationship Id="rId11" Type="http://schemas.openxmlformats.org/officeDocument/2006/relationships/oleObject" Target="../embeddings/oleObject210.bin"/><Relationship Id="rId24" Type="http://schemas.openxmlformats.org/officeDocument/2006/relationships/oleObject" Target="../embeddings/oleObject217.bin"/><Relationship Id="rId5" Type="http://schemas.openxmlformats.org/officeDocument/2006/relationships/oleObject" Target="../embeddings/oleObject207.bin"/><Relationship Id="rId15" Type="http://schemas.openxmlformats.org/officeDocument/2006/relationships/image" Target="../media/image381.wmf"/><Relationship Id="rId23" Type="http://schemas.openxmlformats.org/officeDocument/2006/relationships/image" Target="../media/image385.wmf"/><Relationship Id="rId28" Type="http://schemas.openxmlformats.org/officeDocument/2006/relationships/oleObject" Target="../embeddings/oleObject219.bin"/><Relationship Id="rId10" Type="http://schemas.openxmlformats.org/officeDocument/2006/relationships/image" Target="../media/image379.emf"/><Relationship Id="rId19" Type="http://schemas.openxmlformats.org/officeDocument/2006/relationships/image" Target="../media/image383.wmf"/><Relationship Id="rId31" Type="http://schemas.openxmlformats.org/officeDocument/2006/relationships/image" Target="../media/image389.wmf"/><Relationship Id="rId4" Type="http://schemas.openxmlformats.org/officeDocument/2006/relationships/image" Target="../media/image376.wmf"/><Relationship Id="rId9" Type="http://schemas.openxmlformats.org/officeDocument/2006/relationships/oleObject" Target="../embeddings/oleObject209.bin"/><Relationship Id="rId14" Type="http://schemas.openxmlformats.org/officeDocument/2006/relationships/oleObject" Target="../embeddings/oleObject212.bin"/><Relationship Id="rId22" Type="http://schemas.openxmlformats.org/officeDocument/2006/relationships/oleObject" Target="../embeddings/oleObject216.bin"/><Relationship Id="rId27" Type="http://schemas.openxmlformats.org/officeDocument/2006/relationships/image" Target="../media/image387.wmf"/><Relationship Id="rId30" Type="http://schemas.openxmlformats.org/officeDocument/2006/relationships/oleObject" Target="../embeddings/oleObject220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wmf"/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395.emf"/><Relationship Id="rId26" Type="http://schemas.openxmlformats.org/officeDocument/2006/relationships/image" Target="../media/image382.wmf"/><Relationship Id="rId3" Type="http://schemas.openxmlformats.org/officeDocument/2006/relationships/oleObject" Target="../embeddings/oleObject221.bin"/><Relationship Id="rId21" Type="http://schemas.openxmlformats.org/officeDocument/2006/relationships/oleObject" Target="../embeddings/oleObject230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94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8.wmf"/><Relationship Id="rId20" Type="http://schemas.openxmlformats.org/officeDocument/2006/relationships/image" Target="../media/image376.wmf"/><Relationship Id="rId29" Type="http://schemas.openxmlformats.org/officeDocument/2006/relationships/oleObject" Target="../embeddings/oleObject234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91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381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386.wmf"/><Relationship Id="rId10" Type="http://schemas.openxmlformats.org/officeDocument/2006/relationships/image" Target="../media/image393.wmf"/><Relationship Id="rId19" Type="http://schemas.openxmlformats.org/officeDocument/2006/relationships/oleObject" Target="../embeddings/oleObject229.bin"/><Relationship Id="rId4" Type="http://schemas.openxmlformats.org/officeDocument/2006/relationships/image" Target="../media/image390.wmf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77.wmf"/><Relationship Id="rId22" Type="http://schemas.openxmlformats.org/officeDocument/2006/relationships/image" Target="../media/image380.wmf"/><Relationship Id="rId27" Type="http://schemas.openxmlformats.org/officeDocument/2006/relationships/oleObject" Target="../embeddings/oleObject233.bin"/><Relationship Id="rId30" Type="http://schemas.openxmlformats.org/officeDocument/2006/relationships/image" Target="../media/image387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399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401.wmf"/><Relationship Id="rId5" Type="http://schemas.openxmlformats.org/officeDocument/2006/relationships/oleObject" Target="../embeddings/oleObject237.bin"/><Relationship Id="rId4" Type="http://schemas.openxmlformats.org/officeDocument/2006/relationships/image" Target="../media/image40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wmf"/><Relationship Id="rId13" Type="http://schemas.openxmlformats.org/officeDocument/2006/relationships/oleObject" Target="../embeddings/oleObject244.bin"/><Relationship Id="rId18" Type="http://schemas.openxmlformats.org/officeDocument/2006/relationships/image" Target="../media/image407.wmf"/><Relationship Id="rId3" Type="http://schemas.openxmlformats.org/officeDocument/2006/relationships/oleObject" Target="../embeddings/oleObject238.bin"/><Relationship Id="rId21" Type="http://schemas.openxmlformats.org/officeDocument/2006/relationships/oleObject" Target="../embeddings/oleObject249.bin"/><Relationship Id="rId7" Type="http://schemas.openxmlformats.org/officeDocument/2006/relationships/oleObject" Target="../embeddings/oleObject241.bin"/><Relationship Id="rId12" Type="http://schemas.openxmlformats.org/officeDocument/2006/relationships/image" Target="../media/image405.wmf"/><Relationship Id="rId17" Type="http://schemas.openxmlformats.org/officeDocument/2006/relationships/oleObject" Target="../embeddings/oleObject247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6.bin"/><Relationship Id="rId20" Type="http://schemas.openxmlformats.org/officeDocument/2006/relationships/image" Target="../media/image408.wmf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240.bin"/><Relationship Id="rId11" Type="http://schemas.openxmlformats.org/officeDocument/2006/relationships/oleObject" Target="../embeddings/oleObject243.bin"/><Relationship Id="rId5" Type="http://schemas.openxmlformats.org/officeDocument/2006/relationships/oleObject" Target="../embeddings/oleObject239.bin"/><Relationship Id="rId15" Type="http://schemas.openxmlformats.org/officeDocument/2006/relationships/oleObject" Target="../embeddings/oleObject245.bin"/><Relationship Id="rId10" Type="http://schemas.openxmlformats.org/officeDocument/2006/relationships/image" Target="../media/image404.wmf"/><Relationship Id="rId19" Type="http://schemas.openxmlformats.org/officeDocument/2006/relationships/oleObject" Target="../embeddings/oleObject248.bin"/><Relationship Id="rId4" Type="http://schemas.openxmlformats.org/officeDocument/2006/relationships/image" Target="../media/image402.wmf"/><Relationship Id="rId9" Type="http://schemas.openxmlformats.org/officeDocument/2006/relationships/oleObject" Target="../embeddings/oleObject242.bin"/><Relationship Id="rId14" Type="http://schemas.openxmlformats.org/officeDocument/2006/relationships/image" Target="../media/image406.wmf"/><Relationship Id="rId22" Type="http://schemas.openxmlformats.org/officeDocument/2006/relationships/image" Target="../media/image40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3.bin"/><Relationship Id="rId13" Type="http://schemas.openxmlformats.org/officeDocument/2006/relationships/image" Target="../media/image410.wmf"/><Relationship Id="rId18" Type="http://schemas.openxmlformats.org/officeDocument/2006/relationships/oleObject" Target="../embeddings/oleObject258.bin"/><Relationship Id="rId3" Type="http://schemas.openxmlformats.org/officeDocument/2006/relationships/oleObject" Target="../embeddings/oleObject250.bin"/><Relationship Id="rId21" Type="http://schemas.openxmlformats.org/officeDocument/2006/relationships/image" Target="../media/image413.wmf"/><Relationship Id="rId7" Type="http://schemas.openxmlformats.org/officeDocument/2006/relationships/image" Target="../media/image403.wmf"/><Relationship Id="rId12" Type="http://schemas.openxmlformats.org/officeDocument/2006/relationships/oleObject" Target="../embeddings/oleObject255.bin"/><Relationship Id="rId17" Type="http://schemas.openxmlformats.org/officeDocument/2006/relationships/image" Target="../media/image41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7.bin"/><Relationship Id="rId20" Type="http://schemas.openxmlformats.org/officeDocument/2006/relationships/oleObject" Target="../embeddings/oleObject259.bin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252.bin"/><Relationship Id="rId11" Type="http://schemas.openxmlformats.org/officeDocument/2006/relationships/image" Target="../media/image405.wmf"/><Relationship Id="rId5" Type="http://schemas.openxmlformats.org/officeDocument/2006/relationships/oleObject" Target="../embeddings/oleObject251.bin"/><Relationship Id="rId15" Type="http://schemas.openxmlformats.org/officeDocument/2006/relationships/image" Target="../media/image411.wmf"/><Relationship Id="rId23" Type="http://schemas.openxmlformats.org/officeDocument/2006/relationships/image" Target="../media/image414.wmf"/><Relationship Id="rId10" Type="http://schemas.openxmlformats.org/officeDocument/2006/relationships/oleObject" Target="../embeddings/oleObject254.bin"/><Relationship Id="rId19" Type="http://schemas.openxmlformats.org/officeDocument/2006/relationships/image" Target="../media/image408.wmf"/><Relationship Id="rId4" Type="http://schemas.openxmlformats.org/officeDocument/2006/relationships/image" Target="../media/image402.wmf"/><Relationship Id="rId9" Type="http://schemas.openxmlformats.org/officeDocument/2006/relationships/image" Target="../media/image404.wmf"/><Relationship Id="rId14" Type="http://schemas.openxmlformats.org/officeDocument/2006/relationships/oleObject" Target="../embeddings/oleObject256.bin"/><Relationship Id="rId22" Type="http://schemas.openxmlformats.org/officeDocument/2006/relationships/oleObject" Target="../embeddings/oleObject260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wmf"/><Relationship Id="rId3" Type="http://schemas.openxmlformats.org/officeDocument/2006/relationships/oleObject" Target="../embeddings/oleObject261.bin"/><Relationship Id="rId7" Type="http://schemas.openxmlformats.org/officeDocument/2006/relationships/oleObject" Target="../embeddings/oleObject2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416.wmf"/><Relationship Id="rId5" Type="http://schemas.openxmlformats.org/officeDocument/2006/relationships/oleObject" Target="../embeddings/oleObject262.bin"/><Relationship Id="rId10" Type="http://schemas.openxmlformats.org/officeDocument/2006/relationships/image" Target="../media/image418.wmf"/><Relationship Id="rId4" Type="http://schemas.openxmlformats.org/officeDocument/2006/relationships/image" Target="../media/image415.wmf"/><Relationship Id="rId9" Type="http://schemas.openxmlformats.org/officeDocument/2006/relationships/oleObject" Target="../embeddings/oleObject264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415.wmf"/><Relationship Id="rId5" Type="http://schemas.openxmlformats.org/officeDocument/2006/relationships/oleObject" Target="../embeddings/oleObject266.bin"/><Relationship Id="rId4" Type="http://schemas.openxmlformats.org/officeDocument/2006/relationships/image" Target="../media/image419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wmf"/><Relationship Id="rId3" Type="http://schemas.openxmlformats.org/officeDocument/2006/relationships/oleObject" Target="../embeddings/oleObject267.bin"/><Relationship Id="rId7" Type="http://schemas.openxmlformats.org/officeDocument/2006/relationships/oleObject" Target="../embeddings/oleObject269.bin"/><Relationship Id="rId12" Type="http://schemas.openxmlformats.org/officeDocument/2006/relationships/image" Target="../media/image4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421.wmf"/><Relationship Id="rId11" Type="http://schemas.openxmlformats.org/officeDocument/2006/relationships/oleObject" Target="../embeddings/oleObject271.bin"/><Relationship Id="rId5" Type="http://schemas.openxmlformats.org/officeDocument/2006/relationships/oleObject" Target="../embeddings/oleObject268.bin"/><Relationship Id="rId10" Type="http://schemas.openxmlformats.org/officeDocument/2006/relationships/image" Target="../media/image423.wmf"/><Relationship Id="rId4" Type="http://schemas.openxmlformats.org/officeDocument/2006/relationships/image" Target="../media/image420.wmf"/><Relationship Id="rId9" Type="http://schemas.openxmlformats.org/officeDocument/2006/relationships/oleObject" Target="../embeddings/oleObject270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wmf"/><Relationship Id="rId13" Type="http://schemas.openxmlformats.org/officeDocument/2006/relationships/image" Target="../media/image429.wmf"/><Relationship Id="rId18" Type="http://schemas.openxmlformats.org/officeDocument/2006/relationships/oleObject" Target="../embeddings/oleObject280.bin"/><Relationship Id="rId3" Type="http://schemas.openxmlformats.org/officeDocument/2006/relationships/oleObject" Target="../embeddings/oleObject272.bin"/><Relationship Id="rId7" Type="http://schemas.openxmlformats.org/officeDocument/2006/relationships/oleObject" Target="../embeddings/oleObject274.bin"/><Relationship Id="rId12" Type="http://schemas.openxmlformats.org/officeDocument/2006/relationships/oleObject" Target="../embeddings/oleObject277.bin"/><Relationship Id="rId17" Type="http://schemas.openxmlformats.org/officeDocument/2006/relationships/image" Target="../media/image43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79.bin"/><Relationship Id="rId1" Type="http://schemas.openxmlformats.org/officeDocument/2006/relationships/vmlDrawing" Target="../drawings/vmlDrawing46.vml"/><Relationship Id="rId6" Type="http://schemas.openxmlformats.org/officeDocument/2006/relationships/image" Target="../media/image426.wmf"/><Relationship Id="rId11" Type="http://schemas.openxmlformats.org/officeDocument/2006/relationships/oleObject" Target="../embeddings/oleObject276.bin"/><Relationship Id="rId5" Type="http://schemas.openxmlformats.org/officeDocument/2006/relationships/oleObject" Target="../embeddings/oleObject273.bin"/><Relationship Id="rId15" Type="http://schemas.openxmlformats.org/officeDocument/2006/relationships/image" Target="../media/image430.wmf"/><Relationship Id="rId10" Type="http://schemas.openxmlformats.org/officeDocument/2006/relationships/image" Target="../media/image428.wmf"/><Relationship Id="rId19" Type="http://schemas.openxmlformats.org/officeDocument/2006/relationships/image" Target="../media/image432.wmf"/><Relationship Id="rId4" Type="http://schemas.openxmlformats.org/officeDocument/2006/relationships/image" Target="../media/image425.wmf"/><Relationship Id="rId9" Type="http://schemas.openxmlformats.org/officeDocument/2006/relationships/oleObject" Target="../embeddings/oleObject275.bin"/><Relationship Id="rId14" Type="http://schemas.openxmlformats.org/officeDocument/2006/relationships/oleObject" Target="../embeddings/oleObject278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wmf"/><Relationship Id="rId13" Type="http://schemas.openxmlformats.org/officeDocument/2006/relationships/oleObject" Target="../embeddings/oleObject286.bin"/><Relationship Id="rId3" Type="http://schemas.openxmlformats.org/officeDocument/2006/relationships/oleObject" Target="../embeddings/oleObject281.bin"/><Relationship Id="rId7" Type="http://schemas.openxmlformats.org/officeDocument/2006/relationships/oleObject" Target="../embeddings/oleObject283.bin"/><Relationship Id="rId12" Type="http://schemas.openxmlformats.org/officeDocument/2006/relationships/image" Target="../media/image4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26.wmf"/><Relationship Id="rId11" Type="http://schemas.openxmlformats.org/officeDocument/2006/relationships/oleObject" Target="../embeddings/oleObject285.bin"/><Relationship Id="rId5" Type="http://schemas.openxmlformats.org/officeDocument/2006/relationships/oleObject" Target="../embeddings/oleObject282.bin"/><Relationship Id="rId10" Type="http://schemas.openxmlformats.org/officeDocument/2006/relationships/image" Target="../media/image435.wmf"/><Relationship Id="rId4" Type="http://schemas.openxmlformats.org/officeDocument/2006/relationships/image" Target="../media/image433.wmf"/><Relationship Id="rId9" Type="http://schemas.openxmlformats.org/officeDocument/2006/relationships/oleObject" Target="../embeddings/oleObject284.bin"/><Relationship Id="rId14" Type="http://schemas.openxmlformats.org/officeDocument/2006/relationships/image" Target="../media/image437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39.wmf"/><Relationship Id="rId5" Type="http://schemas.openxmlformats.org/officeDocument/2006/relationships/oleObject" Target="../embeddings/oleObject288.bin"/><Relationship Id="rId4" Type="http://schemas.openxmlformats.org/officeDocument/2006/relationships/image" Target="../media/image438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wmf"/><Relationship Id="rId13" Type="http://schemas.openxmlformats.org/officeDocument/2006/relationships/oleObject" Target="../embeddings/oleObject294.bin"/><Relationship Id="rId18" Type="http://schemas.openxmlformats.org/officeDocument/2006/relationships/image" Target="../media/image447.wmf"/><Relationship Id="rId3" Type="http://schemas.openxmlformats.org/officeDocument/2006/relationships/oleObject" Target="../embeddings/oleObject289.bin"/><Relationship Id="rId7" Type="http://schemas.openxmlformats.org/officeDocument/2006/relationships/oleObject" Target="../embeddings/oleObject291.bin"/><Relationship Id="rId12" Type="http://schemas.openxmlformats.org/officeDocument/2006/relationships/image" Target="../media/image444.wmf"/><Relationship Id="rId17" Type="http://schemas.openxmlformats.org/officeDocument/2006/relationships/oleObject" Target="../embeddings/oleObject2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6.wmf"/><Relationship Id="rId1" Type="http://schemas.openxmlformats.org/officeDocument/2006/relationships/vmlDrawing" Target="../drawings/vmlDrawing49.vml"/><Relationship Id="rId6" Type="http://schemas.openxmlformats.org/officeDocument/2006/relationships/image" Target="../media/image441.wmf"/><Relationship Id="rId11" Type="http://schemas.openxmlformats.org/officeDocument/2006/relationships/oleObject" Target="../embeddings/oleObject293.bin"/><Relationship Id="rId5" Type="http://schemas.openxmlformats.org/officeDocument/2006/relationships/oleObject" Target="../embeddings/oleObject290.bin"/><Relationship Id="rId15" Type="http://schemas.openxmlformats.org/officeDocument/2006/relationships/oleObject" Target="../embeddings/oleObject295.bin"/><Relationship Id="rId10" Type="http://schemas.openxmlformats.org/officeDocument/2006/relationships/image" Target="../media/image443.wmf"/><Relationship Id="rId4" Type="http://schemas.openxmlformats.org/officeDocument/2006/relationships/image" Target="../media/image440.wmf"/><Relationship Id="rId9" Type="http://schemas.openxmlformats.org/officeDocument/2006/relationships/oleObject" Target="../embeddings/oleObject292.bin"/><Relationship Id="rId14" Type="http://schemas.openxmlformats.org/officeDocument/2006/relationships/image" Target="../media/image445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wmf"/><Relationship Id="rId3" Type="http://schemas.openxmlformats.org/officeDocument/2006/relationships/oleObject" Target="../embeddings/oleObject297.bin"/><Relationship Id="rId7" Type="http://schemas.openxmlformats.org/officeDocument/2006/relationships/oleObject" Target="../embeddings/oleObject2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39.wmf"/><Relationship Id="rId5" Type="http://schemas.openxmlformats.org/officeDocument/2006/relationships/oleObject" Target="../embeddings/oleObject298.bin"/><Relationship Id="rId4" Type="http://schemas.openxmlformats.org/officeDocument/2006/relationships/image" Target="../media/image44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0" y="558241"/>
            <a:ext cx="9108000" cy="5596663"/>
            <a:chOff x="-729167" y="-73456"/>
            <a:chExt cx="13152682" cy="8082077"/>
          </a:xfrm>
        </p:grpSpPr>
        <p:pic>
          <p:nvPicPr>
            <p:cNvPr id="3" name="图片 2" descr="20140703165853171629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5460" y="1130300"/>
              <a:ext cx="9093200" cy="6059805"/>
            </a:xfrm>
            <a:prstGeom prst="rect">
              <a:avLst/>
            </a:prstGeom>
          </p:spPr>
        </p:pic>
        <p:pic>
          <p:nvPicPr>
            <p:cNvPr id="4" name="图片 3" descr="封面-公共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80" y="-9525"/>
              <a:ext cx="12228195" cy="687832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-383066" y="-73456"/>
              <a:ext cx="8251086" cy="1180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 </a:t>
              </a:r>
            </a:p>
          </p:txBody>
        </p:sp>
        <p:sp>
          <p:nvSpPr>
            <p:cNvPr id="7" name="Text Placeholder 2"/>
            <p:cNvSpPr txBox="1">
              <a:spLocks/>
            </p:cNvSpPr>
            <p:nvPr/>
          </p:nvSpPr>
          <p:spPr>
            <a:xfrm>
              <a:off x="1010898" y="-3175"/>
              <a:ext cx="6542514" cy="6299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5400" b="1" spc="100" dirty="0">
                  <a:solidFill>
                    <a:srgbClr val="0000FF"/>
                  </a:solidFill>
                  <a:cs typeface="微软雅黑" panose="020B0503020204020204" charset="-122"/>
                  <a:sym typeface="+mn-ea"/>
                </a:rPr>
                <a:t>大学物理</a:t>
              </a:r>
              <a:r>
                <a:rPr lang="en-US" altLang="zh-CN" sz="5400" b="1" spc="100" dirty="0">
                  <a:solidFill>
                    <a:srgbClr val="0000FF"/>
                  </a:solidFill>
                  <a:cs typeface="微软雅黑" panose="020B0503020204020204" charset="-122"/>
                  <a:sym typeface="+mn-ea"/>
                </a:rPr>
                <a:t>B-2</a:t>
              </a:r>
              <a:endParaRPr lang="zh-CN" altLang="en-US" sz="5400" b="1" spc="100" dirty="0">
                <a:solidFill>
                  <a:srgbClr val="0000FF"/>
                </a:solidFill>
                <a:cs typeface="微软雅黑" panose="020B050302020402020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729167" y="6828156"/>
              <a:ext cx="13152682" cy="1180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 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2960" y="5051221"/>
            <a:ext cx="4754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陈峰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笃行楼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233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15005182571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fengchenzql@njtech.edu.cn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7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630237" y="1132141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法拉第的实验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Group 125"/>
          <p:cNvGrpSpPr>
            <a:grpSpLocks/>
          </p:cNvGrpSpPr>
          <p:nvPr/>
        </p:nvGrpSpPr>
        <p:grpSpPr bwMode="auto">
          <a:xfrm>
            <a:off x="2286004" y="3135566"/>
            <a:ext cx="1439863" cy="619125"/>
            <a:chOff x="3015" y="1632"/>
            <a:chExt cx="907" cy="390"/>
          </a:xfrm>
        </p:grpSpPr>
        <p:sp>
          <p:nvSpPr>
            <p:cNvPr id="168" name="Text Box 73"/>
            <p:cNvSpPr txBox="1">
              <a:spLocks noChangeArrowheads="1"/>
            </p:cNvSpPr>
            <p:nvPr/>
          </p:nvSpPr>
          <p:spPr bwMode="auto">
            <a:xfrm>
              <a:off x="3015" y="1728"/>
              <a:ext cx="720" cy="294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软磁体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9" name="Line 74"/>
            <p:cNvSpPr>
              <a:spLocks noChangeShapeType="1"/>
            </p:cNvSpPr>
            <p:nvPr/>
          </p:nvSpPr>
          <p:spPr bwMode="auto">
            <a:xfrm flipH="1">
              <a:off x="3730" y="1632"/>
              <a:ext cx="192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4" name="AutoShape 75"/>
          <p:cNvSpPr>
            <a:spLocks noChangeArrowheads="1"/>
          </p:cNvSpPr>
          <p:nvPr/>
        </p:nvSpPr>
        <p:spPr bwMode="auto">
          <a:xfrm>
            <a:off x="5346700" y="1311528"/>
            <a:ext cx="3048000" cy="914400"/>
          </a:xfrm>
          <a:prstGeom prst="wedgeRoundRectCallout">
            <a:avLst>
              <a:gd name="adj1" fmla="val -47185"/>
              <a:gd name="adj2" fmla="val 80731"/>
              <a:gd name="adj3" fmla="val 16667"/>
            </a:avLst>
          </a:prstGeom>
          <a:solidFill>
            <a:srgbClr val="66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Line 147"/>
          <p:cNvSpPr>
            <a:spLocks noChangeShapeType="1"/>
          </p:cNvSpPr>
          <p:nvPr/>
        </p:nvSpPr>
        <p:spPr bwMode="auto">
          <a:xfrm>
            <a:off x="4752975" y="2111628"/>
            <a:ext cx="381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6" name="Picture 148" descr="100524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592391"/>
            <a:ext cx="1887537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 149"/>
          <p:cNvGrpSpPr>
            <a:grpSpLocks/>
          </p:cNvGrpSpPr>
          <p:nvPr/>
        </p:nvGrpSpPr>
        <p:grpSpPr bwMode="auto">
          <a:xfrm>
            <a:off x="2468564" y="2035428"/>
            <a:ext cx="2971801" cy="1143000"/>
            <a:chOff x="3216" y="864"/>
            <a:chExt cx="1872" cy="720"/>
          </a:xfrm>
        </p:grpSpPr>
        <p:sp>
          <p:nvSpPr>
            <p:cNvPr id="138" name="AutoShape 150"/>
            <p:cNvSpPr>
              <a:spLocks noChangeArrowheads="1"/>
            </p:cNvSpPr>
            <p:nvPr/>
          </p:nvSpPr>
          <p:spPr bwMode="auto">
            <a:xfrm>
              <a:off x="3744" y="864"/>
              <a:ext cx="720" cy="720"/>
            </a:xfrm>
            <a:custGeom>
              <a:avLst/>
              <a:gdLst>
                <a:gd name="T0" fmla="*/ 360 w 21600"/>
                <a:gd name="T1" fmla="*/ 0 h 21600"/>
                <a:gd name="T2" fmla="*/ 105 w 21600"/>
                <a:gd name="T3" fmla="*/ 105 h 21600"/>
                <a:gd name="T4" fmla="*/ 0 w 21600"/>
                <a:gd name="T5" fmla="*/ 360 h 21600"/>
                <a:gd name="T6" fmla="*/ 105 w 21600"/>
                <a:gd name="T7" fmla="*/ 615 h 21600"/>
                <a:gd name="T8" fmla="*/ 360 w 21600"/>
                <a:gd name="T9" fmla="*/ 720 h 21600"/>
                <a:gd name="T10" fmla="*/ 615 w 21600"/>
                <a:gd name="T11" fmla="*/ 615 h 21600"/>
                <a:gd name="T12" fmla="*/ 720 w 21600"/>
                <a:gd name="T13" fmla="*/ 360 h 21600"/>
                <a:gd name="T14" fmla="*/ 615 w 21600"/>
                <a:gd name="T15" fmla="*/ 105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680" y="10800"/>
                  </a:moveTo>
                  <a:cubicBezTo>
                    <a:pt x="1680" y="15837"/>
                    <a:pt x="5763" y="19920"/>
                    <a:pt x="10800" y="19920"/>
                  </a:cubicBezTo>
                  <a:cubicBezTo>
                    <a:pt x="15837" y="19920"/>
                    <a:pt x="19920" y="15837"/>
                    <a:pt x="19920" y="10800"/>
                  </a:cubicBezTo>
                  <a:cubicBezTo>
                    <a:pt x="19920" y="5763"/>
                    <a:pt x="15837" y="1680"/>
                    <a:pt x="10800" y="1680"/>
                  </a:cubicBezTo>
                  <a:cubicBezTo>
                    <a:pt x="5763" y="1680"/>
                    <a:pt x="1680" y="5763"/>
                    <a:pt x="1680" y="10800"/>
                  </a:cubicBezTo>
                  <a:close/>
                </a:path>
              </a:pathLst>
            </a:custGeom>
            <a:solidFill>
              <a:srgbClr val="663300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Freeform 151"/>
            <p:cNvSpPr>
              <a:spLocks/>
            </p:cNvSpPr>
            <p:nvPr/>
          </p:nvSpPr>
          <p:spPr bwMode="auto">
            <a:xfrm>
              <a:off x="3692" y="1096"/>
              <a:ext cx="162" cy="144"/>
            </a:xfrm>
            <a:custGeom>
              <a:avLst/>
              <a:gdLst>
                <a:gd name="T0" fmla="*/ 56 w 184"/>
                <a:gd name="T1" fmla="*/ 144 h 144"/>
                <a:gd name="T2" fmla="*/ 14 w 184"/>
                <a:gd name="T3" fmla="*/ 96 h 144"/>
                <a:gd name="T4" fmla="*/ 141 w 184"/>
                <a:gd name="T5" fmla="*/ 48 h 144"/>
                <a:gd name="T6" fmla="*/ 141 w 184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4" h="144">
                  <a:moveTo>
                    <a:pt x="64" y="144"/>
                  </a:moveTo>
                  <a:cubicBezTo>
                    <a:pt x="32" y="128"/>
                    <a:pt x="0" y="112"/>
                    <a:pt x="16" y="96"/>
                  </a:cubicBezTo>
                  <a:cubicBezTo>
                    <a:pt x="32" y="80"/>
                    <a:pt x="136" y="64"/>
                    <a:pt x="160" y="48"/>
                  </a:cubicBezTo>
                  <a:cubicBezTo>
                    <a:pt x="184" y="32"/>
                    <a:pt x="172" y="16"/>
                    <a:pt x="160" y="0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Freeform 152"/>
            <p:cNvSpPr>
              <a:spLocks/>
            </p:cNvSpPr>
            <p:nvPr/>
          </p:nvSpPr>
          <p:spPr bwMode="auto">
            <a:xfrm>
              <a:off x="3734" y="1246"/>
              <a:ext cx="112" cy="144"/>
            </a:xfrm>
            <a:custGeom>
              <a:avLst/>
              <a:gdLst>
                <a:gd name="T0" fmla="*/ 56 w 112"/>
                <a:gd name="T1" fmla="*/ 0 h 144"/>
                <a:gd name="T2" fmla="*/ 104 w 112"/>
                <a:gd name="T3" fmla="*/ 48 h 144"/>
                <a:gd name="T4" fmla="*/ 8 w 112"/>
                <a:gd name="T5" fmla="*/ 96 h 144"/>
                <a:gd name="T6" fmla="*/ 56 w 112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2" h="144">
                  <a:moveTo>
                    <a:pt x="56" y="0"/>
                  </a:moveTo>
                  <a:cubicBezTo>
                    <a:pt x="84" y="16"/>
                    <a:pt x="112" y="32"/>
                    <a:pt x="104" y="48"/>
                  </a:cubicBezTo>
                  <a:cubicBezTo>
                    <a:pt x="96" y="64"/>
                    <a:pt x="16" y="80"/>
                    <a:pt x="8" y="96"/>
                  </a:cubicBezTo>
                  <a:cubicBezTo>
                    <a:pt x="0" y="112"/>
                    <a:pt x="48" y="136"/>
                    <a:pt x="56" y="144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Freeform 153"/>
            <p:cNvSpPr>
              <a:spLocks/>
            </p:cNvSpPr>
            <p:nvPr/>
          </p:nvSpPr>
          <p:spPr bwMode="auto">
            <a:xfrm>
              <a:off x="3720" y="1008"/>
              <a:ext cx="240" cy="48"/>
            </a:xfrm>
            <a:custGeom>
              <a:avLst/>
              <a:gdLst>
                <a:gd name="T0" fmla="*/ 168 w 240"/>
                <a:gd name="T1" fmla="*/ 0 h 48"/>
                <a:gd name="T2" fmla="*/ 216 w 240"/>
                <a:gd name="T3" fmla="*/ 48 h 48"/>
                <a:gd name="T4" fmla="*/ 24 w 240"/>
                <a:gd name="T5" fmla="*/ 0 h 48"/>
                <a:gd name="T6" fmla="*/ 72 w 240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0" h="48">
                  <a:moveTo>
                    <a:pt x="168" y="0"/>
                  </a:moveTo>
                  <a:cubicBezTo>
                    <a:pt x="204" y="24"/>
                    <a:pt x="240" y="48"/>
                    <a:pt x="216" y="48"/>
                  </a:cubicBezTo>
                  <a:cubicBezTo>
                    <a:pt x="192" y="48"/>
                    <a:pt x="48" y="0"/>
                    <a:pt x="24" y="0"/>
                  </a:cubicBezTo>
                  <a:cubicBezTo>
                    <a:pt x="0" y="0"/>
                    <a:pt x="64" y="40"/>
                    <a:pt x="72" y="48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Line 154"/>
            <p:cNvSpPr>
              <a:spLocks noChangeShapeType="1"/>
            </p:cNvSpPr>
            <p:nvPr/>
          </p:nvSpPr>
          <p:spPr bwMode="auto">
            <a:xfrm flipH="1" flipV="1">
              <a:off x="3744" y="929"/>
              <a:ext cx="96" cy="4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Freeform 155"/>
            <p:cNvSpPr>
              <a:spLocks/>
            </p:cNvSpPr>
            <p:nvPr/>
          </p:nvSpPr>
          <p:spPr bwMode="auto">
            <a:xfrm>
              <a:off x="3861" y="1389"/>
              <a:ext cx="48" cy="98"/>
            </a:xfrm>
            <a:custGeom>
              <a:avLst/>
              <a:gdLst>
                <a:gd name="T0" fmla="*/ 0 w 96"/>
                <a:gd name="T1" fmla="*/ 14 h 56"/>
                <a:gd name="T2" fmla="*/ 48 w 96"/>
                <a:gd name="T3" fmla="*/ 14 h 56"/>
                <a:gd name="T4" fmla="*/ 0 w 96"/>
                <a:gd name="T5" fmla="*/ 98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56">
                  <a:moveTo>
                    <a:pt x="0" y="8"/>
                  </a:moveTo>
                  <a:cubicBezTo>
                    <a:pt x="48" y="4"/>
                    <a:pt x="96" y="0"/>
                    <a:pt x="96" y="8"/>
                  </a:cubicBezTo>
                  <a:cubicBezTo>
                    <a:pt x="96" y="16"/>
                    <a:pt x="16" y="48"/>
                    <a:pt x="0" y="56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Line 156"/>
            <p:cNvSpPr>
              <a:spLocks noChangeShapeType="1"/>
            </p:cNvSpPr>
            <p:nvPr/>
          </p:nvSpPr>
          <p:spPr bwMode="auto">
            <a:xfrm>
              <a:off x="3216" y="1488"/>
              <a:ext cx="639" cy="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Line 157"/>
            <p:cNvSpPr>
              <a:spLocks noChangeShapeType="1"/>
            </p:cNvSpPr>
            <p:nvPr/>
          </p:nvSpPr>
          <p:spPr bwMode="auto">
            <a:xfrm flipH="1">
              <a:off x="3219" y="930"/>
              <a:ext cx="52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Line 158"/>
            <p:cNvSpPr>
              <a:spLocks noChangeShapeType="1"/>
            </p:cNvSpPr>
            <p:nvPr/>
          </p:nvSpPr>
          <p:spPr bwMode="auto">
            <a:xfrm flipV="1">
              <a:off x="3225" y="999"/>
              <a:ext cx="0" cy="49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Line 159"/>
            <p:cNvSpPr>
              <a:spLocks noChangeShapeType="1"/>
            </p:cNvSpPr>
            <p:nvPr/>
          </p:nvSpPr>
          <p:spPr bwMode="auto">
            <a:xfrm>
              <a:off x="3225" y="924"/>
              <a:ext cx="0" cy="19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Text Box 160"/>
            <p:cNvSpPr txBox="1">
              <a:spLocks noChangeArrowheads="1"/>
            </p:cNvSpPr>
            <p:nvPr/>
          </p:nvSpPr>
          <p:spPr bwMode="auto">
            <a:xfrm>
              <a:off x="3408" y="1047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B</a:t>
              </a:r>
            </a:p>
          </p:txBody>
        </p:sp>
        <p:sp>
          <p:nvSpPr>
            <p:cNvPr id="149" name="Freeform 161"/>
            <p:cNvSpPr>
              <a:spLocks/>
            </p:cNvSpPr>
            <p:nvPr/>
          </p:nvSpPr>
          <p:spPr bwMode="auto">
            <a:xfrm>
              <a:off x="4268" y="1054"/>
              <a:ext cx="272" cy="144"/>
            </a:xfrm>
            <a:custGeom>
              <a:avLst/>
              <a:gdLst>
                <a:gd name="T0" fmla="*/ 72 w 304"/>
                <a:gd name="T1" fmla="*/ 0 h 144"/>
                <a:gd name="T2" fmla="*/ 29 w 304"/>
                <a:gd name="T3" fmla="*/ 48 h 144"/>
                <a:gd name="T4" fmla="*/ 243 w 304"/>
                <a:gd name="T5" fmla="*/ 96 h 144"/>
                <a:gd name="T6" fmla="*/ 200 w 304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4" h="144">
                  <a:moveTo>
                    <a:pt x="80" y="0"/>
                  </a:moveTo>
                  <a:cubicBezTo>
                    <a:pt x="40" y="16"/>
                    <a:pt x="0" y="32"/>
                    <a:pt x="32" y="48"/>
                  </a:cubicBezTo>
                  <a:cubicBezTo>
                    <a:pt x="64" y="64"/>
                    <a:pt x="240" y="80"/>
                    <a:pt x="272" y="96"/>
                  </a:cubicBezTo>
                  <a:cubicBezTo>
                    <a:pt x="304" y="112"/>
                    <a:pt x="264" y="128"/>
                    <a:pt x="224" y="144"/>
                  </a:cubicBez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Freeform 162"/>
            <p:cNvSpPr>
              <a:spLocks/>
            </p:cNvSpPr>
            <p:nvPr/>
          </p:nvSpPr>
          <p:spPr bwMode="auto">
            <a:xfrm>
              <a:off x="4352" y="1200"/>
              <a:ext cx="160" cy="144"/>
            </a:xfrm>
            <a:custGeom>
              <a:avLst/>
              <a:gdLst>
                <a:gd name="T0" fmla="*/ 58 w 176"/>
                <a:gd name="T1" fmla="*/ 0 h 144"/>
                <a:gd name="T2" fmla="*/ 15 w 176"/>
                <a:gd name="T3" fmla="*/ 48 h 144"/>
                <a:gd name="T4" fmla="*/ 145 w 176"/>
                <a:gd name="T5" fmla="*/ 96 h 144"/>
                <a:gd name="T6" fmla="*/ 102 w 176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6" h="144">
                  <a:moveTo>
                    <a:pt x="64" y="0"/>
                  </a:moveTo>
                  <a:cubicBezTo>
                    <a:pt x="32" y="16"/>
                    <a:pt x="0" y="32"/>
                    <a:pt x="16" y="48"/>
                  </a:cubicBezTo>
                  <a:cubicBezTo>
                    <a:pt x="32" y="64"/>
                    <a:pt x="144" y="80"/>
                    <a:pt x="160" y="96"/>
                  </a:cubicBezTo>
                  <a:cubicBezTo>
                    <a:pt x="176" y="112"/>
                    <a:pt x="144" y="128"/>
                    <a:pt x="112" y="144"/>
                  </a:cubicBez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Freeform 163"/>
            <p:cNvSpPr>
              <a:spLocks/>
            </p:cNvSpPr>
            <p:nvPr/>
          </p:nvSpPr>
          <p:spPr bwMode="auto">
            <a:xfrm>
              <a:off x="4320" y="1332"/>
              <a:ext cx="58" cy="110"/>
            </a:xfrm>
            <a:custGeom>
              <a:avLst/>
              <a:gdLst>
                <a:gd name="T0" fmla="*/ 58 w 48"/>
                <a:gd name="T1" fmla="*/ 16 h 112"/>
                <a:gd name="T2" fmla="*/ 0 w 48"/>
                <a:gd name="T3" fmla="*/ 16 h 112"/>
                <a:gd name="T4" fmla="*/ 58 w 48"/>
                <a:gd name="T5" fmla="*/ 110 h 1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112">
                  <a:moveTo>
                    <a:pt x="48" y="16"/>
                  </a:moveTo>
                  <a:cubicBezTo>
                    <a:pt x="24" y="8"/>
                    <a:pt x="0" y="0"/>
                    <a:pt x="0" y="16"/>
                  </a:cubicBezTo>
                  <a:cubicBezTo>
                    <a:pt x="0" y="32"/>
                    <a:pt x="24" y="72"/>
                    <a:pt x="48" y="112"/>
                  </a:cubicBez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Line 164"/>
            <p:cNvSpPr>
              <a:spLocks noChangeShapeType="1"/>
            </p:cNvSpPr>
            <p:nvPr/>
          </p:nvSpPr>
          <p:spPr bwMode="auto">
            <a:xfrm flipV="1">
              <a:off x="4368" y="1446"/>
              <a:ext cx="648" cy="14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Line 165"/>
            <p:cNvSpPr>
              <a:spLocks noChangeShapeType="1"/>
            </p:cNvSpPr>
            <p:nvPr/>
          </p:nvSpPr>
          <p:spPr bwMode="auto">
            <a:xfrm>
              <a:off x="4463" y="960"/>
              <a:ext cx="217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Line 166"/>
            <p:cNvSpPr>
              <a:spLocks noChangeShapeType="1"/>
            </p:cNvSpPr>
            <p:nvPr/>
          </p:nvSpPr>
          <p:spPr bwMode="auto">
            <a:xfrm flipH="1">
              <a:off x="4372" y="960"/>
              <a:ext cx="96" cy="48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Line 167"/>
            <p:cNvSpPr>
              <a:spLocks noChangeShapeType="1"/>
            </p:cNvSpPr>
            <p:nvPr/>
          </p:nvSpPr>
          <p:spPr bwMode="auto">
            <a:xfrm>
              <a:off x="4872" y="960"/>
              <a:ext cx="139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Line 168"/>
            <p:cNvSpPr>
              <a:spLocks noChangeShapeType="1"/>
            </p:cNvSpPr>
            <p:nvPr/>
          </p:nvSpPr>
          <p:spPr bwMode="auto">
            <a:xfrm>
              <a:off x="5007" y="1251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Line 169"/>
            <p:cNvSpPr>
              <a:spLocks noChangeShapeType="1"/>
            </p:cNvSpPr>
            <p:nvPr/>
          </p:nvSpPr>
          <p:spPr bwMode="auto">
            <a:xfrm>
              <a:off x="5010" y="951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58" name="Group 170"/>
            <p:cNvGrpSpPr>
              <a:grpSpLocks/>
            </p:cNvGrpSpPr>
            <p:nvPr/>
          </p:nvGrpSpPr>
          <p:grpSpPr bwMode="auto">
            <a:xfrm>
              <a:off x="4941" y="1152"/>
              <a:ext cx="147" cy="96"/>
              <a:chOff x="2358" y="2736"/>
              <a:chExt cx="147" cy="96"/>
            </a:xfrm>
          </p:grpSpPr>
          <p:grpSp>
            <p:nvGrpSpPr>
              <p:cNvPr id="162" name="Group 171"/>
              <p:cNvGrpSpPr>
                <a:grpSpLocks/>
              </p:cNvGrpSpPr>
              <p:nvPr/>
            </p:nvGrpSpPr>
            <p:grpSpPr bwMode="auto">
              <a:xfrm>
                <a:off x="2358" y="2736"/>
                <a:ext cx="144" cy="33"/>
                <a:chOff x="2358" y="2736"/>
                <a:chExt cx="144" cy="33"/>
              </a:xfrm>
            </p:grpSpPr>
            <p:sp>
              <p:nvSpPr>
                <p:cNvPr id="166" name="Line 172"/>
                <p:cNvSpPr>
                  <a:spLocks noChangeShapeType="1"/>
                </p:cNvSpPr>
                <p:nvPr/>
              </p:nvSpPr>
              <p:spPr bwMode="auto">
                <a:xfrm>
                  <a:off x="2400" y="2736"/>
                  <a:ext cx="48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7" name="Line 173"/>
                <p:cNvSpPr>
                  <a:spLocks noChangeShapeType="1"/>
                </p:cNvSpPr>
                <p:nvPr/>
              </p:nvSpPr>
              <p:spPr bwMode="auto">
                <a:xfrm>
                  <a:off x="2358" y="2769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63" name="Group 174"/>
              <p:cNvGrpSpPr>
                <a:grpSpLocks/>
              </p:cNvGrpSpPr>
              <p:nvPr/>
            </p:nvGrpSpPr>
            <p:grpSpPr bwMode="auto">
              <a:xfrm>
                <a:off x="2361" y="2799"/>
                <a:ext cx="144" cy="33"/>
                <a:chOff x="2358" y="2736"/>
                <a:chExt cx="144" cy="33"/>
              </a:xfrm>
            </p:grpSpPr>
            <p:sp>
              <p:nvSpPr>
                <p:cNvPr id="164" name="Line 175"/>
                <p:cNvSpPr>
                  <a:spLocks noChangeShapeType="1"/>
                </p:cNvSpPr>
                <p:nvPr/>
              </p:nvSpPr>
              <p:spPr bwMode="auto">
                <a:xfrm>
                  <a:off x="2400" y="2736"/>
                  <a:ext cx="48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5" name="Line 176"/>
                <p:cNvSpPr>
                  <a:spLocks noChangeShapeType="1"/>
                </p:cNvSpPr>
                <p:nvPr/>
              </p:nvSpPr>
              <p:spPr bwMode="auto">
                <a:xfrm>
                  <a:off x="2358" y="2769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32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59" name="Oval 177"/>
            <p:cNvSpPr>
              <a:spLocks noChangeArrowheads="1"/>
            </p:cNvSpPr>
            <p:nvPr/>
          </p:nvSpPr>
          <p:spPr bwMode="auto">
            <a:xfrm>
              <a:off x="4680" y="933"/>
              <a:ext cx="48" cy="48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Oval 178"/>
            <p:cNvSpPr>
              <a:spLocks noChangeArrowheads="1"/>
            </p:cNvSpPr>
            <p:nvPr/>
          </p:nvSpPr>
          <p:spPr bwMode="auto">
            <a:xfrm>
              <a:off x="4824" y="933"/>
              <a:ext cx="48" cy="48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Text Box 179"/>
            <p:cNvSpPr txBox="1">
              <a:spLocks noChangeArrowheads="1"/>
            </p:cNvSpPr>
            <p:nvPr/>
          </p:nvSpPr>
          <p:spPr bwMode="auto">
            <a:xfrm>
              <a:off x="4560" y="1028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A</a:t>
              </a:r>
            </a:p>
          </p:txBody>
        </p:sp>
      </p:grpSp>
      <p:pic>
        <p:nvPicPr>
          <p:cNvPr id="38" name="图片 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7" y="1959228"/>
            <a:ext cx="6762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图片 3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7" y="2111628"/>
            <a:ext cx="11906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Line 182"/>
          <p:cNvSpPr>
            <a:spLocks noChangeShapeType="1"/>
          </p:cNvSpPr>
          <p:nvPr/>
        </p:nvSpPr>
        <p:spPr bwMode="auto">
          <a:xfrm>
            <a:off x="3462337" y="6283578"/>
            <a:ext cx="196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7" y="6340728"/>
            <a:ext cx="2571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" name="Rectangle 184"/>
          <p:cNvSpPr>
            <a:spLocks noChangeArrowheads="1"/>
          </p:cNvSpPr>
          <p:nvPr/>
        </p:nvSpPr>
        <p:spPr bwMode="auto">
          <a:xfrm>
            <a:off x="5149850" y="3775328"/>
            <a:ext cx="457200" cy="11430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Rectangle 185"/>
          <p:cNvSpPr>
            <a:spLocks noChangeArrowheads="1"/>
          </p:cNvSpPr>
          <p:nvPr/>
        </p:nvSpPr>
        <p:spPr bwMode="auto">
          <a:xfrm>
            <a:off x="7048500" y="3783266"/>
            <a:ext cx="457200" cy="1135062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" name="图片 4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50" y="4221416"/>
            <a:ext cx="381000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" name="图片 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4199191"/>
            <a:ext cx="290512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" name="Rectangle 188"/>
          <p:cNvSpPr>
            <a:spLocks noChangeArrowheads="1"/>
          </p:cNvSpPr>
          <p:nvPr/>
        </p:nvSpPr>
        <p:spPr bwMode="auto">
          <a:xfrm>
            <a:off x="5935662" y="3775328"/>
            <a:ext cx="762000" cy="1143000"/>
          </a:xfrm>
          <a:prstGeom prst="rect">
            <a:avLst/>
          </a:prstGeom>
          <a:noFill/>
          <a:ln w="76200" cmpd="tri">
            <a:solidFill>
              <a:srgbClr val="6666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Line 189"/>
          <p:cNvSpPr>
            <a:spLocks noChangeShapeType="1"/>
          </p:cNvSpPr>
          <p:nvPr/>
        </p:nvSpPr>
        <p:spPr bwMode="auto">
          <a:xfrm>
            <a:off x="6316662" y="3549903"/>
            <a:ext cx="0" cy="204628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AutoShape 190"/>
          <p:cNvSpPr>
            <a:spLocks noChangeArrowheads="1"/>
          </p:cNvSpPr>
          <p:nvPr/>
        </p:nvSpPr>
        <p:spPr bwMode="auto">
          <a:xfrm rot="5400000" flipH="1">
            <a:off x="5516562" y="4183316"/>
            <a:ext cx="1524000" cy="381000"/>
          </a:xfrm>
          <a:prstGeom prst="parallelogram">
            <a:avLst>
              <a:gd name="adj" fmla="val 100000"/>
            </a:avLst>
          </a:prstGeom>
          <a:noFill/>
          <a:ln w="76200" cmpd="tri">
            <a:solidFill>
              <a:srgbClr val="6666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AutoShape 191"/>
          <p:cNvSpPr>
            <a:spLocks noChangeArrowheads="1"/>
          </p:cNvSpPr>
          <p:nvPr/>
        </p:nvSpPr>
        <p:spPr bwMode="auto">
          <a:xfrm>
            <a:off x="6011862" y="3292728"/>
            <a:ext cx="533400" cy="320675"/>
          </a:xfrm>
          <a:prstGeom prst="curvedRightArrow">
            <a:avLst>
              <a:gd name="adj1" fmla="val 20000"/>
              <a:gd name="adj2" fmla="val 40000"/>
              <a:gd name="adj3" fmla="val 55446"/>
            </a:avLst>
          </a:prstGeom>
          <a:solidFill>
            <a:srgbClr val="FF6699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Line 192"/>
          <p:cNvSpPr>
            <a:spLocks noChangeShapeType="1"/>
          </p:cNvSpPr>
          <p:nvPr/>
        </p:nvSpPr>
        <p:spPr bwMode="auto">
          <a:xfrm>
            <a:off x="6316662" y="3764216"/>
            <a:ext cx="0" cy="11430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Line 193"/>
          <p:cNvSpPr>
            <a:spLocks noChangeShapeType="1"/>
          </p:cNvSpPr>
          <p:nvPr/>
        </p:nvSpPr>
        <p:spPr bwMode="auto">
          <a:xfrm>
            <a:off x="6088062" y="4232528"/>
            <a:ext cx="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Text Box 194"/>
          <p:cNvSpPr txBox="1">
            <a:spLocks noChangeArrowheads="1"/>
          </p:cNvSpPr>
          <p:nvPr/>
        </p:nvSpPr>
        <p:spPr bwMode="auto">
          <a:xfrm>
            <a:off x="6045200" y="4216653"/>
            <a:ext cx="282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</a:p>
        </p:txBody>
      </p:sp>
      <p:grpSp>
        <p:nvGrpSpPr>
          <p:cNvPr id="53" name="Group 195"/>
          <p:cNvGrpSpPr>
            <a:grpSpLocks/>
          </p:cNvGrpSpPr>
          <p:nvPr/>
        </p:nvGrpSpPr>
        <p:grpSpPr bwMode="auto">
          <a:xfrm>
            <a:off x="522288" y="3964243"/>
            <a:ext cx="2324101" cy="1524001"/>
            <a:chOff x="919" y="3162"/>
            <a:chExt cx="1464" cy="960"/>
          </a:xfrm>
        </p:grpSpPr>
        <p:sp>
          <p:nvSpPr>
            <p:cNvPr id="86" name="Text Box 196"/>
            <p:cNvSpPr txBox="1">
              <a:spLocks noChangeArrowheads="1"/>
            </p:cNvSpPr>
            <p:nvPr/>
          </p:nvSpPr>
          <p:spPr bwMode="auto">
            <a:xfrm>
              <a:off x="1688" y="3468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87" name="Line 197"/>
            <p:cNvSpPr>
              <a:spLocks noChangeShapeType="1"/>
            </p:cNvSpPr>
            <p:nvPr/>
          </p:nvSpPr>
          <p:spPr bwMode="auto">
            <a:xfrm>
              <a:off x="1285" y="3342"/>
              <a:ext cx="1039" cy="0"/>
            </a:xfrm>
            <a:prstGeom prst="line">
              <a:avLst/>
            </a:prstGeom>
            <a:noFill/>
            <a:ln w="76200">
              <a:solidFill>
                <a:srgbClr val="333333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Line 198"/>
            <p:cNvSpPr>
              <a:spLocks noChangeShapeType="1"/>
            </p:cNvSpPr>
            <p:nvPr/>
          </p:nvSpPr>
          <p:spPr bwMode="auto">
            <a:xfrm>
              <a:off x="1285" y="3918"/>
              <a:ext cx="1039" cy="0"/>
            </a:xfrm>
            <a:prstGeom prst="line">
              <a:avLst/>
            </a:prstGeom>
            <a:noFill/>
            <a:ln w="76200">
              <a:solidFill>
                <a:srgbClr val="333333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Line 199"/>
            <p:cNvSpPr>
              <a:spLocks noChangeShapeType="1"/>
            </p:cNvSpPr>
            <p:nvPr/>
          </p:nvSpPr>
          <p:spPr bwMode="auto">
            <a:xfrm>
              <a:off x="1294" y="3332"/>
              <a:ext cx="0" cy="576"/>
            </a:xfrm>
            <a:prstGeom prst="line">
              <a:avLst/>
            </a:prstGeom>
            <a:noFill/>
            <a:ln w="57150">
              <a:solidFill>
                <a:srgbClr val="333333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Rectangle 200"/>
            <p:cNvSpPr>
              <a:spLocks noChangeArrowheads="1"/>
            </p:cNvSpPr>
            <p:nvPr/>
          </p:nvSpPr>
          <p:spPr bwMode="auto">
            <a:xfrm>
              <a:off x="1855" y="3226"/>
              <a:ext cx="42" cy="816"/>
            </a:xfrm>
            <a:prstGeom prst="rect">
              <a:avLst/>
            </a:prstGeom>
            <a:gradFill rotWithShape="1">
              <a:gsLst>
                <a:gs pos="0">
                  <a:srgbClr val="76762F"/>
                </a:gs>
                <a:gs pos="5000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1" name="图片 9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" y="3642"/>
              <a:ext cx="164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2" name="Line 202"/>
            <p:cNvSpPr>
              <a:spLocks noChangeShapeType="1"/>
            </p:cNvSpPr>
            <p:nvPr/>
          </p:nvSpPr>
          <p:spPr bwMode="auto">
            <a:xfrm>
              <a:off x="1903" y="3625"/>
              <a:ext cx="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3" name="Group 203"/>
            <p:cNvGrpSpPr>
              <a:grpSpLocks/>
            </p:cNvGrpSpPr>
            <p:nvPr/>
          </p:nvGrpSpPr>
          <p:grpSpPr bwMode="auto">
            <a:xfrm>
              <a:off x="1135" y="3162"/>
              <a:ext cx="1248" cy="960"/>
              <a:chOff x="3792" y="2736"/>
              <a:chExt cx="1248" cy="960"/>
            </a:xfrm>
          </p:grpSpPr>
          <p:sp>
            <p:nvSpPr>
              <p:cNvPr id="98" name="Line 204"/>
              <p:cNvSpPr>
                <a:spLocks noChangeShapeType="1"/>
              </p:cNvSpPr>
              <p:nvPr/>
            </p:nvSpPr>
            <p:spPr bwMode="auto">
              <a:xfrm>
                <a:off x="3792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Line 205"/>
              <p:cNvSpPr>
                <a:spLocks noChangeShapeType="1"/>
              </p:cNvSpPr>
              <p:nvPr/>
            </p:nvSpPr>
            <p:spPr bwMode="auto">
              <a:xfrm flipH="1">
                <a:off x="3792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Line 206"/>
              <p:cNvSpPr>
                <a:spLocks noChangeShapeType="1"/>
              </p:cNvSpPr>
              <p:nvPr/>
            </p:nvSpPr>
            <p:spPr bwMode="auto">
              <a:xfrm>
                <a:off x="4080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Line 207"/>
              <p:cNvSpPr>
                <a:spLocks noChangeShapeType="1"/>
              </p:cNvSpPr>
              <p:nvPr/>
            </p:nvSpPr>
            <p:spPr bwMode="auto">
              <a:xfrm flipH="1">
                <a:off x="4080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Line 208"/>
              <p:cNvSpPr>
                <a:spLocks noChangeShapeType="1"/>
              </p:cNvSpPr>
              <p:nvPr/>
            </p:nvSpPr>
            <p:spPr bwMode="auto">
              <a:xfrm>
                <a:off x="4368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Line 209"/>
              <p:cNvSpPr>
                <a:spLocks noChangeShapeType="1"/>
              </p:cNvSpPr>
              <p:nvPr/>
            </p:nvSpPr>
            <p:spPr bwMode="auto">
              <a:xfrm flipH="1">
                <a:off x="4368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Line 210"/>
              <p:cNvSpPr>
                <a:spLocks noChangeShapeType="1"/>
              </p:cNvSpPr>
              <p:nvPr/>
            </p:nvSpPr>
            <p:spPr bwMode="auto">
              <a:xfrm>
                <a:off x="4656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Line 211"/>
              <p:cNvSpPr>
                <a:spLocks noChangeShapeType="1"/>
              </p:cNvSpPr>
              <p:nvPr/>
            </p:nvSpPr>
            <p:spPr bwMode="auto">
              <a:xfrm flipH="1">
                <a:off x="4656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Line 212"/>
              <p:cNvSpPr>
                <a:spLocks noChangeShapeType="1"/>
              </p:cNvSpPr>
              <p:nvPr/>
            </p:nvSpPr>
            <p:spPr bwMode="auto">
              <a:xfrm>
                <a:off x="4944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7" name="Line 213"/>
              <p:cNvSpPr>
                <a:spLocks noChangeShapeType="1"/>
              </p:cNvSpPr>
              <p:nvPr/>
            </p:nvSpPr>
            <p:spPr bwMode="auto">
              <a:xfrm flipH="1">
                <a:off x="4944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Line 214"/>
              <p:cNvSpPr>
                <a:spLocks noChangeShapeType="1"/>
              </p:cNvSpPr>
              <p:nvPr/>
            </p:nvSpPr>
            <p:spPr bwMode="auto">
              <a:xfrm>
                <a:off x="3792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Line 215"/>
              <p:cNvSpPr>
                <a:spLocks noChangeShapeType="1"/>
              </p:cNvSpPr>
              <p:nvPr/>
            </p:nvSpPr>
            <p:spPr bwMode="auto">
              <a:xfrm flipH="1">
                <a:off x="3792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Line 216"/>
              <p:cNvSpPr>
                <a:spLocks noChangeShapeType="1"/>
              </p:cNvSpPr>
              <p:nvPr/>
            </p:nvSpPr>
            <p:spPr bwMode="auto">
              <a:xfrm>
                <a:off x="4080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Line 217"/>
              <p:cNvSpPr>
                <a:spLocks noChangeShapeType="1"/>
              </p:cNvSpPr>
              <p:nvPr/>
            </p:nvSpPr>
            <p:spPr bwMode="auto">
              <a:xfrm flipH="1">
                <a:off x="4080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Line 218"/>
              <p:cNvSpPr>
                <a:spLocks noChangeShapeType="1"/>
              </p:cNvSpPr>
              <p:nvPr/>
            </p:nvSpPr>
            <p:spPr bwMode="auto">
              <a:xfrm>
                <a:off x="4368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Line 219"/>
              <p:cNvSpPr>
                <a:spLocks noChangeShapeType="1"/>
              </p:cNvSpPr>
              <p:nvPr/>
            </p:nvSpPr>
            <p:spPr bwMode="auto">
              <a:xfrm flipH="1">
                <a:off x="4368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Line 220"/>
              <p:cNvSpPr>
                <a:spLocks noChangeShapeType="1"/>
              </p:cNvSpPr>
              <p:nvPr/>
            </p:nvSpPr>
            <p:spPr bwMode="auto">
              <a:xfrm>
                <a:off x="4656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Line 221"/>
              <p:cNvSpPr>
                <a:spLocks noChangeShapeType="1"/>
              </p:cNvSpPr>
              <p:nvPr/>
            </p:nvSpPr>
            <p:spPr bwMode="auto">
              <a:xfrm flipH="1">
                <a:off x="4656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6" name="Line 222"/>
              <p:cNvSpPr>
                <a:spLocks noChangeShapeType="1"/>
              </p:cNvSpPr>
              <p:nvPr/>
            </p:nvSpPr>
            <p:spPr bwMode="auto">
              <a:xfrm>
                <a:off x="4944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7" name="Line 223"/>
              <p:cNvSpPr>
                <a:spLocks noChangeShapeType="1"/>
              </p:cNvSpPr>
              <p:nvPr/>
            </p:nvSpPr>
            <p:spPr bwMode="auto">
              <a:xfrm flipH="1">
                <a:off x="4944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Line 224"/>
              <p:cNvSpPr>
                <a:spLocks noChangeShapeType="1"/>
              </p:cNvSpPr>
              <p:nvPr/>
            </p:nvSpPr>
            <p:spPr bwMode="auto">
              <a:xfrm>
                <a:off x="3792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9" name="Line 225"/>
              <p:cNvSpPr>
                <a:spLocks noChangeShapeType="1"/>
              </p:cNvSpPr>
              <p:nvPr/>
            </p:nvSpPr>
            <p:spPr bwMode="auto">
              <a:xfrm flipH="1">
                <a:off x="3792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Line 226"/>
              <p:cNvSpPr>
                <a:spLocks noChangeShapeType="1"/>
              </p:cNvSpPr>
              <p:nvPr/>
            </p:nvSpPr>
            <p:spPr bwMode="auto">
              <a:xfrm>
                <a:off x="4080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1" name="Line 227"/>
              <p:cNvSpPr>
                <a:spLocks noChangeShapeType="1"/>
              </p:cNvSpPr>
              <p:nvPr/>
            </p:nvSpPr>
            <p:spPr bwMode="auto">
              <a:xfrm flipH="1">
                <a:off x="4080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Line 228"/>
              <p:cNvSpPr>
                <a:spLocks noChangeShapeType="1"/>
              </p:cNvSpPr>
              <p:nvPr/>
            </p:nvSpPr>
            <p:spPr bwMode="auto">
              <a:xfrm>
                <a:off x="4368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Line 229"/>
              <p:cNvSpPr>
                <a:spLocks noChangeShapeType="1"/>
              </p:cNvSpPr>
              <p:nvPr/>
            </p:nvSpPr>
            <p:spPr bwMode="auto">
              <a:xfrm flipH="1">
                <a:off x="4368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4" name="Line 230"/>
              <p:cNvSpPr>
                <a:spLocks noChangeShapeType="1"/>
              </p:cNvSpPr>
              <p:nvPr/>
            </p:nvSpPr>
            <p:spPr bwMode="auto">
              <a:xfrm>
                <a:off x="4656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5" name="Line 231"/>
              <p:cNvSpPr>
                <a:spLocks noChangeShapeType="1"/>
              </p:cNvSpPr>
              <p:nvPr/>
            </p:nvSpPr>
            <p:spPr bwMode="auto">
              <a:xfrm flipH="1">
                <a:off x="4656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Line 232"/>
              <p:cNvSpPr>
                <a:spLocks noChangeShapeType="1"/>
              </p:cNvSpPr>
              <p:nvPr/>
            </p:nvSpPr>
            <p:spPr bwMode="auto">
              <a:xfrm>
                <a:off x="4944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7" name="Line 233"/>
              <p:cNvSpPr>
                <a:spLocks noChangeShapeType="1"/>
              </p:cNvSpPr>
              <p:nvPr/>
            </p:nvSpPr>
            <p:spPr bwMode="auto">
              <a:xfrm flipH="1">
                <a:off x="4944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8" name="Line 234"/>
              <p:cNvSpPr>
                <a:spLocks noChangeShapeType="1"/>
              </p:cNvSpPr>
              <p:nvPr/>
            </p:nvSpPr>
            <p:spPr bwMode="auto">
              <a:xfrm>
                <a:off x="3792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9" name="Line 235"/>
              <p:cNvSpPr>
                <a:spLocks noChangeShapeType="1"/>
              </p:cNvSpPr>
              <p:nvPr/>
            </p:nvSpPr>
            <p:spPr bwMode="auto">
              <a:xfrm flipH="1">
                <a:off x="3792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0" name="Line 236"/>
              <p:cNvSpPr>
                <a:spLocks noChangeShapeType="1"/>
              </p:cNvSpPr>
              <p:nvPr/>
            </p:nvSpPr>
            <p:spPr bwMode="auto">
              <a:xfrm>
                <a:off x="4080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1" name="Line 237"/>
              <p:cNvSpPr>
                <a:spLocks noChangeShapeType="1"/>
              </p:cNvSpPr>
              <p:nvPr/>
            </p:nvSpPr>
            <p:spPr bwMode="auto">
              <a:xfrm flipH="1">
                <a:off x="4080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2" name="Line 238"/>
              <p:cNvSpPr>
                <a:spLocks noChangeShapeType="1"/>
              </p:cNvSpPr>
              <p:nvPr/>
            </p:nvSpPr>
            <p:spPr bwMode="auto">
              <a:xfrm>
                <a:off x="4368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3" name="Line 239"/>
              <p:cNvSpPr>
                <a:spLocks noChangeShapeType="1"/>
              </p:cNvSpPr>
              <p:nvPr/>
            </p:nvSpPr>
            <p:spPr bwMode="auto">
              <a:xfrm flipH="1">
                <a:off x="4368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4" name="Line 240"/>
              <p:cNvSpPr>
                <a:spLocks noChangeShapeType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5" name="Line 241"/>
              <p:cNvSpPr>
                <a:spLocks noChangeShapeType="1"/>
              </p:cNvSpPr>
              <p:nvPr/>
            </p:nvSpPr>
            <p:spPr bwMode="auto">
              <a:xfrm flipH="1">
                <a:off x="4656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6" name="Line 242"/>
              <p:cNvSpPr>
                <a:spLocks noChangeShapeType="1"/>
              </p:cNvSpPr>
              <p:nvPr/>
            </p:nvSpPr>
            <p:spPr bwMode="auto">
              <a:xfrm>
                <a:off x="4944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Line 243"/>
              <p:cNvSpPr>
                <a:spLocks noChangeShapeType="1"/>
              </p:cNvSpPr>
              <p:nvPr/>
            </p:nvSpPr>
            <p:spPr bwMode="auto">
              <a:xfrm flipH="1">
                <a:off x="4944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94" name="图片 9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" y="3224"/>
              <a:ext cx="18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5" name="Line 245"/>
            <p:cNvSpPr>
              <a:spLocks noChangeShapeType="1"/>
            </p:cNvSpPr>
            <p:nvPr/>
          </p:nvSpPr>
          <p:spPr bwMode="auto">
            <a:xfrm flipV="1">
              <a:off x="2079" y="3659"/>
              <a:ext cx="111" cy="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Oval 246"/>
            <p:cNvSpPr>
              <a:spLocks noChangeArrowheads="1"/>
            </p:cNvSpPr>
            <p:nvPr/>
          </p:nvSpPr>
          <p:spPr bwMode="auto">
            <a:xfrm>
              <a:off x="1191" y="3518"/>
              <a:ext cx="224" cy="23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G</a:t>
              </a:r>
            </a:p>
          </p:txBody>
        </p:sp>
        <p:sp>
          <p:nvSpPr>
            <p:cNvPr id="97" name="Line 247"/>
            <p:cNvSpPr>
              <a:spLocks noChangeShapeType="1"/>
            </p:cNvSpPr>
            <p:nvPr/>
          </p:nvSpPr>
          <p:spPr bwMode="auto">
            <a:xfrm flipH="1">
              <a:off x="1880" y="3573"/>
              <a:ext cx="1" cy="17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4" name="AutoShape 248"/>
          <p:cNvSpPr>
            <a:spLocks noChangeArrowheads="1"/>
          </p:cNvSpPr>
          <p:nvPr/>
        </p:nvSpPr>
        <p:spPr bwMode="auto">
          <a:xfrm rot="16200000" flipH="1">
            <a:off x="4357687" y="5340603"/>
            <a:ext cx="1425575" cy="1362075"/>
          </a:xfrm>
          <a:custGeom>
            <a:avLst/>
            <a:gdLst>
              <a:gd name="T0" fmla="*/ 712788 w 21600"/>
              <a:gd name="T1" fmla="*/ 0 h 21600"/>
              <a:gd name="T2" fmla="*/ 24684 w 21600"/>
              <a:gd name="T3" fmla="*/ 690622 h 21600"/>
              <a:gd name="T4" fmla="*/ 712788 w 21600"/>
              <a:gd name="T5" fmla="*/ 47105 h 21600"/>
              <a:gd name="T6" fmla="*/ 1400891 w 21600"/>
              <a:gd name="T7" fmla="*/ 69062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87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748" y="10947"/>
                </a:moveTo>
                <a:cubicBezTo>
                  <a:pt x="747" y="10898"/>
                  <a:pt x="747" y="10849"/>
                  <a:pt x="747" y="10800"/>
                </a:cubicBezTo>
                <a:cubicBezTo>
                  <a:pt x="747" y="5247"/>
                  <a:pt x="5247" y="747"/>
                  <a:pt x="10800" y="747"/>
                </a:cubicBezTo>
                <a:cubicBezTo>
                  <a:pt x="16352" y="747"/>
                  <a:pt x="20853" y="5247"/>
                  <a:pt x="20853" y="10800"/>
                </a:cubicBezTo>
                <a:cubicBezTo>
                  <a:pt x="20853" y="10849"/>
                  <a:pt x="20852" y="10898"/>
                  <a:pt x="20851" y="10947"/>
                </a:cubicBezTo>
                <a:lnTo>
                  <a:pt x="21598" y="10957"/>
                </a:lnTo>
                <a:cubicBezTo>
                  <a:pt x="21599" y="10905"/>
                  <a:pt x="21600" y="10852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852"/>
                  <a:pt x="0" y="10905"/>
                  <a:pt x="1" y="10957"/>
                </a:cubicBezTo>
                <a:lnTo>
                  <a:pt x="748" y="10947"/>
                </a:lnTo>
                <a:close/>
              </a:path>
            </a:pathLst>
          </a:custGeom>
          <a:solidFill>
            <a:srgbClr val="FFFF00"/>
          </a:solidFill>
          <a:ln w="9525">
            <a:round/>
            <a:headEnd/>
            <a:tailEnd/>
          </a:ln>
          <a:effectLst/>
          <a:scene3d>
            <a:camera prst="legacyObliqueTopRight">
              <a:rot lat="20999997" lon="3000000" rev="0"/>
            </a:camera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5" name="Group 249"/>
          <p:cNvGrpSpPr>
            <a:grpSpLocks/>
          </p:cNvGrpSpPr>
          <p:nvPr/>
        </p:nvGrpSpPr>
        <p:grpSpPr bwMode="auto">
          <a:xfrm>
            <a:off x="2441575" y="5247132"/>
            <a:ext cx="4140201" cy="1534668"/>
            <a:chOff x="979" y="3158"/>
            <a:chExt cx="2754" cy="1007"/>
          </a:xfrm>
        </p:grpSpPr>
        <p:sp>
          <p:nvSpPr>
            <p:cNvPr id="64" name="Line 250"/>
            <p:cNvSpPr>
              <a:spLocks noChangeShapeType="1"/>
            </p:cNvSpPr>
            <p:nvPr/>
          </p:nvSpPr>
          <p:spPr bwMode="auto">
            <a:xfrm rot="10800000" flipV="1">
              <a:off x="979" y="3655"/>
              <a:ext cx="2089" cy="1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Arc 251"/>
            <p:cNvSpPr>
              <a:spLocks/>
            </p:cNvSpPr>
            <p:nvPr/>
          </p:nvSpPr>
          <p:spPr bwMode="auto">
            <a:xfrm rot="10800000">
              <a:off x="1163" y="3683"/>
              <a:ext cx="2032" cy="482"/>
            </a:xfrm>
            <a:custGeom>
              <a:avLst/>
              <a:gdLst>
                <a:gd name="T0" fmla="*/ 2032 w 24622"/>
                <a:gd name="T1" fmla="*/ 468 h 21600"/>
                <a:gd name="T2" fmla="*/ 0 w 24622"/>
                <a:gd name="T3" fmla="*/ 209 h 21600"/>
                <a:gd name="T4" fmla="*/ 1607 w 2462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622" h="21600" fill="none" extrusionOk="0">
                  <a:moveTo>
                    <a:pt x="24621" y="20975"/>
                  </a:moveTo>
                  <a:cubicBezTo>
                    <a:pt x="22934" y="21390"/>
                    <a:pt x="21204" y="21599"/>
                    <a:pt x="19467" y="21600"/>
                  </a:cubicBezTo>
                  <a:cubicBezTo>
                    <a:pt x="11164" y="21600"/>
                    <a:pt x="3596" y="16841"/>
                    <a:pt x="-1" y="9358"/>
                  </a:cubicBezTo>
                </a:path>
                <a:path w="24622" h="21600" stroke="0" extrusionOk="0">
                  <a:moveTo>
                    <a:pt x="24621" y="20975"/>
                  </a:moveTo>
                  <a:cubicBezTo>
                    <a:pt x="22934" y="21390"/>
                    <a:pt x="21204" y="21599"/>
                    <a:pt x="19467" y="21600"/>
                  </a:cubicBezTo>
                  <a:cubicBezTo>
                    <a:pt x="11164" y="21600"/>
                    <a:pt x="3596" y="16841"/>
                    <a:pt x="-1" y="9358"/>
                  </a:cubicBezTo>
                  <a:lnTo>
                    <a:pt x="19467" y="0"/>
                  </a:lnTo>
                  <a:lnTo>
                    <a:pt x="24621" y="20975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Arc 252"/>
            <p:cNvSpPr>
              <a:spLocks/>
            </p:cNvSpPr>
            <p:nvPr/>
          </p:nvSpPr>
          <p:spPr bwMode="auto">
            <a:xfrm rot="10800000">
              <a:off x="1154" y="3702"/>
              <a:ext cx="1906" cy="451"/>
            </a:xfrm>
            <a:custGeom>
              <a:avLst/>
              <a:gdLst>
                <a:gd name="T0" fmla="*/ 1906 w 28358"/>
                <a:gd name="T1" fmla="*/ 426 h 21600"/>
                <a:gd name="T2" fmla="*/ 0 w 28358"/>
                <a:gd name="T3" fmla="*/ 80 h 21600"/>
                <a:gd name="T4" fmla="*/ 1429 w 2835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358" h="21600" fill="none" extrusionOk="0">
                  <a:moveTo>
                    <a:pt x="28358" y="20399"/>
                  </a:moveTo>
                  <a:cubicBezTo>
                    <a:pt x="26074" y="21194"/>
                    <a:pt x="23674" y="21599"/>
                    <a:pt x="21257" y="21600"/>
                  </a:cubicBezTo>
                  <a:cubicBezTo>
                    <a:pt x="10806" y="21600"/>
                    <a:pt x="1854" y="14117"/>
                    <a:pt x="-1" y="3833"/>
                  </a:cubicBezTo>
                </a:path>
                <a:path w="28358" h="21600" stroke="0" extrusionOk="0">
                  <a:moveTo>
                    <a:pt x="28358" y="20399"/>
                  </a:moveTo>
                  <a:cubicBezTo>
                    <a:pt x="26074" y="21194"/>
                    <a:pt x="23674" y="21599"/>
                    <a:pt x="21257" y="21600"/>
                  </a:cubicBezTo>
                  <a:cubicBezTo>
                    <a:pt x="10806" y="21600"/>
                    <a:pt x="1854" y="14117"/>
                    <a:pt x="-1" y="3833"/>
                  </a:cubicBezTo>
                  <a:lnTo>
                    <a:pt x="21257" y="0"/>
                  </a:lnTo>
                  <a:lnTo>
                    <a:pt x="28358" y="20399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Arc 253"/>
            <p:cNvSpPr>
              <a:spLocks/>
            </p:cNvSpPr>
            <p:nvPr/>
          </p:nvSpPr>
          <p:spPr bwMode="auto">
            <a:xfrm rot="10800000" flipV="1">
              <a:off x="1166" y="3158"/>
              <a:ext cx="1821" cy="453"/>
            </a:xfrm>
            <a:custGeom>
              <a:avLst/>
              <a:gdLst>
                <a:gd name="T0" fmla="*/ 1821 w 28109"/>
                <a:gd name="T1" fmla="*/ 428 h 21600"/>
                <a:gd name="T2" fmla="*/ 0 w 28109"/>
                <a:gd name="T3" fmla="*/ 100 h 21600"/>
                <a:gd name="T4" fmla="*/ 1365 w 28109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109" h="21600" fill="none" extrusionOk="0">
                  <a:moveTo>
                    <a:pt x="28108" y="20419"/>
                  </a:moveTo>
                  <a:cubicBezTo>
                    <a:pt x="25843" y="21201"/>
                    <a:pt x="23463" y="21599"/>
                    <a:pt x="21067" y="21600"/>
                  </a:cubicBezTo>
                  <a:cubicBezTo>
                    <a:pt x="10975" y="21600"/>
                    <a:pt x="2228" y="14612"/>
                    <a:pt x="0" y="4769"/>
                  </a:cubicBezTo>
                </a:path>
                <a:path w="28109" h="21600" stroke="0" extrusionOk="0">
                  <a:moveTo>
                    <a:pt x="28108" y="20419"/>
                  </a:moveTo>
                  <a:cubicBezTo>
                    <a:pt x="25843" y="21201"/>
                    <a:pt x="23463" y="21599"/>
                    <a:pt x="21067" y="21600"/>
                  </a:cubicBezTo>
                  <a:cubicBezTo>
                    <a:pt x="10975" y="21600"/>
                    <a:pt x="2228" y="14612"/>
                    <a:pt x="0" y="4769"/>
                  </a:cubicBezTo>
                  <a:lnTo>
                    <a:pt x="21067" y="0"/>
                  </a:lnTo>
                  <a:lnTo>
                    <a:pt x="28108" y="20419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Line 254"/>
            <p:cNvSpPr>
              <a:spLocks noChangeShapeType="1"/>
            </p:cNvSpPr>
            <p:nvPr/>
          </p:nvSpPr>
          <p:spPr bwMode="auto">
            <a:xfrm rot="10800000">
              <a:off x="3393" y="3837"/>
              <a:ext cx="60" cy="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Line 255"/>
            <p:cNvSpPr>
              <a:spLocks noChangeShapeType="1"/>
            </p:cNvSpPr>
            <p:nvPr/>
          </p:nvSpPr>
          <p:spPr bwMode="auto">
            <a:xfrm rot="10800000" flipV="1">
              <a:off x="3376" y="3471"/>
              <a:ext cx="71" cy="12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Line 256"/>
            <p:cNvSpPr>
              <a:spLocks noChangeShapeType="1"/>
            </p:cNvSpPr>
            <p:nvPr/>
          </p:nvSpPr>
          <p:spPr bwMode="auto">
            <a:xfrm rot="10800000" flipV="1">
              <a:off x="3099" y="3342"/>
              <a:ext cx="47" cy="25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Line 257"/>
            <p:cNvSpPr>
              <a:spLocks noChangeShapeType="1"/>
            </p:cNvSpPr>
            <p:nvPr/>
          </p:nvSpPr>
          <p:spPr bwMode="auto">
            <a:xfrm rot="10800000" flipH="1">
              <a:off x="2911" y="3277"/>
              <a:ext cx="69" cy="6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Line 258"/>
            <p:cNvSpPr>
              <a:spLocks noChangeShapeType="1"/>
            </p:cNvSpPr>
            <p:nvPr/>
          </p:nvSpPr>
          <p:spPr bwMode="auto">
            <a:xfrm rot="10800000" flipH="1">
              <a:off x="2678" y="3289"/>
              <a:ext cx="37" cy="52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Line 259"/>
            <p:cNvSpPr>
              <a:spLocks noChangeShapeType="1"/>
            </p:cNvSpPr>
            <p:nvPr/>
          </p:nvSpPr>
          <p:spPr bwMode="auto">
            <a:xfrm rot="10800000" flipH="1" flipV="1">
              <a:off x="2719" y="3980"/>
              <a:ext cx="41" cy="6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Line 260"/>
            <p:cNvSpPr>
              <a:spLocks noChangeShapeType="1"/>
            </p:cNvSpPr>
            <p:nvPr/>
          </p:nvSpPr>
          <p:spPr bwMode="auto">
            <a:xfrm rot="10800000" flipH="1">
              <a:off x="2422" y="3313"/>
              <a:ext cx="37" cy="4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Line 261"/>
            <p:cNvSpPr>
              <a:spLocks noChangeShapeType="1"/>
            </p:cNvSpPr>
            <p:nvPr/>
          </p:nvSpPr>
          <p:spPr bwMode="auto">
            <a:xfrm rot="10800000" flipH="1" flipV="1">
              <a:off x="2464" y="3975"/>
              <a:ext cx="24" cy="65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Arc 262"/>
            <p:cNvSpPr>
              <a:spLocks/>
            </p:cNvSpPr>
            <p:nvPr/>
          </p:nvSpPr>
          <p:spPr bwMode="auto">
            <a:xfrm rot="10800000">
              <a:off x="1165" y="3671"/>
              <a:ext cx="2296" cy="424"/>
            </a:xfrm>
            <a:custGeom>
              <a:avLst/>
              <a:gdLst>
                <a:gd name="T0" fmla="*/ 2296 w 21918"/>
                <a:gd name="T1" fmla="*/ 415 h 21600"/>
                <a:gd name="T2" fmla="*/ 0 w 21918"/>
                <a:gd name="T3" fmla="*/ 247 h 21600"/>
                <a:gd name="T4" fmla="*/ 1841 w 2191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918" h="21600" fill="none" extrusionOk="0">
                  <a:moveTo>
                    <a:pt x="21917" y="21158"/>
                  </a:moveTo>
                  <a:cubicBezTo>
                    <a:pt x="20488" y="21452"/>
                    <a:pt x="19032" y="21599"/>
                    <a:pt x="17573" y="21600"/>
                  </a:cubicBezTo>
                  <a:cubicBezTo>
                    <a:pt x="10599" y="21600"/>
                    <a:pt x="4055" y="18233"/>
                    <a:pt x="0" y="12559"/>
                  </a:cubicBezTo>
                </a:path>
                <a:path w="21918" h="21600" stroke="0" extrusionOk="0">
                  <a:moveTo>
                    <a:pt x="21917" y="21158"/>
                  </a:moveTo>
                  <a:cubicBezTo>
                    <a:pt x="20488" y="21452"/>
                    <a:pt x="19032" y="21599"/>
                    <a:pt x="17573" y="21600"/>
                  </a:cubicBezTo>
                  <a:cubicBezTo>
                    <a:pt x="10599" y="21600"/>
                    <a:pt x="4055" y="18233"/>
                    <a:pt x="0" y="12559"/>
                  </a:cubicBezTo>
                  <a:lnTo>
                    <a:pt x="17573" y="0"/>
                  </a:lnTo>
                  <a:lnTo>
                    <a:pt x="21917" y="21158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Arc 263"/>
            <p:cNvSpPr>
              <a:spLocks/>
            </p:cNvSpPr>
            <p:nvPr/>
          </p:nvSpPr>
          <p:spPr bwMode="auto">
            <a:xfrm rot="10800000">
              <a:off x="1313" y="3724"/>
              <a:ext cx="1445" cy="352"/>
            </a:xfrm>
            <a:custGeom>
              <a:avLst/>
              <a:gdLst>
                <a:gd name="T0" fmla="*/ 1445 w 29097"/>
                <a:gd name="T1" fmla="*/ 330 h 21600"/>
                <a:gd name="T2" fmla="*/ 0 w 29097"/>
                <a:gd name="T3" fmla="*/ 21 h 21600"/>
                <a:gd name="T4" fmla="*/ 1071 w 290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097" h="21600" fill="none" extrusionOk="0">
                  <a:moveTo>
                    <a:pt x="29096" y="20242"/>
                  </a:moveTo>
                  <a:cubicBezTo>
                    <a:pt x="26685" y="21140"/>
                    <a:pt x="24133" y="21599"/>
                    <a:pt x="21561" y="21600"/>
                  </a:cubicBezTo>
                  <a:cubicBezTo>
                    <a:pt x="10137" y="21600"/>
                    <a:pt x="689" y="12705"/>
                    <a:pt x="0" y="1302"/>
                  </a:cubicBezTo>
                </a:path>
                <a:path w="29097" h="21600" stroke="0" extrusionOk="0">
                  <a:moveTo>
                    <a:pt x="29096" y="20242"/>
                  </a:moveTo>
                  <a:cubicBezTo>
                    <a:pt x="26685" y="21140"/>
                    <a:pt x="24133" y="21599"/>
                    <a:pt x="21561" y="21600"/>
                  </a:cubicBezTo>
                  <a:cubicBezTo>
                    <a:pt x="10137" y="21600"/>
                    <a:pt x="689" y="12705"/>
                    <a:pt x="0" y="1302"/>
                  </a:cubicBezTo>
                  <a:lnTo>
                    <a:pt x="21561" y="0"/>
                  </a:lnTo>
                  <a:lnTo>
                    <a:pt x="29096" y="20242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Arc 264"/>
            <p:cNvSpPr>
              <a:spLocks/>
            </p:cNvSpPr>
            <p:nvPr/>
          </p:nvSpPr>
          <p:spPr bwMode="auto">
            <a:xfrm rot="10800000">
              <a:off x="1387" y="3732"/>
              <a:ext cx="1094" cy="314"/>
            </a:xfrm>
            <a:custGeom>
              <a:avLst/>
              <a:gdLst>
                <a:gd name="T0" fmla="*/ 1094 w 26781"/>
                <a:gd name="T1" fmla="*/ 305 h 21600"/>
                <a:gd name="T2" fmla="*/ 0 w 26781"/>
                <a:gd name="T3" fmla="*/ 9 h 21600"/>
                <a:gd name="T4" fmla="*/ 882 w 2678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781" h="21600" fill="none" extrusionOk="0">
                  <a:moveTo>
                    <a:pt x="26781" y="20967"/>
                  </a:moveTo>
                  <a:cubicBezTo>
                    <a:pt x="25083" y="21387"/>
                    <a:pt x="23340" y="21599"/>
                    <a:pt x="21591" y="21600"/>
                  </a:cubicBezTo>
                  <a:cubicBezTo>
                    <a:pt x="9898" y="21600"/>
                    <a:pt x="329" y="12296"/>
                    <a:pt x="-1" y="609"/>
                  </a:cubicBezTo>
                </a:path>
                <a:path w="26781" h="21600" stroke="0" extrusionOk="0">
                  <a:moveTo>
                    <a:pt x="26781" y="20967"/>
                  </a:moveTo>
                  <a:cubicBezTo>
                    <a:pt x="25083" y="21387"/>
                    <a:pt x="23340" y="21599"/>
                    <a:pt x="21591" y="21600"/>
                  </a:cubicBezTo>
                  <a:cubicBezTo>
                    <a:pt x="9898" y="21600"/>
                    <a:pt x="329" y="12296"/>
                    <a:pt x="-1" y="609"/>
                  </a:cubicBezTo>
                  <a:lnTo>
                    <a:pt x="21591" y="0"/>
                  </a:lnTo>
                  <a:lnTo>
                    <a:pt x="26781" y="20967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Arc 265"/>
            <p:cNvSpPr>
              <a:spLocks/>
            </p:cNvSpPr>
            <p:nvPr/>
          </p:nvSpPr>
          <p:spPr bwMode="auto">
            <a:xfrm rot="10800000" flipV="1">
              <a:off x="1163" y="3195"/>
              <a:ext cx="2277" cy="448"/>
            </a:xfrm>
            <a:custGeom>
              <a:avLst/>
              <a:gdLst>
                <a:gd name="T0" fmla="*/ 2277 w 21716"/>
                <a:gd name="T1" fmla="*/ 439 h 21600"/>
                <a:gd name="T2" fmla="*/ 0 w 21716"/>
                <a:gd name="T3" fmla="*/ 266 h 21600"/>
                <a:gd name="T4" fmla="*/ 1821 w 2171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6" h="21600" fill="none" extrusionOk="0">
                  <a:moveTo>
                    <a:pt x="21716" y="21157"/>
                  </a:moveTo>
                  <a:cubicBezTo>
                    <a:pt x="20284" y="21451"/>
                    <a:pt x="18825" y="21599"/>
                    <a:pt x="17364" y="21600"/>
                  </a:cubicBezTo>
                  <a:cubicBezTo>
                    <a:pt x="10515" y="21600"/>
                    <a:pt x="4073" y="18352"/>
                    <a:pt x="-1" y="12847"/>
                  </a:cubicBezTo>
                </a:path>
                <a:path w="21716" h="21600" stroke="0" extrusionOk="0">
                  <a:moveTo>
                    <a:pt x="21716" y="21157"/>
                  </a:moveTo>
                  <a:cubicBezTo>
                    <a:pt x="20284" y="21451"/>
                    <a:pt x="18825" y="21599"/>
                    <a:pt x="17364" y="21600"/>
                  </a:cubicBezTo>
                  <a:cubicBezTo>
                    <a:pt x="10515" y="21600"/>
                    <a:pt x="4073" y="18352"/>
                    <a:pt x="-1" y="12847"/>
                  </a:cubicBezTo>
                  <a:lnTo>
                    <a:pt x="17364" y="0"/>
                  </a:lnTo>
                  <a:lnTo>
                    <a:pt x="21716" y="21157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Arc 266"/>
            <p:cNvSpPr>
              <a:spLocks/>
            </p:cNvSpPr>
            <p:nvPr/>
          </p:nvSpPr>
          <p:spPr bwMode="auto">
            <a:xfrm rot="10800000" flipV="1">
              <a:off x="1173" y="3223"/>
              <a:ext cx="1977" cy="406"/>
            </a:xfrm>
            <a:custGeom>
              <a:avLst/>
              <a:gdLst>
                <a:gd name="T0" fmla="*/ 1977 w 26297"/>
                <a:gd name="T1" fmla="*/ 393 h 21600"/>
                <a:gd name="T2" fmla="*/ 0 w 26297"/>
                <a:gd name="T3" fmla="*/ 109 h 21600"/>
                <a:gd name="T4" fmla="*/ 1565 w 262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297" h="21600" fill="none" extrusionOk="0">
                  <a:moveTo>
                    <a:pt x="26297" y="20892"/>
                  </a:moveTo>
                  <a:cubicBezTo>
                    <a:pt x="24506" y="21362"/>
                    <a:pt x="22663" y="21599"/>
                    <a:pt x="20813" y="21600"/>
                  </a:cubicBezTo>
                  <a:cubicBezTo>
                    <a:pt x="11108" y="21600"/>
                    <a:pt x="2595" y="15128"/>
                    <a:pt x="0" y="5777"/>
                  </a:cubicBezTo>
                </a:path>
                <a:path w="26297" h="21600" stroke="0" extrusionOk="0">
                  <a:moveTo>
                    <a:pt x="26297" y="20892"/>
                  </a:moveTo>
                  <a:cubicBezTo>
                    <a:pt x="24506" y="21362"/>
                    <a:pt x="22663" y="21599"/>
                    <a:pt x="20813" y="21600"/>
                  </a:cubicBezTo>
                  <a:cubicBezTo>
                    <a:pt x="11108" y="21600"/>
                    <a:pt x="2595" y="15128"/>
                    <a:pt x="0" y="5777"/>
                  </a:cubicBezTo>
                  <a:lnTo>
                    <a:pt x="20813" y="0"/>
                  </a:lnTo>
                  <a:lnTo>
                    <a:pt x="26297" y="20892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Arc 267"/>
            <p:cNvSpPr>
              <a:spLocks/>
            </p:cNvSpPr>
            <p:nvPr/>
          </p:nvSpPr>
          <p:spPr bwMode="auto">
            <a:xfrm rot="10800000" flipV="1">
              <a:off x="1309" y="3231"/>
              <a:ext cx="1407" cy="362"/>
            </a:xfrm>
            <a:custGeom>
              <a:avLst/>
              <a:gdLst>
                <a:gd name="T0" fmla="*/ 1407 w 28770"/>
                <a:gd name="T1" fmla="*/ 340 h 21600"/>
                <a:gd name="T2" fmla="*/ 0 w 28770"/>
                <a:gd name="T3" fmla="*/ 45 h 21600"/>
                <a:gd name="T4" fmla="*/ 1048 w 2877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770" h="21600" fill="none" extrusionOk="0">
                  <a:moveTo>
                    <a:pt x="28770" y="20316"/>
                  </a:moveTo>
                  <a:cubicBezTo>
                    <a:pt x="26417" y="21165"/>
                    <a:pt x="23935" y="21599"/>
                    <a:pt x="21434" y="21600"/>
                  </a:cubicBezTo>
                  <a:cubicBezTo>
                    <a:pt x="10539" y="21600"/>
                    <a:pt x="1349" y="13486"/>
                    <a:pt x="0" y="2674"/>
                  </a:cubicBezTo>
                </a:path>
                <a:path w="28770" h="21600" stroke="0" extrusionOk="0">
                  <a:moveTo>
                    <a:pt x="28770" y="20316"/>
                  </a:moveTo>
                  <a:cubicBezTo>
                    <a:pt x="26417" y="21165"/>
                    <a:pt x="23935" y="21599"/>
                    <a:pt x="21434" y="21600"/>
                  </a:cubicBezTo>
                  <a:cubicBezTo>
                    <a:pt x="10539" y="21600"/>
                    <a:pt x="1349" y="13486"/>
                    <a:pt x="0" y="2674"/>
                  </a:cubicBezTo>
                  <a:lnTo>
                    <a:pt x="21434" y="0"/>
                  </a:lnTo>
                  <a:lnTo>
                    <a:pt x="28770" y="20316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Arc 268"/>
            <p:cNvSpPr>
              <a:spLocks/>
            </p:cNvSpPr>
            <p:nvPr/>
          </p:nvSpPr>
          <p:spPr bwMode="auto">
            <a:xfrm rot="10800000" flipV="1">
              <a:off x="1343" y="3261"/>
              <a:ext cx="1120" cy="322"/>
            </a:xfrm>
            <a:custGeom>
              <a:avLst/>
              <a:gdLst>
                <a:gd name="T0" fmla="*/ 1120 w 25263"/>
                <a:gd name="T1" fmla="*/ 317 h 21600"/>
                <a:gd name="T2" fmla="*/ 0 w 25263"/>
                <a:gd name="T3" fmla="*/ 36 h 21600"/>
                <a:gd name="T4" fmla="*/ 952 w 25263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263" h="21600" fill="none" extrusionOk="0">
                  <a:moveTo>
                    <a:pt x="25263" y="21263"/>
                  </a:moveTo>
                  <a:cubicBezTo>
                    <a:pt x="24009" y="21487"/>
                    <a:pt x="22738" y="21599"/>
                    <a:pt x="21465" y="21600"/>
                  </a:cubicBezTo>
                  <a:cubicBezTo>
                    <a:pt x="10469" y="21600"/>
                    <a:pt x="1229" y="13340"/>
                    <a:pt x="0" y="2413"/>
                  </a:cubicBezTo>
                </a:path>
                <a:path w="25263" h="21600" stroke="0" extrusionOk="0">
                  <a:moveTo>
                    <a:pt x="25263" y="21263"/>
                  </a:moveTo>
                  <a:cubicBezTo>
                    <a:pt x="24009" y="21487"/>
                    <a:pt x="22738" y="21599"/>
                    <a:pt x="21465" y="21600"/>
                  </a:cubicBezTo>
                  <a:cubicBezTo>
                    <a:pt x="10469" y="21600"/>
                    <a:pt x="1229" y="13340"/>
                    <a:pt x="0" y="2413"/>
                  </a:cubicBezTo>
                  <a:lnTo>
                    <a:pt x="21465" y="0"/>
                  </a:lnTo>
                  <a:lnTo>
                    <a:pt x="25263" y="21263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Line 269"/>
            <p:cNvSpPr>
              <a:spLocks noChangeShapeType="1"/>
            </p:cNvSpPr>
            <p:nvPr/>
          </p:nvSpPr>
          <p:spPr bwMode="auto">
            <a:xfrm rot="10800000">
              <a:off x="3017" y="4018"/>
              <a:ext cx="41" cy="3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Line 270"/>
            <p:cNvSpPr>
              <a:spLocks noChangeShapeType="1"/>
            </p:cNvSpPr>
            <p:nvPr/>
          </p:nvSpPr>
          <p:spPr bwMode="auto">
            <a:xfrm rot="10800000">
              <a:off x="3131" y="3927"/>
              <a:ext cx="66" cy="24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Line 271"/>
            <p:cNvSpPr>
              <a:spLocks noChangeShapeType="1"/>
            </p:cNvSpPr>
            <p:nvPr/>
          </p:nvSpPr>
          <p:spPr bwMode="auto">
            <a:xfrm rot="10800000" flipV="1">
              <a:off x="2930" y="3652"/>
              <a:ext cx="803" cy="4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6" name="Group 272"/>
          <p:cNvGrpSpPr>
            <a:grpSpLocks/>
          </p:cNvGrpSpPr>
          <p:nvPr/>
        </p:nvGrpSpPr>
        <p:grpSpPr bwMode="auto">
          <a:xfrm>
            <a:off x="2033587" y="5861303"/>
            <a:ext cx="1882775" cy="301625"/>
            <a:chOff x="755" y="3544"/>
            <a:chExt cx="1299" cy="223"/>
          </a:xfrm>
        </p:grpSpPr>
        <p:sp>
          <p:nvSpPr>
            <p:cNvPr id="62" name="AutoShape 273"/>
            <p:cNvSpPr>
              <a:spLocks noChangeArrowheads="1"/>
            </p:cNvSpPr>
            <p:nvPr/>
          </p:nvSpPr>
          <p:spPr bwMode="auto">
            <a:xfrm rot="10800000">
              <a:off x="1399" y="3545"/>
              <a:ext cx="655" cy="222"/>
            </a:xfrm>
            <a:prstGeom prst="cube">
              <a:avLst>
                <a:gd name="adj" fmla="val 7745"/>
              </a:avLst>
            </a:prstGeom>
            <a:solidFill>
              <a:srgbClr val="FF0000"/>
            </a:solidFill>
            <a:ln w="9525">
              <a:solidFill>
                <a:srgbClr val="006600"/>
              </a:solidFill>
              <a:miter lim="800000"/>
              <a:headEnd/>
              <a:tailEnd/>
            </a:ln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AutoShape 274"/>
            <p:cNvSpPr>
              <a:spLocks noChangeArrowheads="1"/>
            </p:cNvSpPr>
            <p:nvPr/>
          </p:nvSpPr>
          <p:spPr bwMode="auto">
            <a:xfrm rot="10800000">
              <a:off x="755" y="3544"/>
              <a:ext cx="655" cy="222"/>
            </a:xfrm>
            <a:prstGeom prst="cube">
              <a:avLst>
                <a:gd name="adj" fmla="val 7380"/>
              </a:avLst>
            </a:prstGeom>
            <a:solidFill>
              <a:srgbClr val="808080"/>
            </a:solidFill>
            <a:ln w="9525">
              <a:solidFill>
                <a:srgbClr val="006600"/>
              </a:solidFill>
              <a:miter lim="800000"/>
              <a:headEnd/>
              <a:tailEnd/>
            </a:ln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7" name="AutoShape 275"/>
          <p:cNvSpPr>
            <a:spLocks noChangeArrowheads="1"/>
          </p:cNvSpPr>
          <p:nvPr/>
        </p:nvSpPr>
        <p:spPr bwMode="auto">
          <a:xfrm rot="5400000">
            <a:off x="4341018" y="5419185"/>
            <a:ext cx="1431925" cy="1195388"/>
          </a:xfrm>
          <a:custGeom>
            <a:avLst/>
            <a:gdLst>
              <a:gd name="T0" fmla="*/ 715963 w 21600"/>
              <a:gd name="T1" fmla="*/ 0 h 21600"/>
              <a:gd name="T2" fmla="*/ 24462 w 21600"/>
              <a:gd name="T3" fmla="*/ 595204 h 21600"/>
              <a:gd name="T4" fmla="*/ 715963 w 21600"/>
              <a:gd name="T5" fmla="*/ 40842 h 21600"/>
              <a:gd name="T6" fmla="*/ 1407463 w 21600"/>
              <a:gd name="T7" fmla="*/ 595204 h 21600"/>
              <a:gd name="T8" fmla="*/ 0 60000 65536"/>
              <a:gd name="T9" fmla="*/ 0 60000 65536"/>
              <a:gd name="T10" fmla="*/ 0 60000 65536"/>
              <a:gd name="T11" fmla="*/ 0 60000 65536"/>
              <a:gd name="T12" fmla="*/ 436 w 21600"/>
              <a:gd name="T13" fmla="*/ 0 h 21600"/>
              <a:gd name="T14" fmla="*/ 21164 w 21600"/>
              <a:gd name="T15" fmla="*/ 136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738" y="10757"/>
                </a:moveTo>
                <a:cubicBezTo>
                  <a:pt x="761" y="5216"/>
                  <a:pt x="5259" y="737"/>
                  <a:pt x="10800" y="738"/>
                </a:cubicBezTo>
                <a:cubicBezTo>
                  <a:pt x="16340" y="738"/>
                  <a:pt x="20838" y="5216"/>
                  <a:pt x="20861" y="10757"/>
                </a:cubicBezTo>
                <a:lnTo>
                  <a:pt x="21599" y="10753"/>
                </a:lnTo>
                <a:cubicBezTo>
                  <a:pt x="21574" y="4807"/>
                  <a:pt x="16746" y="-1"/>
                  <a:pt x="10799" y="0"/>
                </a:cubicBezTo>
                <a:cubicBezTo>
                  <a:pt x="4853" y="0"/>
                  <a:pt x="25" y="4807"/>
                  <a:pt x="0" y="10753"/>
                </a:cubicBezTo>
                <a:lnTo>
                  <a:pt x="738" y="10757"/>
                </a:lnTo>
                <a:close/>
              </a:path>
            </a:pathLst>
          </a:custGeom>
          <a:solidFill>
            <a:srgbClr val="FFFF00"/>
          </a:solidFill>
          <a:ln w="9525">
            <a:round/>
            <a:headEnd/>
            <a:tailEnd/>
          </a:ln>
          <a:effectLst/>
          <a:scene3d>
            <a:camera prst="legacyObliqueTopRight">
              <a:rot lat="20999997" lon="3000000" rev="0"/>
            </a:camera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8" name="Group 276"/>
          <p:cNvGrpSpPr>
            <a:grpSpLocks/>
          </p:cNvGrpSpPr>
          <p:nvPr/>
        </p:nvGrpSpPr>
        <p:grpSpPr bwMode="auto">
          <a:xfrm>
            <a:off x="4394202" y="5519998"/>
            <a:ext cx="1309688" cy="738188"/>
            <a:chOff x="2041" y="3272"/>
            <a:chExt cx="825" cy="465"/>
          </a:xfrm>
        </p:grpSpPr>
        <p:sp>
          <p:nvSpPr>
            <p:cNvPr id="60" name="Arc 277"/>
            <p:cNvSpPr>
              <a:spLocks/>
            </p:cNvSpPr>
            <p:nvPr/>
          </p:nvSpPr>
          <p:spPr bwMode="auto">
            <a:xfrm>
              <a:off x="2041" y="3437"/>
              <a:ext cx="626" cy="300"/>
            </a:xfrm>
            <a:custGeom>
              <a:avLst/>
              <a:gdLst>
                <a:gd name="T0" fmla="*/ 623 w 21600"/>
                <a:gd name="T1" fmla="*/ 0 h 5800"/>
                <a:gd name="T2" fmla="*/ 616 w 21600"/>
                <a:gd name="T3" fmla="*/ 300 h 5800"/>
                <a:gd name="T4" fmla="*/ 0 w 21600"/>
                <a:gd name="T5" fmla="*/ 102 h 58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5800" fill="none" extrusionOk="0">
                  <a:moveTo>
                    <a:pt x="21509" y="0"/>
                  </a:moveTo>
                  <a:cubicBezTo>
                    <a:pt x="21569" y="656"/>
                    <a:pt x="21600" y="1315"/>
                    <a:pt x="21600" y="1975"/>
                  </a:cubicBezTo>
                  <a:cubicBezTo>
                    <a:pt x="21600" y="3257"/>
                    <a:pt x="21485" y="4537"/>
                    <a:pt x="21258" y="5799"/>
                  </a:cubicBezTo>
                </a:path>
                <a:path w="21600" h="5800" stroke="0" extrusionOk="0">
                  <a:moveTo>
                    <a:pt x="21509" y="0"/>
                  </a:moveTo>
                  <a:cubicBezTo>
                    <a:pt x="21569" y="656"/>
                    <a:pt x="21600" y="1315"/>
                    <a:pt x="21600" y="1975"/>
                  </a:cubicBezTo>
                  <a:cubicBezTo>
                    <a:pt x="21600" y="3257"/>
                    <a:pt x="21485" y="4537"/>
                    <a:pt x="21258" y="5799"/>
                  </a:cubicBezTo>
                  <a:lnTo>
                    <a:pt x="0" y="1975"/>
                  </a:lnTo>
                  <a:lnTo>
                    <a:pt x="21509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Text Box 278"/>
            <p:cNvSpPr txBox="1">
              <a:spLocks noChangeArrowheads="1"/>
            </p:cNvSpPr>
            <p:nvPr/>
          </p:nvSpPr>
          <p:spPr bwMode="auto">
            <a:xfrm>
              <a:off x="2688" y="3272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</p:grpSp>
      <p:sp>
        <p:nvSpPr>
          <p:cNvPr id="59" name="Text Box 279"/>
          <p:cNvSpPr txBox="1">
            <a:spLocks noChangeArrowheads="1"/>
          </p:cNvSpPr>
          <p:nvPr/>
        </p:nvSpPr>
        <p:spPr bwMode="auto">
          <a:xfrm>
            <a:off x="5418137" y="1317878"/>
            <a:ext cx="33480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为获得强磁场，电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池组用到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个电瓶</a:t>
            </a:r>
          </a:p>
        </p:txBody>
      </p:sp>
      <p:sp>
        <p:nvSpPr>
          <p:cNvPr id="170" name="Text Box 47"/>
          <p:cNvSpPr txBox="1">
            <a:spLocks noChangeArrowheads="1"/>
          </p:cNvSpPr>
          <p:nvPr/>
        </p:nvSpPr>
        <p:spPr bwMode="auto">
          <a:xfrm>
            <a:off x="52388" y="167447"/>
            <a:ext cx="34290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一 电磁感应现象</a:t>
            </a:r>
          </a:p>
        </p:txBody>
      </p:sp>
    </p:spTree>
    <p:extLst>
      <p:ext uri="{BB962C8B-B14F-4D97-AF65-F5344CB8AC3E}">
        <p14:creationId xmlns:p14="http://schemas.microsoft.com/office/powerpoint/2010/main" val="12268351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83936" y="152400"/>
            <a:ext cx="883920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 麦克斯韦电磁场方程组</a:t>
            </a:r>
          </a:p>
        </p:txBody>
      </p:sp>
      <p:grpSp>
        <p:nvGrpSpPr>
          <p:cNvPr id="3" name="Group 3"/>
          <p:cNvGrpSpPr/>
          <p:nvPr/>
        </p:nvGrpSpPr>
        <p:grpSpPr bwMode="auto">
          <a:xfrm>
            <a:off x="460136" y="4254500"/>
            <a:ext cx="6096000" cy="1003300"/>
            <a:chOff x="384" y="2400"/>
            <a:chExt cx="3840" cy="632"/>
          </a:xfrm>
        </p:grpSpPr>
        <p:graphicFrame>
          <p:nvGraphicFramePr>
            <p:cNvPr id="4" name="Object 4"/>
            <p:cNvGraphicFramePr>
              <a:graphicFrameLocks noChangeAspect="1"/>
            </p:cNvGraphicFramePr>
            <p:nvPr/>
          </p:nvGraphicFramePr>
          <p:xfrm>
            <a:off x="2736" y="2400"/>
            <a:ext cx="1488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674" name="Equation" r:id="rId3" imgW="685800" imgH="292100" progId="Equation.3">
                    <p:embed/>
                  </p:oleObj>
                </mc:Choice>
                <mc:Fallback>
                  <p:oleObj name="Equation" r:id="rId3" imgW="685800" imgH="292100" progId="Equation.3">
                    <p:embed/>
                    <p:pic>
                      <p:nvPicPr>
                        <p:cNvPr id="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400"/>
                          <a:ext cx="1488" cy="6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384" y="2400"/>
              <a:ext cx="2064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  磁场高斯定理</a:t>
              </a:r>
            </a:p>
          </p:txBody>
        </p:sp>
      </p:grpSp>
      <p:grpSp>
        <p:nvGrpSpPr>
          <p:cNvPr id="6" name="Group 19"/>
          <p:cNvGrpSpPr/>
          <p:nvPr/>
        </p:nvGrpSpPr>
        <p:grpSpPr bwMode="auto">
          <a:xfrm>
            <a:off x="460136" y="5410200"/>
            <a:ext cx="7924800" cy="914400"/>
            <a:chOff x="384" y="3408"/>
            <a:chExt cx="4936" cy="550"/>
          </a:xfrm>
        </p:grpSpPr>
        <p:graphicFrame>
          <p:nvGraphicFramePr>
            <p:cNvPr id="7" name="Object 8"/>
            <p:cNvGraphicFramePr>
              <a:graphicFrameLocks noChangeAspect="1"/>
            </p:cNvGraphicFramePr>
            <p:nvPr/>
          </p:nvGraphicFramePr>
          <p:xfrm>
            <a:off x="2339" y="3408"/>
            <a:ext cx="2981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675" name="Equation" r:id="rId6" imgW="1600200" imgH="292100" progId="Equation.3">
                    <p:embed/>
                  </p:oleObj>
                </mc:Choice>
                <mc:Fallback>
                  <p:oleObj name="Equation" r:id="rId6" imgW="1600200" imgH="292100" progId="Equation.3">
                    <p:embed/>
                    <p:pic>
                      <p:nvPicPr>
                        <p:cNvPr id="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3408"/>
                          <a:ext cx="2981" cy="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384" y="3474"/>
              <a:ext cx="1728" cy="3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 安培环路定理</a:t>
              </a:r>
            </a:p>
          </p:txBody>
        </p:sp>
      </p:grpSp>
      <p:grpSp>
        <p:nvGrpSpPr>
          <p:cNvPr id="9" name="Group 11"/>
          <p:cNvGrpSpPr/>
          <p:nvPr/>
        </p:nvGrpSpPr>
        <p:grpSpPr bwMode="auto">
          <a:xfrm>
            <a:off x="460136" y="2820988"/>
            <a:ext cx="6096000" cy="989012"/>
            <a:chOff x="384" y="1553"/>
            <a:chExt cx="3840" cy="623"/>
          </a:xfrm>
        </p:grpSpPr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384" y="1632"/>
              <a:ext cx="2160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  静电场环路定理</a:t>
              </a:r>
            </a:p>
          </p:txBody>
        </p:sp>
        <p:graphicFrame>
          <p:nvGraphicFramePr>
            <p:cNvPr id="11" name="Object 13"/>
            <p:cNvGraphicFramePr>
              <a:graphicFrameLocks noChangeAspect="1"/>
            </p:cNvGraphicFramePr>
            <p:nvPr/>
          </p:nvGraphicFramePr>
          <p:xfrm>
            <a:off x="2736" y="1553"/>
            <a:ext cx="148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676" name="Equation" r:id="rId8" imgW="698500" imgH="292100" progId="Equation.3">
                    <p:embed/>
                  </p:oleObj>
                </mc:Choice>
                <mc:Fallback>
                  <p:oleObj name="Equation" r:id="rId8" imgW="698500" imgH="292100" progId="Equation.3">
                    <p:embed/>
                    <p:pic>
                      <p:nvPicPr>
                        <p:cNvPr id="1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553"/>
                          <a:ext cx="1488" cy="6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7"/>
          <p:cNvGrpSpPr/>
          <p:nvPr/>
        </p:nvGrpSpPr>
        <p:grpSpPr bwMode="auto">
          <a:xfrm>
            <a:off x="460136" y="1309688"/>
            <a:ext cx="6794500" cy="1328737"/>
            <a:chOff x="384" y="825"/>
            <a:chExt cx="4280" cy="837"/>
          </a:xfrm>
        </p:grpSpPr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384" y="1075"/>
              <a:ext cx="2160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  静电场高斯定理</a:t>
              </a:r>
            </a:p>
          </p:txBody>
        </p:sp>
        <p:graphicFrame>
          <p:nvGraphicFramePr>
            <p:cNvPr id="14" name="Object 16"/>
            <p:cNvGraphicFramePr>
              <a:graphicFrameLocks noChangeAspect="1"/>
            </p:cNvGraphicFramePr>
            <p:nvPr/>
          </p:nvGraphicFramePr>
          <p:xfrm>
            <a:off x="3112" y="825"/>
            <a:ext cx="1552" cy="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677" name="Equation" r:id="rId10" imgW="787400" imgH="431800" progId="Equation.3">
                    <p:embed/>
                  </p:oleObj>
                </mc:Choice>
                <mc:Fallback>
                  <p:oleObj name="Equation" r:id="rId10" imgW="787400" imgH="431800" progId="Equation.3">
                    <p:embed/>
                    <p:pic>
                      <p:nvPicPr>
                        <p:cNvPr id="14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2" y="825"/>
                          <a:ext cx="1552" cy="8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4742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217613" y="2284413"/>
            <a:ext cx="7621588" cy="4260850"/>
            <a:chOff x="767" y="1439"/>
            <a:chExt cx="4801" cy="2684"/>
          </a:xfrm>
        </p:grpSpPr>
        <p:graphicFrame>
          <p:nvGraphicFramePr>
            <p:cNvPr id="174083" name="Object 3"/>
            <p:cNvGraphicFramePr>
              <a:graphicFrameLocks noChangeAspect="1"/>
            </p:cNvGraphicFramePr>
            <p:nvPr/>
          </p:nvGraphicFramePr>
          <p:xfrm>
            <a:off x="2112" y="2880"/>
            <a:ext cx="133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06" name="Equation" r:id="rId3" imgW="685800" imgH="291960" progId="Equation.3">
                    <p:embed/>
                  </p:oleObj>
                </mc:Choice>
                <mc:Fallback>
                  <p:oleObj name="Equation" r:id="rId3" imgW="685800" imgH="291960" progId="Equation.3">
                    <p:embed/>
                    <p:pic>
                      <p:nvPicPr>
                        <p:cNvPr id="17408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880"/>
                          <a:ext cx="1334" cy="5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084" name="Object 4"/>
            <p:cNvGraphicFramePr>
              <a:graphicFrameLocks noChangeAspect="1"/>
            </p:cNvGraphicFramePr>
            <p:nvPr/>
          </p:nvGraphicFramePr>
          <p:xfrm>
            <a:off x="2112" y="3360"/>
            <a:ext cx="3456" cy="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07" name="Equation" r:id="rId5" imgW="2006280" imgH="419040" progId="Equation.3">
                    <p:embed/>
                  </p:oleObj>
                </mc:Choice>
                <mc:Fallback>
                  <p:oleObj name="Equation" r:id="rId5" imgW="2006280" imgH="419040" progId="Equation.3">
                    <p:embed/>
                    <p:pic>
                      <p:nvPicPr>
                        <p:cNvPr id="17408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3360"/>
                          <a:ext cx="3456" cy="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085" name="Object 5"/>
            <p:cNvGraphicFramePr>
              <a:graphicFrameLocks noChangeAspect="1"/>
            </p:cNvGraphicFramePr>
            <p:nvPr/>
          </p:nvGraphicFramePr>
          <p:xfrm>
            <a:off x="2064" y="2112"/>
            <a:ext cx="2112" cy="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08" name="Equation" r:id="rId7" imgW="1257120" imgH="419040" progId="Equation.3">
                    <p:embed/>
                  </p:oleObj>
                </mc:Choice>
                <mc:Fallback>
                  <p:oleObj name="Equation" r:id="rId7" imgW="1257120" imgH="419040" progId="Equation.3">
                    <p:embed/>
                    <p:pic>
                      <p:nvPicPr>
                        <p:cNvPr id="17408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112"/>
                          <a:ext cx="2112" cy="7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086" name="Object 6"/>
            <p:cNvGraphicFramePr>
              <a:graphicFrameLocks noChangeAspect="1"/>
            </p:cNvGraphicFramePr>
            <p:nvPr/>
          </p:nvGraphicFramePr>
          <p:xfrm>
            <a:off x="2112" y="1439"/>
            <a:ext cx="1440" cy="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09" name="Equation" r:id="rId9" imgW="787320" imgH="431640" progId="Equation.3">
                    <p:embed/>
                  </p:oleObj>
                </mc:Choice>
                <mc:Fallback>
                  <p:oleObj name="Equation" r:id="rId9" imgW="787320" imgH="431640" progId="Equation.3">
                    <p:embed/>
                    <p:pic>
                      <p:nvPicPr>
                        <p:cNvPr id="17408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1439"/>
                          <a:ext cx="1440" cy="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087" name="Text Box 7"/>
            <p:cNvSpPr txBox="1">
              <a:spLocks noChangeArrowheads="1"/>
            </p:cNvSpPr>
            <p:nvPr/>
          </p:nvSpPr>
          <p:spPr bwMode="auto">
            <a:xfrm>
              <a:off x="767" y="1759"/>
              <a:ext cx="795" cy="20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chemeClr val="accent1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方程的积分形式</a:t>
              </a:r>
              <a:endParaRPr lang="zh-CN" altLang="en-US" sz="2800" dirty="0">
                <a:solidFill>
                  <a:srgbClr val="1C1C1C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麦克斯韦电磁场</a:t>
              </a:r>
            </a:p>
          </p:txBody>
        </p:sp>
        <p:sp>
          <p:nvSpPr>
            <p:cNvPr id="174088" name="AutoShape 8"/>
            <p:cNvSpPr>
              <a:spLocks/>
            </p:cNvSpPr>
            <p:nvPr/>
          </p:nvSpPr>
          <p:spPr bwMode="auto">
            <a:xfrm>
              <a:off x="1786" y="1763"/>
              <a:ext cx="192" cy="2160"/>
            </a:xfrm>
            <a:prstGeom prst="leftBrace">
              <a:avLst>
                <a:gd name="adj1" fmla="val 93750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85800" y="762000"/>
            <a:ext cx="7543800" cy="1785938"/>
            <a:chOff x="432" y="480"/>
            <a:chExt cx="4752" cy="1125"/>
          </a:xfrm>
        </p:grpSpPr>
        <p:sp>
          <p:nvSpPr>
            <p:cNvPr id="174090" name="Text Box 10"/>
            <p:cNvSpPr txBox="1">
              <a:spLocks noChangeArrowheads="1"/>
            </p:cNvSpPr>
            <p:nvPr/>
          </p:nvSpPr>
          <p:spPr bwMode="auto">
            <a:xfrm>
              <a:off x="2208" y="576"/>
              <a:ext cx="297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）有旋电场</a:t>
              </a:r>
            </a:p>
          </p:txBody>
        </p:sp>
        <p:graphicFrame>
          <p:nvGraphicFramePr>
            <p:cNvPr id="174091" name="Object 11"/>
            <p:cNvGraphicFramePr>
              <a:graphicFrameLocks noChangeAspect="1"/>
            </p:cNvGraphicFramePr>
            <p:nvPr/>
          </p:nvGraphicFramePr>
          <p:xfrm>
            <a:off x="3590" y="839"/>
            <a:ext cx="1354" cy="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10" name="Equation" r:id="rId11" imgW="698400" imgH="419040" progId="Equation.3">
                    <p:embed/>
                  </p:oleObj>
                </mc:Choice>
                <mc:Fallback>
                  <p:oleObj name="Equation" r:id="rId11" imgW="698400" imgH="419040" progId="Equation.3">
                    <p:embed/>
                    <p:pic>
                      <p:nvPicPr>
                        <p:cNvPr id="17409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0" y="839"/>
                          <a:ext cx="1354" cy="7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092" name="Object 12"/>
            <p:cNvGraphicFramePr>
              <a:graphicFrameLocks noChangeAspect="1"/>
            </p:cNvGraphicFramePr>
            <p:nvPr/>
          </p:nvGraphicFramePr>
          <p:xfrm>
            <a:off x="3702" y="480"/>
            <a:ext cx="426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11" name="Equation" r:id="rId13" imgW="203040" imgH="228600" progId="Equation.3">
                    <p:embed/>
                  </p:oleObj>
                </mc:Choice>
                <mc:Fallback>
                  <p:oleObj name="Equation" r:id="rId13" imgW="203040" imgH="228600" progId="Equation.3">
                    <p:embed/>
                    <p:pic>
                      <p:nvPicPr>
                        <p:cNvPr id="17409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2" y="480"/>
                          <a:ext cx="426" cy="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093" name="Rectangle 13"/>
            <p:cNvSpPr>
              <a:spLocks noChangeArrowheads="1"/>
            </p:cNvSpPr>
            <p:nvPr/>
          </p:nvSpPr>
          <p:spPr bwMode="auto">
            <a:xfrm>
              <a:off x="432" y="624"/>
              <a:ext cx="1632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麦克斯韦假设</a:t>
              </a:r>
              <a:endParaRPr kumimoji="1" lang="zh-CN" altLang="en-US" sz="2800" dirty="0">
                <a:solidFill>
                  <a:srgbClr val="E8186C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4094" name="Rectangle 14"/>
            <p:cNvSpPr>
              <a:spLocks noChangeArrowheads="1"/>
            </p:cNvSpPr>
            <p:nvPr/>
          </p:nvSpPr>
          <p:spPr bwMode="auto">
            <a:xfrm>
              <a:off x="2208" y="1065"/>
              <a:ext cx="220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）位移电流</a:t>
              </a:r>
            </a:p>
          </p:txBody>
        </p:sp>
      </p:grp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839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二  麦克斯韦电磁场方程组</a:t>
            </a:r>
          </a:p>
        </p:txBody>
      </p:sp>
    </p:spTree>
    <p:extLst>
      <p:ext uri="{BB962C8B-B14F-4D97-AF65-F5344CB8AC3E}">
        <p14:creationId xmlns:p14="http://schemas.microsoft.com/office/powerpoint/2010/main" val="40033565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73367" y="2743200"/>
            <a:ext cx="39036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6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9.7 </a:t>
            </a:r>
            <a:r>
              <a:rPr lang="zh-CN" altLang="zh-CN" sz="6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电磁波</a:t>
            </a:r>
          </a:p>
        </p:txBody>
      </p:sp>
    </p:spTree>
    <p:extLst>
      <p:ext uri="{BB962C8B-B14F-4D97-AF65-F5344CB8AC3E}">
        <p14:creationId xmlns:p14="http://schemas.microsoft.com/office/powerpoint/2010/main" val="19605116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026"/>
          <p:cNvSpPr>
            <a:spLocks noChangeArrowheads="1"/>
          </p:cNvSpPr>
          <p:nvPr/>
        </p:nvSpPr>
        <p:spPr bwMode="auto">
          <a:xfrm>
            <a:off x="3733800" y="1397000"/>
            <a:ext cx="5029200" cy="5029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0115" name="Rectangle 1027"/>
          <p:cNvSpPr>
            <a:spLocks noChangeArrowheads="1"/>
          </p:cNvSpPr>
          <p:nvPr/>
        </p:nvSpPr>
        <p:spPr bwMode="auto">
          <a:xfrm>
            <a:off x="381000" y="1397000"/>
            <a:ext cx="3352800" cy="5029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0116" name="Text Box 1028"/>
          <p:cNvSpPr txBox="1">
            <a:spLocks noChangeArrowheads="1"/>
          </p:cNvSpPr>
          <p:nvPr/>
        </p:nvSpPr>
        <p:spPr bwMode="auto">
          <a:xfrm>
            <a:off x="381000" y="253425"/>
            <a:ext cx="59522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 振荡电路自由无阻尼电磁振荡</a:t>
            </a:r>
          </a:p>
        </p:txBody>
      </p:sp>
      <p:grpSp>
        <p:nvGrpSpPr>
          <p:cNvPr id="2" name="Group 1029"/>
          <p:cNvGrpSpPr>
            <a:grpSpLocks/>
          </p:cNvGrpSpPr>
          <p:nvPr/>
        </p:nvGrpSpPr>
        <p:grpSpPr bwMode="auto">
          <a:xfrm>
            <a:off x="381000" y="2540000"/>
            <a:ext cx="3124200" cy="2286000"/>
            <a:chOff x="240" y="1632"/>
            <a:chExt cx="1968" cy="1440"/>
          </a:xfrm>
        </p:grpSpPr>
        <p:sp>
          <p:nvSpPr>
            <p:cNvPr id="90118" name="Line 1030"/>
            <p:cNvSpPr>
              <a:spLocks noChangeShapeType="1"/>
            </p:cNvSpPr>
            <p:nvPr/>
          </p:nvSpPr>
          <p:spPr bwMode="auto">
            <a:xfrm>
              <a:off x="1107" y="2069"/>
              <a:ext cx="434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19" name="Line 1031"/>
            <p:cNvSpPr>
              <a:spLocks noChangeShapeType="1"/>
            </p:cNvSpPr>
            <p:nvPr/>
          </p:nvSpPr>
          <p:spPr bwMode="auto">
            <a:xfrm>
              <a:off x="1107" y="2314"/>
              <a:ext cx="434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Group 1032"/>
            <p:cNvGrpSpPr>
              <a:grpSpLocks/>
            </p:cNvGrpSpPr>
            <p:nvPr/>
          </p:nvGrpSpPr>
          <p:grpSpPr bwMode="auto">
            <a:xfrm>
              <a:off x="1975" y="2041"/>
              <a:ext cx="233" cy="273"/>
              <a:chOff x="2832" y="1824"/>
              <a:chExt cx="336" cy="480"/>
            </a:xfrm>
          </p:grpSpPr>
          <p:grpSp>
            <p:nvGrpSpPr>
              <p:cNvPr id="4" name="Group 1033"/>
              <p:cNvGrpSpPr>
                <a:grpSpLocks/>
              </p:cNvGrpSpPr>
              <p:nvPr/>
            </p:nvGrpSpPr>
            <p:grpSpPr bwMode="auto">
              <a:xfrm>
                <a:off x="2832" y="1824"/>
                <a:ext cx="336" cy="96"/>
                <a:chOff x="2832" y="1824"/>
                <a:chExt cx="336" cy="96"/>
              </a:xfrm>
            </p:grpSpPr>
            <p:sp>
              <p:nvSpPr>
                <p:cNvPr id="90122" name="Line 1034"/>
                <p:cNvSpPr>
                  <a:spLocks noChangeShapeType="1"/>
                </p:cNvSpPr>
                <p:nvPr/>
              </p:nvSpPr>
              <p:spPr bwMode="auto">
                <a:xfrm>
                  <a:off x="2832" y="1824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123" name="Line 1035"/>
                <p:cNvSpPr>
                  <a:spLocks noChangeShapeType="1"/>
                </p:cNvSpPr>
                <p:nvPr/>
              </p:nvSpPr>
              <p:spPr bwMode="auto">
                <a:xfrm>
                  <a:off x="2880" y="192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" name="Group 1036"/>
              <p:cNvGrpSpPr>
                <a:grpSpLocks/>
              </p:cNvGrpSpPr>
              <p:nvPr/>
            </p:nvGrpSpPr>
            <p:grpSpPr bwMode="auto">
              <a:xfrm>
                <a:off x="2832" y="2016"/>
                <a:ext cx="336" cy="96"/>
                <a:chOff x="2832" y="1824"/>
                <a:chExt cx="336" cy="96"/>
              </a:xfrm>
            </p:grpSpPr>
            <p:sp>
              <p:nvSpPr>
                <p:cNvPr id="90125" name="Line 1037"/>
                <p:cNvSpPr>
                  <a:spLocks noChangeShapeType="1"/>
                </p:cNvSpPr>
                <p:nvPr/>
              </p:nvSpPr>
              <p:spPr bwMode="auto">
                <a:xfrm>
                  <a:off x="2832" y="1824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126" name="Line 1038"/>
                <p:cNvSpPr>
                  <a:spLocks noChangeShapeType="1"/>
                </p:cNvSpPr>
                <p:nvPr/>
              </p:nvSpPr>
              <p:spPr bwMode="auto">
                <a:xfrm>
                  <a:off x="2880" y="192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" name="Group 1039"/>
              <p:cNvGrpSpPr>
                <a:grpSpLocks/>
              </p:cNvGrpSpPr>
              <p:nvPr/>
            </p:nvGrpSpPr>
            <p:grpSpPr bwMode="auto">
              <a:xfrm>
                <a:off x="2832" y="2208"/>
                <a:ext cx="336" cy="96"/>
                <a:chOff x="2832" y="1824"/>
                <a:chExt cx="336" cy="96"/>
              </a:xfrm>
            </p:grpSpPr>
            <p:sp>
              <p:nvSpPr>
                <p:cNvPr id="90128" name="Line 1040"/>
                <p:cNvSpPr>
                  <a:spLocks noChangeShapeType="1"/>
                </p:cNvSpPr>
                <p:nvPr/>
              </p:nvSpPr>
              <p:spPr bwMode="auto">
                <a:xfrm>
                  <a:off x="2832" y="1824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129" name="Line 1041"/>
                <p:cNvSpPr>
                  <a:spLocks noChangeShapeType="1"/>
                </p:cNvSpPr>
                <p:nvPr/>
              </p:nvSpPr>
              <p:spPr bwMode="auto">
                <a:xfrm>
                  <a:off x="2880" y="192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0130" name="Line 1042"/>
            <p:cNvSpPr>
              <a:spLocks noChangeShapeType="1"/>
            </p:cNvSpPr>
            <p:nvPr/>
          </p:nvSpPr>
          <p:spPr bwMode="auto">
            <a:xfrm>
              <a:off x="574" y="2751"/>
              <a:ext cx="6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31" name="Freeform 1043"/>
            <p:cNvSpPr>
              <a:spLocks/>
            </p:cNvSpPr>
            <p:nvPr/>
          </p:nvSpPr>
          <p:spPr bwMode="auto">
            <a:xfrm>
              <a:off x="440" y="1905"/>
              <a:ext cx="300" cy="518"/>
            </a:xfrm>
            <a:custGeom>
              <a:avLst/>
              <a:gdLst/>
              <a:ahLst/>
              <a:cxnLst>
                <a:cxn ang="0">
                  <a:pos x="392" y="0"/>
                </a:cxn>
                <a:cxn ang="0">
                  <a:pos x="8" y="192"/>
                </a:cxn>
                <a:cxn ang="0">
                  <a:pos x="392" y="336"/>
                </a:cxn>
                <a:cxn ang="0">
                  <a:pos x="824" y="288"/>
                </a:cxn>
                <a:cxn ang="0">
                  <a:pos x="392" y="240"/>
                </a:cxn>
                <a:cxn ang="0">
                  <a:pos x="8" y="432"/>
                </a:cxn>
                <a:cxn ang="0">
                  <a:pos x="392" y="624"/>
                </a:cxn>
                <a:cxn ang="0">
                  <a:pos x="824" y="576"/>
                </a:cxn>
                <a:cxn ang="0">
                  <a:pos x="392" y="528"/>
                </a:cxn>
                <a:cxn ang="0">
                  <a:pos x="8" y="720"/>
                </a:cxn>
                <a:cxn ang="0">
                  <a:pos x="392" y="960"/>
                </a:cxn>
                <a:cxn ang="0">
                  <a:pos x="824" y="864"/>
                </a:cxn>
                <a:cxn ang="0">
                  <a:pos x="344" y="816"/>
                </a:cxn>
                <a:cxn ang="0">
                  <a:pos x="8" y="1008"/>
                </a:cxn>
                <a:cxn ang="0">
                  <a:pos x="392" y="1248"/>
                </a:cxn>
                <a:cxn ang="0">
                  <a:pos x="824" y="1152"/>
                </a:cxn>
                <a:cxn ang="0">
                  <a:pos x="392" y="1104"/>
                </a:cxn>
                <a:cxn ang="0">
                  <a:pos x="8" y="1344"/>
                </a:cxn>
                <a:cxn ang="0">
                  <a:pos x="392" y="1536"/>
                </a:cxn>
                <a:cxn ang="0">
                  <a:pos x="824" y="1440"/>
                </a:cxn>
                <a:cxn ang="0">
                  <a:pos x="392" y="1392"/>
                </a:cxn>
                <a:cxn ang="0">
                  <a:pos x="8" y="1632"/>
                </a:cxn>
                <a:cxn ang="0">
                  <a:pos x="392" y="1776"/>
                </a:cxn>
                <a:cxn ang="0">
                  <a:pos x="824" y="1728"/>
                </a:cxn>
                <a:cxn ang="0">
                  <a:pos x="392" y="1680"/>
                </a:cxn>
                <a:cxn ang="0">
                  <a:pos x="8" y="1920"/>
                </a:cxn>
                <a:cxn ang="0">
                  <a:pos x="392" y="2064"/>
                </a:cxn>
              </a:cxnLst>
              <a:rect l="0" t="0" r="r" b="b"/>
              <a:pathLst>
                <a:path w="832" h="2064">
                  <a:moveTo>
                    <a:pt x="392" y="0"/>
                  </a:moveTo>
                  <a:cubicBezTo>
                    <a:pt x="200" y="68"/>
                    <a:pt x="8" y="136"/>
                    <a:pt x="8" y="192"/>
                  </a:cubicBezTo>
                  <a:cubicBezTo>
                    <a:pt x="8" y="248"/>
                    <a:pt x="256" y="320"/>
                    <a:pt x="392" y="336"/>
                  </a:cubicBezTo>
                  <a:cubicBezTo>
                    <a:pt x="528" y="352"/>
                    <a:pt x="824" y="304"/>
                    <a:pt x="824" y="288"/>
                  </a:cubicBezTo>
                  <a:cubicBezTo>
                    <a:pt x="824" y="272"/>
                    <a:pt x="528" y="216"/>
                    <a:pt x="392" y="240"/>
                  </a:cubicBezTo>
                  <a:cubicBezTo>
                    <a:pt x="256" y="264"/>
                    <a:pt x="8" y="368"/>
                    <a:pt x="8" y="432"/>
                  </a:cubicBezTo>
                  <a:cubicBezTo>
                    <a:pt x="8" y="496"/>
                    <a:pt x="256" y="600"/>
                    <a:pt x="392" y="624"/>
                  </a:cubicBezTo>
                  <a:cubicBezTo>
                    <a:pt x="528" y="648"/>
                    <a:pt x="824" y="592"/>
                    <a:pt x="824" y="576"/>
                  </a:cubicBezTo>
                  <a:cubicBezTo>
                    <a:pt x="824" y="560"/>
                    <a:pt x="528" y="504"/>
                    <a:pt x="392" y="528"/>
                  </a:cubicBezTo>
                  <a:cubicBezTo>
                    <a:pt x="256" y="552"/>
                    <a:pt x="8" y="648"/>
                    <a:pt x="8" y="720"/>
                  </a:cubicBezTo>
                  <a:cubicBezTo>
                    <a:pt x="8" y="792"/>
                    <a:pt x="256" y="936"/>
                    <a:pt x="392" y="960"/>
                  </a:cubicBezTo>
                  <a:cubicBezTo>
                    <a:pt x="528" y="984"/>
                    <a:pt x="832" y="888"/>
                    <a:pt x="824" y="864"/>
                  </a:cubicBezTo>
                  <a:cubicBezTo>
                    <a:pt x="816" y="840"/>
                    <a:pt x="480" y="792"/>
                    <a:pt x="344" y="816"/>
                  </a:cubicBezTo>
                  <a:cubicBezTo>
                    <a:pt x="208" y="840"/>
                    <a:pt x="0" y="936"/>
                    <a:pt x="8" y="1008"/>
                  </a:cubicBezTo>
                  <a:cubicBezTo>
                    <a:pt x="16" y="1080"/>
                    <a:pt x="256" y="1224"/>
                    <a:pt x="392" y="1248"/>
                  </a:cubicBezTo>
                  <a:cubicBezTo>
                    <a:pt x="528" y="1272"/>
                    <a:pt x="824" y="1176"/>
                    <a:pt x="824" y="1152"/>
                  </a:cubicBezTo>
                  <a:cubicBezTo>
                    <a:pt x="824" y="1128"/>
                    <a:pt x="528" y="1072"/>
                    <a:pt x="392" y="1104"/>
                  </a:cubicBezTo>
                  <a:cubicBezTo>
                    <a:pt x="256" y="1136"/>
                    <a:pt x="8" y="1272"/>
                    <a:pt x="8" y="1344"/>
                  </a:cubicBezTo>
                  <a:cubicBezTo>
                    <a:pt x="8" y="1416"/>
                    <a:pt x="256" y="1520"/>
                    <a:pt x="392" y="1536"/>
                  </a:cubicBezTo>
                  <a:cubicBezTo>
                    <a:pt x="528" y="1552"/>
                    <a:pt x="824" y="1464"/>
                    <a:pt x="824" y="1440"/>
                  </a:cubicBezTo>
                  <a:cubicBezTo>
                    <a:pt x="824" y="1416"/>
                    <a:pt x="528" y="1360"/>
                    <a:pt x="392" y="1392"/>
                  </a:cubicBezTo>
                  <a:cubicBezTo>
                    <a:pt x="256" y="1424"/>
                    <a:pt x="8" y="1568"/>
                    <a:pt x="8" y="1632"/>
                  </a:cubicBezTo>
                  <a:cubicBezTo>
                    <a:pt x="8" y="1696"/>
                    <a:pt x="256" y="1760"/>
                    <a:pt x="392" y="1776"/>
                  </a:cubicBezTo>
                  <a:cubicBezTo>
                    <a:pt x="528" y="1792"/>
                    <a:pt x="824" y="1744"/>
                    <a:pt x="824" y="1728"/>
                  </a:cubicBezTo>
                  <a:cubicBezTo>
                    <a:pt x="824" y="1712"/>
                    <a:pt x="528" y="1648"/>
                    <a:pt x="392" y="1680"/>
                  </a:cubicBezTo>
                  <a:cubicBezTo>
                    <a:pt x="256" y="1712"/>
                    <a:pt x="8" y="1856"/>
                    <a:pt x="8" y="1920"/>
                  </a:cubicBezTo>
                  <a:cubicBezTo>
                    <a:pt x="8" y="1984"/>
                    <a:pt x="328" y="2040"/>
                    <a:pt x="392" y="2064"/>
                  </a:cubicBezTo>
                </a:path>
              </a:pathLst>
            </a:custGeom>
            <a:noFill/>
            <a:ln w="28575" cmpd="sng">
              <a:solidFill>
                <a:srgbClr val="CC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32" name="Line 1044"/>
            <p:cNvSpPr>
              <a:spLocks noChangeShapeType="1"/>
            </p:cNvSpPr>
            <p:nvPr/>
          </p:nvSpPr>
          <p:spPr bwMode="auto">
            <a:xfrm>
              <a:off x="574" y="2423"/>
              <a:ext cx="0" cy="3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33" name="Line 1045"/>
            <p:cNvSpPr>
              <a:spLocks noChangeShapeType="1"/>
            </p:cNvSpPr>
            <p:nvPr/>
          </p:nvSpPr>
          <p:spPr bwMode="auto">
            <a:xfrm>
              <a:off x="1307" y="2314"/>
              <a:ext cx="0" cy="3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34" name="Line 1046"/>
            <p:cNvSpPr>
              <a:spLocks noChangeShapeType="1"/>
            </p:cNvSpPr>
            <p:nvPr/>
          </p:nvSpPr>
          <p:spPr bwMode="auto">
            <a:xfrm>
              <a:off x="2075" y="2314"/>
              <a:ext cx="0" cy="4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35" name="Line 1047"/>
            <p:cNvSpPr>
              <a:spLocks noChangeShapeType="1"/>
            </p:cNvSpPr>
            <p:nvPr/>
          </p:nvSpPr>
          <p:spPr bwMode="auto">
            <a:xfrm>
              <a:off x="574" y="1632"/>
              <a:ext cx="0" cy="2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36" name="Line 1048"/>
            <p:cNvSpPr>
              <a:spLocks noChangeShapeType="1"/>
            </p:cNvSpPr>
            <p:nvPr/>
          </p:nvSpPr>
          <p:spPr bwMode="auto">
            <a:xfrm>
              <a:off x="1307" y="1632"/>
              <a:ext cx="0" cy="4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37" name="Line 1049"/>
            <p:cNvSpPr>
              <a:spLocks noChangeShapeType="1"/>
            </p:cNvSpPr>
            <p:nvPr/>
          </p:nvSpPr>
          <p:spPr bwMode="auto">
            <a:xfrm>
              <a:off x="2075" y="1632"/>
              <a:ext cx="0" cy="4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38" name="Line 1050"/>
            <p:cNvSpPr>
              <a:spLocks noChangeShapeType="1"/>
            </p:cNvSpPr>
            <p:nvPr/>
          </p:nvSpPr>
          <p:spPr bwMode="auto">
            <a:xfrm>
              <a:off x="1441" y="2751"/>
              <a:ext cx="6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39" name="Line 1051"/>
            <p:cNvSpPr>
              <a:spLocks noChangeShapeType="1"/>
            </p:cNvSpPr>
            <p:nvPr/>
          </p:nvSpPr>
          <p:spPr bwMode="auto">
            <a:xfrm>
              <a:off x="574" y="1632"/>
              <a:ext cx="15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40" name="Oval 1052"/>
            <p:cNvSpPr>
              <a:spLocks noChangeArrowheads="1"/>
            </p:cNvSpPr>
            <p:nvPr/>
          </p:nvSpPr>
          <p:spPr bwMode="auto">
            <a:xfrm>
              <a:off x="1174" y="2751"/>
              <a:ext cx="33" cy="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41" name="Oval 1053"/>
            <p:cNvSpPr>
              <a:spLocks noChangeArrowheads="1"/>
            </p:cNvSpPr>
            <p:nvPr/>
          </p:nvSpPr>
          <p:spPr bwMode="auto">
            <a:xfrm>
              <a:off x="1441" y="2751"/>
              <a:ext cx="33" cy="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42" name="Oval 1054"/>
            <p:cNvSpPr>
              <a:spLocks noChangeArrowheads="1"/>
            </p:cNvSpPr>
            <p:nvPr/>
          </p:nvSpPr>
          <p:spPr bwMode="auto">
            <a:xfrm>
              <a:off x="1274" y="2614"/>
              <a:ext cx="33" cy="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43" name="Line 1055"/>
            <p:cNvSpPr>
              <a:spLocks noChangeShapeType="1"/>
            </p:cNvSpPr>
            <p:nvPr/>
          </p:nvSpPr>
          <p:spPr bwMode="auto">
            <a:xfrm flipH="1">
              <a:off x="1207" y="2614"/>
              <a:ext cx="100" cy="1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44" name="Text Box 1056"/>
            <p:cNvSpPr txBox="1">
              <a:spLocks noChangeArrowheads="1"/>
            </p:cNvSpPr>
            <p:nvPr/>
          </p:nvSpPr>
          <p:spPr bwMode="auto">
            <a:xfrm>
              <a:off x="240" y="2095"/>
              <a:ext cx="2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90145" name="Text Box 1057"/>
            <p:cNvSpPr txBox="1">
              <a:spLocks noChangeArrowheads="1"/>
            </p:cNvSpPr>
            <p:nvPr/>
          </p:nvSpPr>
          <p:spPr bwMode="auto">
            <a:xfrm>
              <a:off x="907" y="2095"/>
              <a:ext cx="2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0146" name="Text Box 1058"/>
            <p:cNvSpPr txBox="1">
              <a:spLocks noChangeArrowheads="1"/>
            </p:cNvSpPr>
            <p:nvPr/>
          </p:nvSpPr>
          <p:spPr bwMode="auto">
            <a:xfrm>
              <a:off x="1681" y="2024"/>
              <a:ext cx="40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prstClr val="black"/>
                  </a:solidFill>
                  <a:latin typeface="CommercialScript BT" pitchFamily="66" charset="0"/>
                </a:rPr>
                <a:t>E</a:t>
              </a:r>
            </a:p>
          </p:txBody>
        </p:sp>
        <p:sp>
          <p:nvSpPr>
            <p:cNvPr id="90147" name="Text Box 1059"/>
            <p:cNvSpPr txBox="1">
              <a:spLocks noChangeArrowheads="1"/>
            </p:cNvSpPr>
            <p:nvPr/>
          </p:nvSpPr>
          <p:spPr bwMode="auto">
            <a:xfrm>
              <a:off x="1200" y="2784"/>
              <a:ext cx="26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prstClr val="black"/>
                  </a:solidFill>
                </a:rPr>
                <a:t>K</a:t>
              </a:r>
            </a:p>
          </p:txBody>
        </p:sp>
      </p:grpSp>
      <p:sp>
        <p:nvSpPr>
          <p:cNvPr id="90148" name="Text Box 1060"/>
          <p:cNvSpPr txBox="1">
            <a:spLocks noChangeArrowheads="1"/>
          </p:cNvSpPr>
          <p:nvPr/>
        </p:nvSpPr>
        <p:spPr bwMode="auto">
          <a:xfrm>
            <a:off x="615950" y="5006975"/>
            <a:ext cx="2954338" cy="528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i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LC</a:t>
            </a:r>
            <a:r>
              <a:rPr lang="en-US" altLang="zh-CN" sz="2800" i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电磁振荡电路</a:t>
            </a:r>
            <a:endParaRPr lang="zh-CN" altLang="en-US" sz="2800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7" name="Group 1061"/>
          <p:cNvGrpSpPr>
            <a:grpSpLocks/>
          </p:cNvGrpSpPr>
          <p:nvPr/>
        </p:nvGrpSpPr>
        <p:grpSpPr bwMode="auto">
          <a:xfrm>
            <a:off x="3829050" y="1625600"/>
            <a:ext cx="2266950" cy="2347913"/>
            <a:chOff x="2412" y="1056"/>
            <a:chExt cx="1428" cy="1479"/>
          </a:xfrm>
        </p:grpSpPr>
        <p:grpSp>
          <p:nvGrpSpPr>
            <p:cNvPr id="8" name="Group 1062"/>
            <p:cNvGrpSpPr>
              <a:grpSpLocks/>
            </p:cNvGrpSpPr>
            <p:nvPr/>
          </p:nvGrpSpPr>
          <p:grpSpPr bwMode="auto">
            <a:xfrm>
              <a:off x="2412" y="1056"/>
              <a:ext cx="1428" cy="1152"/>
              <a:chOff x="2256" y="1056"/>
              <a:chExt cx="1428" cy="1152"/>
            </a:xfrm>
          </p:grpSpPr>
          <p:sp>
            <p:nvSpPr>
              <p:cNvPr id="90151" name="Line 1063"/>
              <p:cNvSpPr>
                <a:spLocks noChangeShapeType="1"/>
              </p:cNvSpPr>
              <p:nvPr/>
            </p:nvSpPr>
            <p:spPr bwMode="auto">
              <a:xfrm>
                <a:off x="3208" y="1553"/>
                <a:ext cx="476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52" name="Line 1064"/>
              <p:cNvSpPr>
                <a:spLocks noChangeShapeType="1"/>
              </p:cNvSpPr>
              <p:nvPr/>
            </p:nvSpPr>
            <p:spPr bwMode="auto">
              <a:xfrm>
                <a:off x="3208" y="1833"/>
                <a:ext cx="476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53" name="Line 1065"/>
              <p:cNvSpPr>
                <a:spLocks noChangeShapeType="1"/>
              </p:cNvSpPr>
              <p:nvPr/>
            </p:nvSpPr>
            <p:spPr bwMode="auto">
              <a:xfrm>
                <a:off x="2622" y="2208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54" name="Freeform 1066"/>
              <p:cNvSpPr>
                <a:spLocks/>
              </p:cNvSpPr>
              <p:nvPr/>
            </p:nvSpPr>
            <p:spPr bwMode="auto">
              <a:xfrm>
                <a:off x="2476" y="1367"/>
                <a:ext cx="329" cy="591"/>
              </a:xfrm>
              <a:custGeom>
                <a:avLst/>
                <a:gdLst/>
                <a:ahLst/>
                <a:cxnLst>
                  <a:cxn ang="0">
                    <a:pos x="392" y="0"/>
                  </a:cxn>
                  <a:cxn ang="0">
                    <a:pos x="8" y="192"/>
                  </a:cxn>
                  <a:cxn ang="0">
                    <a:pos x="392" y="336"/>
                  </a:cxn>
                  <a:cxn ang="0">
                    <a:pos x="824" y="288"/>
                  </a:cxn>
                  <a:cxn ang="0">
                    <a:pos x="392" y="240"/>
                  </a:cxn>
                  <a:cxn ang="0">
                    <a:pos x="8" y="432"/>
                  </a:cxn>
                  <a:cxn ang="0">
                    <a:pos x="392" y="624"/>
                  </a:cxn>
                  <a:cxn ang="0">
                    <a:pos x="824" y="576"/>
                  </a:cxn>
                  <a:cxn ang="0">
                    <a:pos x="392" y="528"/>
                  </a:cxn>
                  <a:cxn ang="0">
                    <a:pos x="8" y="720"/>
                  </a:cxn>
                  <a:cxn ang="0">
                    <a:pos x="392" y="960"/>
                  </a:cxn>
                  <a:cxn ang="0">
                    <a:pos x="824" y="864"/>
                  </a:cxn>
                  <a:cxn ang="0">
                    <a:pos x="344" y="816"/>
                  </a:cxn>
                  <a:cxn ang="0">
                    <a:pos x="8" y="1008"/>
                  </a:cxn>
                  <a:cxn ang="0">
                    <a:pos x="392" y="1248"/>
                  </a:cxn>
                  <a:cxn ang="0">
                    <a:pos x="824" y="1152"/>
                  </a:cxn>
                  <a:cxn ang="0">
                    <a:pos x="392" y="1104"/>
                  </a:cxn>
                  <a:cxn ang="0">
                    <a:pos x="8" y="1344"/>
                  </a:cxn>
                  <a:cxn ang="0">
                    <a:pos x="392" y="1536"/>
                  </a:cxn>
                  <a:cxn ang="0">
                    <a:pos x="824" y="1440"/>
                  </a:cxn>
                  <a:cxn ang="0">
                    <a:pos x="392" y="1392"/>
                  </a:cxn>
                  <a:cxn ang="0">
                    <a:pos x="8" y="1632"/>
                  </a:cxn>
                  <a:cxn ang="0">
                    <a:pos x="392" y="1776"/>
                  </a:cxn>
                  <a:cxn ang="0">
                    <a:pos x="824" y="1728"/>
                  </a:cxn>
                  <a:cxn ang="0">
                    <a:pos x="392" y="1680"/>
                  </a:cxn>
                  <a:cxn ang="0">
                    <a:pos x="8" y="1920"/>
                  </a:cxn>
                  <a:cxn ang="0">
                    <a:pos x="392" y="2064"/>
                  </a:cxn>
                </a:cxnLst>
                <a:rect l="0" t="0" r="r" b="b"/>
                <a:pathLst>
                  <a:path w="832" h="2064">
                    <a:moveTo>
                      <a:pt x="392" y="0"/>
                    </a:moveTo>
                    <a:cubicBezTo>
                      <a:pt x="200" y="68"/>
                      <a:pt x="8" y="136"/>
                      <a:pt x="8" y="192"/>
                    </a:cubicBezTo>
                    <a:cubicBezTo>
                      <a:pt x="8" y="248"/>
                      <a:pt x="256" y="320"/>
                      <a:pt x="392" y="336"/>
                    </a:cubicBezTo>
                    <a:cubicBezTo>
                      <a:pt x="528" y="352"/>
                      <a:pt x="824" y="304"/>
                      <a:pt x="824" y="288"/>
                    </a:cubicBezTo>
                    <a:cubicBezTo>
                      <a:pt x="824" y="272"/>
                      <a:pt x="528" y="216"/>
                      <a:pt x="392" y="240"/>
                    </a:cubicBezTo>
                    <a:cubicBezTo>
                      <a:pt x="256" y="264"/>
                      <a:pt x="8" y="368"/>
                      <a:pt x="8" y="432"/>
                    </a:cubicBezTo>
                    <a:cubicBezTo>
                      <a:pt x="8" y="496"/>
                      <a:pt x="256" y="600"/>
                      <a:pt x="392" y="624"/>
                    </a:cubicBezTo>
                    <a:cubicBezTo>
                      <a:pt x="528" y="648"/>
                      <a:pt x="824" y="592"/>
                      <a:pt x="824" y="576"/>
                    </a:cubicBezTo>
                    <a:cubicBezTo>
                      <a:pt x="824" y="560"/>
                      <a:pt x="528" y="504"/>
                      <a:pt x="392" y="528"/>
                    </a:cubicBezTo>
                    <a:cubicBezTo>
                      <a:pt x="256" y="552"/>
                      <a:pt x="8" y="648"/>
                      <a:pt x="8" y="720"/>
                    </a:cubicBezTo>
                    <a:cubicBezTo>
                      <a:pt x="8" y="792"/>
                      <a:pt x="256" y="936"/>
                      <a:pt x="392" y="960"/>
                    </a:cubicBezTo>
                    <a:cubicBezTo>
                      <a:pt x="528" y="984"/>
                      <a:pt x="832" y="888"/>
                      <a:pt x="824" y="864"/>
                    </a:cubicBezTo>
                    <a:cubicBezTo>
                      <a:pt x="816" y="840"/>
                      <a:pt x="480" y="792"/>
                      <a:pt x="344" y="816"/>
                    </a:cubicBezTo>
                    <a:cubicBezTo>
                      <a:pt x="208" y="840"/>
                      <a:pt x="0" y="936"/>
                      <a:pt x="8" y="1008"/>
                    </a:cubicBezTo>
                    <a:cubicBezTo>
                      <a:pt x="16" y="1080"/>
                      <a:pt x="256" y="1224"/>
                      <a:pt x="392" y="1248"/>
                    </a:cubicBezTo>
                    <a:cubicBezTo>
                      <a:pt x="528" y="1272"/>
                      <a:pt x="824" y="1176"/>
                      <a:pt x="824" y="1152"/>
                    </a:cubicBezTo>
                    <a:cubicBezTo>
                      <a:pt x="824" y="1128"/>
                      <a:pt x="528" y="1072"/>
                      <a:pt x="392" y="1104"/>
                    </a:cubicBezTo>
                    <a:cubicBezTo>
                      <a:pt x="256" y="1136"/>
                      <a:pt x="8" y="1272"/>
                      <a:pt x="8" y="1344"/>
                    </a:cubicBezTo>
                    <a:cubicBezTo>
                      <a:pt x="8" y="1416"/>
                      <a:pt x="256" y="1520"/>
                      <a:pt x="392" y="1536"/>
                    </a:cubicBezTo>
                    <a:cubicBezTo>
                      <a:pt x="528" y="1552"/>
                      <a:pt x="824" y="1464"/>
                      <a:pt x="824" y="1440"/>
                    </a:cubicBezTo>
                    <a:cubicBezTo>
                      <a:pt x="824" y="1416"/>
                      <a:pt x="528" y="1360"/>
                      <a:pt x="392" y="1392"/>
                    </a:cubicBezTo>
                    <a:cubicBezTo>
                      <a:pt x="256" y="1424"/>
                      <a:pt x="8" y="1568"/>
                      <a:pt x="8" y="1632"/>
                    </a:cubicBezTo>
                    <a:cubicBezTo>
                      <a:pt x="8" y="1696"/>
                      <a:pt x="256" y="1760"/>
                      <a:pt x="392" y="1776"/>
                    </a:cubicBezTo>
                    <a:cubicBezTo>
                      <a:pt x="528" y="1792"/>
                      <a:pt x="824" y="1744"/>
                      <a:pt x="824" y="1728"/>
                    </a:cubicBezTo>
                    <a:cubicBezTo>
                      <a:pt x="824" y="1712"/>
                      <a:pt x="528" y="1648"/>
                      <a:pt x="392" y="1680"/>
                    </a:cubicBezTo>
                    <a:cubicBezTo>
                      <a:pt x="256" y="1712"/>
                      <a:pt x="8" y="1856"/>
                      <a:pt x="8" y="1920"/>
                    </a:cubicBezTo>
                    <a:cubicBezTo>
                      <a:pt x="8" y="1984"/>
                      <a:pt x="328" y="2040"/>
                      <a:pt x="392" y="2064"/>
                    </a:cubicBezTo>
                  </a:path>
                </a:pathLst>
              </a:custGeom>
              <a:noFill/>
              <a:ln w="28575" cmpd="sng">
                <a:solidFill>
                  <a:srgbClr val="CC00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55" name="Line 1067"/>
              <p:cNvSpPr>
                <a:spLocks noChangeShapeType="1"/>
              </p:cNvSpPr>
              <p:nvPr/>
            </p:nvSpPr>
            <p:spPr bwMode="auto">
              <a:xfrm>
                <a:off x="3428" y="1833"/>
                <a:ext cx="0" cy="3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56" name="Line 1068"/>
              <p:cNvSpPr>
                <a:spLocks noChangeShapeType="1"/>
              </p:cNvSpPr>
              <p:nvPr/>
            </p:nvSpPr>
            <p:spPr bwMode="auto">
              <a:xfrm>
                <a:off x="2622" y="1056"/>
                <a:ext cx="0" cy="31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57" name="Line 1069"/>
              <p:cNvSpPr>
                <a:spLocks noChangeShapeType="1"/>
              </p:cNvSpPr>
              <p:nvPr/>
            </p:nvSpPr>
            <p:spPr bwMode="auto">
              <a:xfrm>
                <a:off x="3428" y="1056"/>
                <a:ext cx="0" cy="4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58" name="Line 1070"/>
              <p:cNvSpPr>
                <a:spLocks noChangeShapeType="1"/>
              </p:cNvSpPr>
              <p:nvPr/>
            </p:nvSpPr>
            <p:spPr bwMode="auto">
              <a:xfrm>
                <a:off x="2622" y="1056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59" name="Text Box 1071"/>
              <p:cNvSpPr txBox="1">
                <a:spLocks noChangeArrowheads="1"/>
              </p:cNvSpPr>
              <p:nvPr/>
            </p:nvSpPr>
            <p:spPr bwMode="auto">
              <a:xfrm>
                <a:off x="2256" y="1584"/>
                <a:ext cx="23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i="1">
                    <a:solidFill>
                      <a:prstClr val="black"/>
                    </a:solidFill>
                  </a:rPr>
                  <a:t>L</a:t>
                </a:r>
              </a:p>
            </p:txBody>
          </p:sp>
          <p:sp>
            <p:nvSpPr>
              <p:cNvPr id="90160" name="Line 1072"/>
              <p:cNvSpPr>
                <a:spLocks noChangeShapeType="1"/>
              </p:cNvSpPr>
              <p:nvPr/>
            </p:nvSpPr>
            <p:spPr bwMode="auto">
              <a:xfrm>
                <a:off x="2640" y="1968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61" name="Line 1073"/>
              <p:cNvSpPr>
                <a:spLocks noChangeShapeType="1"/>
              </p:cNvSpPr>
              <p:nvPr/>
            </p:nvSpPr>
            <p:spPr bwMode="auto">
              <a:xfrm>
                <a:off x="3264" y="1584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62" name="Line 1074"/>
              <p:cNvSpPr>
                <a:spLocks noChangeShapeType="1"/>
              </p:cNvSpPr>
              <p:nvPr/>
            </p:nvSpPr>
            <p:spPr bwMode="auto">
              <a:xfrm>
                <a:off x="3360" y="1584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63" name="Line 1075"/>
              <p:cNvSpPr>
                <a:spLocks noChangeShapeType="1"/>
              </p:cNvSpPr>
              <p:nvPr/>
            </p:nvSpPr>
            <p:spPr bwMode="auto">
              <a:xfrm>
                <a:off x="3456" y="1584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64" name="Line 1076"/>
              <p:cNvSpPr>
                <a:spLocks noChangeShapeType="1"/>
              </p:cNvSpPr>
              <p:nvPr/>
            </p:nvSpPr>
            <p:spPr bwMode="auto">
              <a:xfrm>
                <a:off x="3552" y="1584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65" name="Line 1077"/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" name="Group 1078"/>
              <p:cNvGrpSpPr>
                <a:grpSpLocks/>
              </p:cNvGrpSpPr>
              <p:nvPr/>
            </p:nvGrpSpPr>
            <p:grpSpPr bwMode="auto">
              <a:xfrm>
                <a:off x="3216" y="1248"/>
                <a:ext cx="436" cy="288"/>
                <a:chOff x="1248" y="2928"/>
                <a:chExt cx="436" cy="288"/>
              </a:xfrm>
            </p:grpSpPr>
            <p:graphicFrame>
              <p:nvGraphicFramePr>
                <p:cNvPr id="90167" name="Object 1079"/>
                <p:cNvGraphicFramePr>
                  <a:graphicFrameLocks noChangeAspect="1"/>
                </p:cNvGraphicFramePr>
                <p:nvPr/>
              </p:nvGraphicFramePr>
              <p:xfrm>
                <a:off x="1440" y="2928"/>
                <a:ext cx="244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0738" name="公式" r:id="rId3" imgW="279360" imgH="330120" progId="Equation.3">
                        <p:embed/>
                      </p:oleObj>
                    </mc:Choice>
                    <mc:Fallback>
                      <p:oleObj name="公式" r:id="rId3" imgW="279360" imgH="330120" progId="Equation.3">
                        <p:embed/>
                        <p:pic>
                          <p:nvPicPr>
                            <p:cNvPr id="90167" name="Object 107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40" y="2928"/>
                              <a:ext cx="244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0168" name="Text Box 1080"/>
                <p:cNvSpPr txBox="1">
                  <a:spLocks noChangeArrowheads="1"/>
                </p:cNvSpPr>
                <p:nvPr/>
              </p:nvSpPr>
              <p:spPr bwMode="auto">
                <a:xfrm>
                  <a:off x="1248" y="2928"/>
                  <a:ext cx="225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>
                      <a:solidFill>
                        <a:srgbClr val="FF0000"/>
                      </a:solidFill>
                    </a:rPr>
                    <a:t>+</a:t>
                  </a: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" name="Group 1081"/>
              <p:cNvGrpSpPr>
                <a:grpSpLocks/>
              </p:cNvGrpSpPr>
              <p:nvPr/>
            </p:nvGrpSpPr>
            <p:grpSpPr bwMode="auto">
              <a:xfrm>
                <a:off x="3264" y="1824"/>
                <a:ext cx="388" cy="288"/>
                <a:chOff x="1728" y="2928"/>
                <a:chExt cx="388" cy="288"/>
              </a:xfrm>
            </p:grpSpPr>
            <p:graphicFrame>
              <p:nvGraphicFramePr>
                <p:cNvPr id="90170" name="Object 1082"/>
                <p:cNvGraphicFramePr>
                  <a:graphicFrameLocks noChangeAspect="1"/>
                </p:cNvGraphicFramePr>
                <p:nvPr/>
              </p:nvGraphicFramePr>
              <p:xfrm>
                <a:off x="1872" y="2928"/>
                <a:ext cx="244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0739" name="公式" r:id="rId5" imgW="279360" imgH="330120" progId="Equation.3">
                        <p:embed/>
                      </p:oleObj>
                    </mc:Choice>
                    <mc:Fallback>
                      <p:oleObj name="公式" r:id="rId5" imgW="279360" imgH="330120" progId="Equation.3">
                        <p:embed/>
                        <p:pic>
                          <p:nvPicPr>
                            <p:cNvPr id="90170" name="Object 108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72" y="2928"/>
                              <a:ext cx="244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0171" name="Line 1083"/>
                <p:cNvSpPr>
                  <a:spLocks noChangeShapeType="1"/>
                </p:cNvSpPr>
                <p:nvPr/>
              </p:nvSpPr>
              <p:spPr bwMode="auto">
                <a:xfrm>
                  <a:off x="1728" y="3072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0172" name="Text Box 1084"/>
              <p:cNvSpPr txBox="1">
                <a:spLocks noChangeArrowheads="1"/>
              </p:cNvSpPr>
              <p:nvPr/>
            </p:nvSpPr>
            <p:spPr bwMode="auto">
              <a:xfrm>
                <a:off x="3024" y="1344"/>
                <a:ext cx="24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i="1">
                    <a:solidFill>
                      <a:prstClr val="black"/>
                    </a:solidFill>
                  </a:rPr>
                  <a:t>C</a:t>
                </a:r>
              </a:p>
            </p:txBody>
          </p:sp>
          <p:graphicFrame>
            <p:nvGraphicFramePr>
              <p:cNvPr id="90173" name="Object 1085"/>
              <p:cNvGraphicFramePr>
                <a:graphicFrameLocks noChangeAspect="1"/>
              </p:cNvGraphicFramePr>
              <p:nvPr/>
            </p:nvGraphicFramePr>
            <p:xfrm>
              <a:off x="2976" y="1536"/>
              <a:ext cx="240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0740" name="Equation" r:id="rId6" imgW="152280" imgH="190440" progId="Equation.3">
                      <p:embed/>
                    </p:oleObj>
                  </mc:Choice>
                  <mc:Fallback>
                    <p:oleObj name="Equation" r:id="rId6" imgW="152280" imgH="190440" progId="Equation.3">
                      <p:embed/>
                      <p:pic>
                        <p:nvPicPr>
                          <p:cNvPr id="90173" name="Object 108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1536"/>
                            <a:ext cx="240" cy="30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0174" name="Text Box 1086"/>
            <p:cNvSpPr txBox="1">
              <a:spLocks noChangeArrowheads="1"/>
            </p:cNvSpPr>
            <p:nvPr/>
          </p:nvSpPr>
          <p:spPr bwMode="auto">
            <a:xfrm>
              <a:off x="3024" y="2208"/>
              <a:ext cx="2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prstClr val="black"/>
                  </a:solidFill>
                </a:rPr>
                <a:t>A</a:t>
              </a:r>
            </a:p>
          </p:txBody>
        </p:sp>
      </p:grpSp>
      <p:grpSp>
        <p:nvGrpSpPr>
          <p:cNvPr id="11" name="Group 1087"/>
          <p:cNvGrpSpPr>
            <a:grpSpLocks/>
          </p:cNvGrpSpPr>
          <p:nvPr/>
        </p:nvGrpSpPr>
        <p:grpSpPr bwMode="auto">
          <a:xfrm>
            <a:off x="6343650" y="1625600"/>
            <a:ext cx="2266950" cy="2347913"/>
            <a:chOff x="3996" y="1056"/>
            <a:chExt cx="1428" cy="1479"/>
          </a:xfrm>
        </p:grpSpPr>
        <p:grpSp>
          <p:nvGrpSpPr>
            <p:cNvPr id="12" name="Group 1088"/>
            <p:cNvGrpSpPr>
              <a:grpSpLocks/>
            </p:cNvGrpSpPr>
            <p:nvPr/>
          </p:nvGrpSpPr>
          <p:grpSpPr bwMode="auto">
            <a:xfrm>
              <a:off x="3996" y="1056"/>
              <a:ext cx="1428" cy="1152"/>
              <a:chOff x="3840" y="1008"/>
              <a:chExt cx="1428" cy="1152"/>
            </a:xfrm>
          </p:grpSpPr>
          <p:sp>
            <p:nvSpPr>
              <p:cNvPr id="90177" name="Line 1089"/>
              <p:cNvSpPr>
                <a:spLocks noChangeShapeType="1"/>
              </p:cNvSpPr>
              <p:nvPr/>
            </p:nvSpPr>
            <p:spPr bwMode="auto">
              <a:xfrm>
                <a:off x="4792" y="1505"/>
                <a:ext cx="476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78" name="Line 1090"/>
              <p:cNvSpPr>
                <a:spLocks noChangeShapeType="1"/>
              </p:cNvSpPr>
              <p:nvPr/>
            </p:nvSpPr>
            <p:spPr bwMode="auto">
              <a:xfrm>
                <a:off x="4792" y="1785"/>
                <a:ext cx="476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79" name="Line 1091"/>
              <p:cNvSpPr>
                <a:spLocks noChangeShapeType="1"/>
              </p:cNvSpPr>
              <p:nvPr/>
            </p:nvSpPr>
            <p:spPr bwMode="auto">
              <a:xfrm>
                <a:off x="4212" y="2160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80" name="Freeform 1092"/>
              <p:cNvSpPr>
                <a:spLocks/>
              </p:cNvSpPr>
              <p:nvPr/>
            </p:nvSpPr>
            <p:spPr bwMode="auto">
              <a:xfrm>
                <a:off x="4060" y="1319"/>
                <a:ext cx="329" cy="591"/>
              </a:xfrm>
              <a:custGeom>
                <a:avLst/>
                <a:gdLst/>
                <a:ahLst/>
                <a:cxnLst>
                  <a:cxn ang="0">
                    <a:pos x="392" y="0"/>
                  </a:cxn>
                  <a:cxn ang="0">
                    <a:pos x="8" y="192"/>
                  </a:cxn>
                  <a:cxn ang="0">
                    <a:pos x="392" y="336"/>
                  </a:cxn>
                  <a:cxn ang="0">
                    <a:pos x="824" y="288"/>
                  </a:cxn>
                  <a:cxn ang="0">
                    <a:pos x="392" y="240"/>
                  </a:cxn>
                  <a:cxn ang="0">
                    <a:pos x="8" y="432"/>
                  </a:cxn>
                  <a:cxn ang="0">
                    <a:pos x="392" y="624"/>
                  </a:cxn>
                  <a:cxn ang="0">
                    <a:pos x="824" y="576"/>
                  </a:cxn>
                  <a:cxn ang="0">
                    <a:pos x="392" y="528"/>
                  </a:cxn>
                  <a:cxn ang="0">
                    <a:pos x="8" y="720"/>
                  </a:cxn>
                  <a:cxn ang="0">
                    <a:pos x="392" y="960"/>
                  </a:cxn>
                  <a:cxn ang="0">
                    <a:pos x="824" y="864"/>
                  </a:cxn>
                  <a:cxn ang="0">
                    <a:pos x="344" y="816"/>
                  </a:cxn>
                  <a:cxn ang="0">
                    <a:pos x="8" y="1008"/>
                  </a:cxn>
                  <a:cxn ang="0">
                    <a:pos x="392" y="1248"/>
                  </a:cxn>
                  <a:cxn ang="0">
                    <a:pos x="824" y="1152"/>
                  </a:cxn>
                  <a:cxn ang="0">
                    <a:pos x="392" y="1104"/>
                  </a:cxn>
                  <a:cxn ang="0">
                    <a:pos x="8" y="1344"/>
                  </a:cxn>
                  <a:cxn ang="0">
                    <a:pos x="392" y="1536"/>
                  </a:cxn>
                  <a:cxn ang="0">
                    <a:pos x="824" y="1440"/>
                  </a:cxn>
                  <a:cxn ang="0">
                    <a:pos x="392" y="1392"/>
                  </a:cxn>
                  <a:cxn ang="0">
                    <a:pos x="8" y="1632"/>
                  </a:cxn>
                  <a:cxn ang="0">
                    <a:pos x="392" y="1776"/>
                  </a:cxn>
                  <a:cxn ang="0">
                    <a:pos x="824" y="1728"/>
                  </a:cxn>
                  <a:cxn ang="0">
                    <a:pos x="392" y="1680"/>
                  </a:cxn>
                  <a:cxn ang="0">
                    <a:pos x="8" y="1920"/>
                  </a:cxn>
                  <a:cxn ang="0">
                    <a:pos x="392" y="2064"/>
                  </a:cxn>
                </a:cxnLst>
                <a:rect l="0" t="0" r="r" b="b"/>
                <a:pathLst>
                  <a:path w="832" h="2064">
                    <a:moveTo>
                      <a:pt x="392" y="0"/>
                    </a:moveTo>
                    <a:cubicBezTo>
                      <a:pt x="200" y="68"/>
                      <a:pt x="8" y="136"/>
                      <a:pt x="8" y="192"/>
                    </a:cubicBezTo>
                    <a:cubicBezTo>
                      <a:pt x="8" y="248"/>
                      <a:pt x="256" y="320"/>
                      <a:pt x="392" y="336"/>
                    </a:cubicBezTo>
                    <a:cubicBezTo>
                      <a:pt x="528" y="352"/>
                      <a:pt x="824" y="304"/>
                      <a:pt x="824" y="288"/>
                    </a:cubicBezTo>
                    <a:cubicBezTo>
                      <a:pt x="824" y="272"/>
                      <a:pt x="528" y="216"/>
                      <a:pt x="392" y="240"/>
                    </a:cubicBezTo>
                    <a:cubicBezTo>
                      <a:pt x="256" y="264"/>
                      <a:pt x="8" y="368"/>
                      <a:pt x="8" y="432"/>
                    </a:cubicBezTo>
                    <a:cubicBezTo>
                      <a:pt x="8" y="496"/>
                      <a:pt x="256" y="600"/>
                      <a:pt x="392" y="624"/>
                    </a:cubicBezTo>
                    <a:cubicBezTo>
                      <a:pt x="528" y="648"/>
                      <a:pt x="824" y="592"/>
                      <a:pt x="824" y="576"/>
                    </a:cubicBezTo>
                    <a:cubicBezTo>
                      <a:pt x="824" y="560"/>
                      <a:pt x="528" y="504"/>
                      <a:pt x="392" y="528"/>
                    </a:cubicBezTo>
                    <a:cubicBezTo>
                      <a:pt x="256" y="552"/>
                      <a:pt x="8" y="648"/>
                      <a:pt x="8" y="720"/>
                    </a:cubicBezTo>
                    <a:cubicBezTo>
                      <a:pt x="8" y="792"/>
                      <a:pt x="256" y="936"/>
                      <a:pt x="392" y="960"/>
                    </a:cubicBezTo>
                    <a:cubicBezTo>
                      <a:pt x="528" y="984"/>
                      <a:pt x="832" y="888"/>
                      <a:pt x="824" y="864"/>
                    </a:cubicBezTo>
                    <a:cubicBezTo>
                      <a:pt x="816" y="840"/>
                      <a:pt x="480" y="792"/>
                      <a:pt x="344" y="816"/>
                    </a:cubicBezTo>
                    <a:cubicBezTo>
                      <a:pt x="208" y="840"/>
                      <a:pt x="0" y="936"/>
                      <a:pt x="8" y="1008"/>
                    </a:cubicBezTo>
                    <a:cubicBezTo>
                      <a:pt x="16" y="1080"/>
                      <a:pt x="256" y="1224"/>
                      <a:pt x="392" y="1248"/>
                    </a:cubicBezTo>
                    <a:cubicBezTo>
                      <a:pt x="528" y="1272"/>
                      <a:pt x="824" y="1176"/>
                      <a:pt x="824" y="1152"/>
                    </a:cubicBezTo>
                    <a:cubicBezTo>
                      <a:pt x="824" y="1128"/>
                      <a:pt x="528" y="1072"/>
                      <a:pt x="392" y="1104"/>
                    </a:cubicBezTo>
                    <a:cubicBezTo>
                      <a:pt x="256" y="1136"/>
                      <a:pt x="8" y="1272"/>
                      <a:pt x="8" y="1344"/>
                    </a:cubicBezTo>
                    <a:cubicBezTo>
                      <a:pt x="8" y="1416"/>
                      <a:pt x="256" y="1520"/>
                      <a:pt x="392" y="1536"/>
                    </a:cubicBezTo>
                    <a:cubicBezTo>
                      <a:pt x="528" y="1552"/>
                      <a:pt x="824" y="1464"/>
                      <a:pt x="824" y="1440"/>
                    </a:cubicBezTo>
                    <a:cubicBezTo>
                      <a:pt x="824" y="1416"/>
                      <a:pt x="528" y="1360"/>
                      <a:pt x="392" y="1392"/>
                    </a:cubicBezTo>
                    <a:cubicBezTo>
                      <a:pt x="256" y="1424"/>
                      <a:pt x="8" y="1568"/>
                      <a:pt x="8" y="1632"/>
                    </a:cubicBezTo>
                    <a:cubicBezTo>
                      <a:pt x="8" y="1696"/>
                      <a:pt x="256" y="1760"/>
                      <a:pt x="392" y="1776"/>
                    </a:cubicBezTo>
                    <a:cubicBezTo>
                      <a:pt x="528" y="1792"/>
                      <a:pt x="824" y="1744"/>
                      <a:pt x="824" y="1728"/>
                    </a:cubicBezTo>
                    <a:cubicBezTo>
                      <a:pt x="824" y="1712"/>
                      <a:pt x="528" y="1648"/>
                      <a:pt x="392" y="1680"/>
                    </a:cubicBezTo>
                    <a:cubicBezTo>
                      <a:pt x="256" y="1712"/>
                      <a:pt x="8" y="1856"/>
                      <a:pt x="8" y="1920"/>
                    </a:cubicBezTo>
                    <a:cubicBezTo>
                      <a:pt x="8" y="1984"/>
                      <a:pt x="328" y="2040"/>
                      <a:pt x="392" y="2064"/>
                    </a:cubicBezTo>
                  </a:path>
                </a:pathLst>
              </a:custGeom>
              <a:noFill/>
              <a:ln w="28575" cmpd="sng">
                <a:solidFill>
                  <a:srgbClr val="CC00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81" name="Line 1093"/>
              <p:cNvSpPr>
                <a:spLocks noChangeShapeType="1"/>
              </p:cNvSpPr>
              <p:nvPr/>
            </p:nvSpPr>
            <p:spPr bwMode="auto">
              <a:xfrm>
                <a:off x="5012" y="1785"/>
                <a:ext cx="0" cy="3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82" name="Line 1094"/>
              <p:cNvSpPr>
                <a:spLocks noChangeShapeType="1"/>
              </p:cNvSpPr>
              <p:nvPr/>
            </p:nvSpPr>
            <p:spPr bwMode="auto">
              <a:xfrm>
                <a:off x="4206" y="1008"/>
                <a:ext cx="0" cy="31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83" name="Line 1095"/>
              <p:cNvSpPr>
                <a:spLocks noChangeShapeType="1"/>
              </p:cNvSpPr>
              <p:nvPr/>
            </p:nvSpPr>
            <p:spPr bwMode="auto">
              <a:xfrm>
                <a:off x="5012" y="1008"/>
                <a:ext cx="0" cy="4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84" name="Line 1096"/>
              <p:cNvSpPr>
                <a:spLocks noChangeShapeType="1"/>
              </p:cNvSpPr>
              <p:nvPr/>
            </p:nvSpPr>
            <p:spPr bwMode="auto">
              <a:xfrm>
                <a:off x="4193" y="1008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85" name="Text Box 1097"/>
              <p:cNvSpPr txBox="1">
                <a:spLocks noChangeArrowheads="1"/>
              </p:cNvSpPr>
              <p:nvPr/>
            </p:nvSpPr>
            <p:spPr bwMode="auto">
              <a:xfrm>
                <a:off x="3840" y="1536"/>
                <a:ext cx="23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i="1">
                    <a:solidFill>
                      <a:prstClr val="black"/>
                    </a:solidFill>
                  </a:rPr>
                  <a:t>L</a:t>
                </a:r>
              </a:p>
            </p:txBody>
          </p:sp>
          <p:sp>
            <p:nvSpPr>
              <p:cNvPr id="90186" name="Line 1098"/>
              <p:cNvSpPr>
                <a:spLocks noChangeShapeType="1"/>
              </p:cNvSpPr>
              <p:nvPr/>
            </p:nvSpPr>
            <p:spPr bwMode="auto">
              <a:xfrm>
                <a:off x="4224" y="1920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87" name="Line 1099"/>
              <p:cNvSpPr>
                <a:spLocks noChangeShapeType="1"/>
              </p:cNvSpPr>
              <p:nvPr/>
            </p:nvSpPr>
            <p:spPr bwMode="auto">
              <a:xfrm>
                <a:off x="4848" y="1536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88" name="Line 1100"/>
              <p:cNvSpPr>
                <a:spLocks noChangeShapeType="1"/>
              </p:cNvSpPr>
              <p:nvPr/>
            </p:nvSpPr>
            <p:spPr bwMode="auto">
              <a:xfrm>
                <a:off x="4944" y="1536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89" name="Line 1101"/>
              <p:cNvSpPr>
                <a:spLocks noChangeShapeType="1"/>
              </p:cNvSpPr>
              <p:nvPr/>
            </p:nvSpPr>
            <p:spPr bwMode="auto">
              <a:xfrm>
                <a:off x="5040" y="1536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90" name="Line 1102"/>
              <p:cNvSpPr>
                <a:spLocks noChangeShapeType="1"/>
              </p:cNvSpPr>
              <p:nvPr/>
            </p:nvSpPr>
            <p:spPr bwMode="auto">
              <a:xfrm>
                <a:off x="5136" y="1536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191" name="Line 1103"/>
              <p:cNvSpPr>
                <a:spLocks noChangeShapeType="1"/>
              </p:cNvSpPr>
              <p:nvPr/>
            </p:nvSpPr>
            <p:spPr bwMode="auto">
              <a:xfrm>
                <a:off x="5232" y="1536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" name="Group 1104"/>
              <p:cNvGrpSpPr>
                <a:grpSpLocks/>
              </p:cNvGrpSpPr>
              <p:nvPr/>
            </p:nvGrpSpPr>
            <p:grpSpPr bwMode="auto">
              <a:xfrm>
                <a:off x="4800" y="1776"/>
                <a:ext cx="436" cy="288"/>
                <a:chOff x="1248" y="2928"/>
                <a:chExt cx="436" cy="288"/>
              </a:xfrm>
            </p:grpSpPr>
            <p:graphicFrame>
              <p:nvGraphicFramePr>
                <p:cNvPr id="90193" name="Object 1105"/>
                <p:cNvGraphicFramePr>
                  <a:graphicFrameLocks noChangeAspect="1"/>
                </p:cNvGraphicFramePr>
                <p:nvPr/>
              </p:nvGraphicFramePr>
              <p:xfrm>
                <a:off x="1440" y="2928"/>
                <a:ext cx="244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0741" name="公式" r:id="rId8" imgW="279360" imgH="330120" progId="Equation.3">
                        <p:embed/>
                      </p:oleObj>
                    </mc:Choice>
                    <mc:Fallback>
                      <p:oleObj name="公式" r:id="rId8" imgW="279360" imgH="330120" progId="Equation.3">
                        <p:embed/>
                        <p:pic>
                          <p:nvPicPr>
                            <p:cNvPr id="90193" name="Object 110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40" y="2928"/>
                              <a:ext cx="244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0194" name="Text Box 1106"/>
                <p:cNvSpPr txBox="1">
                  <a:spLocks noChangeArrowheads="1"/>
                </p:cNvSpPr>
                <p:nvPr/>
              </p:nvSpPr>
              <p:spPr bwMode="auto">
                <a:xfrm>
                  <a:off x="1248" y="2928"/>
                  <a:ext cx="225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>
                      <a:solidFill>
                        <a:srgbClr val="FF0000"/>
                      </a:solidFill>
                    </a:rPr>
                    <a:t>+</a:t>
                  </a: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107"/>
              <p:cNvGrpSpPr>
                <a:grpSpLocks/>
              </p:cNvGrpSpPr>
              <p:nvPr/>
            </p:nvGrpSpPr>
            <p:grpSpPr bwMode="auto">
              <a:xfrm>
                <a:off x="4848" y="1200"/>
                <a:ext cx="388" cy="288"/>
                <a:chOff x="1728" y="2928"/>
                <a:chExt cx="388" cy="288"/>
              </a:xfrm>
            </p:grpSpPr>
            <p:graphicFrame>
              <p:nvGraphicFramePr>
                <p:cNvPr id="90196" name="Object 1108"/>
                <p:cNvGraphicFramePr>
                  <a:graphicFrameLocks noChangeAspect="1"/>
                </p:cNvGraphicFramePr>
                <p:nvPr/>
              </p:nvGraphicFramePr>
              <p:xfrm>
                <a:off x="1872" y="2928"/>
                <a:ext cx="244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0742" name="公式" r:id="rId9" imgW="279360" imgH="330120" progId="Equation.3">
                        <p:embed/>
                      </p:oleObj>
                    </mc:Choice>
                    <mc:Fallback>
                      <p:oleObj name="公式" r:id="rId9" imgW="279360" imgH="330120" progId="Equation.3">
                        <p:embed/>
                        <p:pic>
                          <p:nvPicPr>
                            <p:cNvPr id="90196" name="Object 110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72" y="2928"/>
                              <a:ext cx="244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0197" name="Line 1109"/>
                <p:cNvSpPr>
                  <a:spLocks noChangeShapeType="1"/>
                </p:cNvSpPr>
                <p:nvPr/>
              </p:nvSpPr>
              <p:spPr bwMode="auto">
                <a:xfrm>
                  <a:off x="1728" y="3072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0198" name="Rectangle 1110"/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24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 i="1">
                    <a:solidFill>
                      <a:prstClr val="black"/>
                    </a:solidFill>
                  </a:rPr>
                  <a:t>C</a:t>
                </a:r>
              </a:p>
            </p:txBody>
          </p:sp>
          <p:graphicFrame>
            <p:nvGraphicFramePr>
              <p:cNvPr id="90199" name="Object 1111"/>
              <p:cNvGraphicFramePr>
                <a:graphicFrameLocks noChangeAspect="1"/>
              </p:cNvGraphicFramePr>
              <p:nvPr/>
            </p:nvGraphicFramePr>
            <p:xfrm>
              <a:off x="4608" y="1536"/>
              <a:ext cx="19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0743" name="Equation" r:id="rId10" imgW="215640" imgH="266400" progId="Equation.3">
                      <p:embed/>
                    </p:oleObj>
                  </mc:Choice>
                  <mc:Fallback>
                    <p:oleObj name="Equation" r:id="rId10" imgW="215640" imgH="266400" progId="Equation.3">
                      <p:embed/>
                      <p:pic>
                        <p:nvPicPr>
                          <p:cNvPr id="90199" name="Object 11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8" y="1536"/>
                            <a:ext cx="194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0200" name="Text Box 1112"/>
            <p:cNvSpPr txBox="1">
              <a:spLocks noChangeArrowheads="1"/>
            </p:cNvSpPr>
            <p:nvPr/>
          </p:nvSpPr>
          <p:spPr bwMode="auto">
            <a:xfrm>
              <a:off x="4618" y="2208"/>
              <a:ext cx="26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prstClr val="black"/>
                  </a:solidFill>
                </a:rPr>
                <a:t>C</a:t>
              </a:r>
            </a:p>
          </p:txBody>
        </p:sp>
      </p:grpSp>
      <p:grpSp>
        <p:nvGrpSpPr>
          <p:cNvPr id="15" name="Group 1113"/>
          <p:cNvGrpSpPr>
            <a:grpSpLocks/>
          </p:cNvGrpSpPr>
          <p:nvPr/>
        </p:nvGrpSpPr>
        <p:grpSpPr bwMode="auto">
          <a:xfrm>
            <a:off x="3829050" y="4064000"/>
            <a:ext cx="2266950" cy="2362200"/>
            <a:chOff x="2412" y="2592"/>
            <a:chExt cx="1428" cy="1488"/>
          </a:xfrm>
        </p:grpSpPr>
        <p:grpSp>
          <p:nvGrpSpPr>
            <p:cNvPr id="16" name="Group 1114"/>
            <p:cNvGrpSpPr>
              <a:grpSpLocks/>
            </p:cNvGrpSpPr>
            <p:nvPr/>
          </p:nvGrpSpPr>
          <p:grpSpPr bwMode="auto">
            <a:xfrm>
              <a:off x="2412" y="2592"/>
              <a:ext cx="1428" cy="1152"/>
              <a:chOff x="2256" y="2688"/>
              <a:chExt cx="1428" cy="1152"/>
            </a:xfrm>
          </p:grpSpPr>
          <p:grpSp>
            <p:nvGrpSpPr>
              <p:cNvPr id="17" name="Group 1115"/>
              <p:cNvGrpSpPr>
                <a:grpSpLocks/>
              </p:cNvGrpSpPr>
              <p:nvPr/>
            </p:nvGrpSpPr>
            <p:grpSpPr bwMode="auto">
              <a:xfrm>
                <a:off x="2256" y="2688"/>
                <a:ext cx="1428" cy="1152"/>
                <a:chOff x="2256" y="2688"/>
                <a:chExt cx="1428" cy="1152"/>
              </a:xfrm>
            </p:grpSpPr>
            <p:sp>
              <p:nvSpPr>
                <p:cNvPr id="90204" name="Line 1116"/>
                <p:cNvSpPr>
                  <a:spLocks noChangeShapeType="1"/>
                </p:cNvSpPr>
                <p:nvPr/>
              </p:nvSpPr>
              <p:spPr bwMode="auto">
                <a:xfrm>
                  <a:off x="3208" y="3185"/>
                  <a:ext cx="476" cy="0"/>
                </a:xfrm>
                <a:prstGeom prst="line">
                  <a:avLst/>
                </a:prstGeom>
                <a:noFill/>
                <a:ln w="571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05" name="Line 1117"/>
                <p:cNvSpPr>
                  <a:spLocks noChangeShapeType="1"/>
                </p:cNvSpPr>
                <p:nvPr/>
              </p:nvSpPr>
              <p:spPr bwMode="auto">
                <a:xfrm>
                  <a:off x="3208" y="3465"/>
                  <a:ext cx="476" cy="0"/>
                </a:xfrm>
                <a:prstGeom prst="line">
                  <a:avLst/>
                </a:prstGeom>
                <a:noFill/>
                <a:ln w="571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06" name="Line 1118"/>
                <p:cNvSpPr>
                  <a:spLocks noChangeShapeType="1"/>
                </p:cNvSpPr>
                <p:nvPr/>
              </p:nvSpPr>
              <p:spPr bwMode="auto">
                <a:xfrm>
                  <a:off x="2620" y="3840"/>
                  <a:ext cx="81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07" name="Freeform 1119"/>
                <p:cNvSpPr>
                  <a:spLocks/>
                </p:cNvSpPr>
                <p:nvPr/>
              </p:nvSpPr>
              <p:spPr bwMode="auto">
                <a:xfrm>
                  <a:off x="2476" y="2999"/>
                  <a:ext cx="329" cy="591"/>
                </a:xfrm>
                <a:custGeom>
                  <a:avLst/>
                  <a:gdLst/>
                  <a:ahLst/>
                  <a:cxnLst>
                    <a:cxn ang="0">
                      <a:pos x="392" y="0"/>
                    </a:cxn>
                    <a:cxn ang="0">
                      <a:pos x="8" y="192"/>
                    </a:cxn>
                    <a:cxn ang="0">
                      <a:pos x="392" y="336"/>
                    </a:cxn>
                    <a:cxn ang="0">
                      <a:pos x="824" y="288"/>
                    </a:cxn>
                    <a:cxn ang="0">
                      <a:pos x="392" y="240"/>
                    </a:cxn>
                    <a:cxn ang="0">
                      <a:pos x="8" y="432"/>
                    </a:cxn>
                    <a:cxn ang="0">
                      <a:pos x="392" y="624"/>
                    </a:cxn>
                    <a:cxn ang="0">
                      <a:pos x="824" y="576"/>
                    </a:cxn>
                    <a:cxn ang="0">
                      <a:pos x="392" y="528"/>
                    </a:cxn>
                    <a:cxn ang="0">
                      <a:pos x="8" y="720"/>
                    </a:cxn>
                    <a:cxn ang="0">
                      <a:pos x="392" y="960"/>
                    </a:cxn>
                    <a:cxn ang="0">
                      <a:pos x="824" y="864"/>
                    </a:cxn>
                    <a:cxn ang="0">
                      <a:pos x="344" y="816"/>
                    </a:cxn>
                    <a:cxn ang="0">
                      <a:pos x="8" y="1008"/>
                    </a:cxn>
                    <a:cxn ang="0">
                      <a:pos x="392" y="1248"/>
                    </a:cxn>
                    <a:cxn ang="0">
                      <a:pos x="824" y="1152"/>
                    </a:cxn>
                    <a:cxn ang="0">
                      <a:pos x="392" y="1104"/>
                    </a:cxn>
                    <a:cxn ang="0">
                      <a:pos x="8" y="1344"/>
                    </a:cxn>
                    <a:cxn ang="0">
                      <a:pos x="392" y="1536"/>
                    </a:cxn>
                    <a:cxn ang="0">
                      <a:pos x="824" y="1440"/>
                    </a:cxn>
                    <a:cxn ang="0">
                      <a:pos x="392" y="1392"/>
                    </a:cxn>
                    <a:cxn ang="0">
                      <a:pos x="8" y="1632"/>
                    </a:cxn>
                    <a:cxn ang="0">
                      <a:pos x="392" y="1776"/>
                    </a:cxn>
                    <a:cxn ang="0">
                      <a:pos x="824" y="1728"/>
                    </a:cxn>
                    <a:cxn ang="0">
                      <a:pos x="392" y="1680"/>
                    </a:cxn>
                    <a:cxn ang="0">
                      <a:pos x="8" y="1920"/>
                    </a:cxn>
                    <a:cxn ang="0">
                      <a:pos x="392" y="2064"/>
                    </a:cxn>
                  </a:cxnLst>
                  <a:rect l="0" t="0" r="r" b="b"/>
                  <a:pathLst>
                    <a:path w="832" h="2064">
                      <a:moveTo>
                        <a:pt x="392" y="0"/>
                      </a:moveTo>
                      <a:cubicBezTo>
                        <a:pt x="200" y="68"/>
                        <a:pt x="8" y="136"/>
                        <a:pt x="8" y="192"/>
                      </a:cubicBezTo>
                      <a:cubicBezTo>
                        <a:pt x="8" y="248"/>
                        <a:pt x="256" y="320"/>
                        <a:pt x="392" y="336"/>
                      </a:cubicBezTo>
                      <a:cubicBezTo>
                        <a:pt x="528" y="352"/>
                        <a:pt x="824" y="304"/>
                        <a:pt x="824" y="288"/>
                      </a:cubicBezTo>
                      <a:cubicBezTo>
                        <a:pt x="824" y="272"/>
                        <a:pt x="528" y="216"/>
                        <a:pt x="392" y="240"/>
                      </a:cubicBezTo>
                      <a:cubicBezTo>
                        <a:pt x="256" y="264"/>
                        <a:pt x="8" y="368"/>
                        <a:pt x="8" y="432"/>
                      </a:cubicBezTo>
                      <a:cubicBezTo>
                        <a:pt x="8" y="496"/>
                        <a:pt x="256" y="600"/>
                        <a:pt x="392" y="624"/>
                      </a:cubicBezTo>
                      <a:cubicBezTo>
                        <a:pt x="528" y="648"/>
                        <a:pt x="824" y="592"/>
                        <a:pt x="824" y="576"/>
                      </a:cubicBezTo>
                      <a:cubicBezTo>
                        <a:pt x="824" y="560"/>
                        <a:pt x="528" y="504"/>
                        <a:pt x="392" y="528"/>
                      </a:cubicBezTo>
                      <a:cubicBezTo>
                        <a:pt x="256" y="552"/>
                        <a:pt x="8" y="648"/>
                        <a:pt x="8" y="720"/>
                      </a:cubicBezTo>
                      <a:cubicBezTo>
                        <a:pt x="8" y="792"/>
                        <a:pt x="256" y="936"/>
                        <a:pt x="392" y="960"/>
                      </a:cubicBezTo>
                      <a:cubicBezTo>
                        <a:pt x="528" y="984"/>
                        <a:pt x="832" y="888"/>
                        <a:pt x="824" y="864"/>
                      </a:cubicBezTo>
                      <a:cubicBezTo>
                        <a:pt x="816" y="840"/>
                        <a:pt x="480" y="792"/>
                        <a:pt x="344" y="816"/>
                      </a:cubicBezTo>
                      <a:cubicBezTo>
                        <a:pt x="208" y="840"/>
                        <a:pt x="0" y="936"/>
                        <a:pt x="8" y="1008"/>
                      </a:cubicBezTo>
                      <a:cubicBezTo>
                        <a:pt x="16" y="1080"/>
                        <a:pt x="256" y="1224"/>
                        <a:pt x="392" y="1248"/>
                      </a:cubicBezTo>
                      <a:cubicBezTo>
                        <a:pt x="528" y="1272"/>
                        <a:pt x="824" y="1176"/>
                        <a:pt x="824" y="1152"/>
                      </a:cubicBezTo>
                      <a:cubicBezTo>
                        <a:pt x="824" y="1128"/>
                        <a:pt x="528" y="1072"/>
                        <a:pt x="392" y="1104"/>
                      </a:cubicBezTo>
                      <a:cubicBezTo>
                        <a:pt x="256" y="1136"/>
                        <a:pt x="8" y="1272"/>
                        <a:pt x="8" y="1344"/>
                      </a:cubicBezTo>
                      <a:cubicBezTo>
                        <a:pt x="8" y="1416"/>
                        <a:pt x="256" y="1520"/>
                        <a:pt x="392" y="1536"/>
                      </a:cubicBezTo>
                      <a:cubicBezTo>
                        <a:pt x="528" y="1552"/>
                        <a:pt x="824" y="1464"/>
                        <a:pt x="824" y="1440"/>
                      </a:cubicBezTo>
                      <a:cubicBezTo>
                        <a:pt x="824" y="1416"/>
                        <a:pt x="528" y="1360"/>
                        <a:pt x="392" y="1392"/>
                      </a:cubicBezTo>
                      <a:cubicBezTo>
                        <a:pt x="256" y="1424"/>
                        <a:pt x="8" y="1568"/>
                        <a:pt x="8" y="1632"/>
                      </a:cubicBezTo>
                      <a:cubicBezTo>
                        <a:pt x="8" y="1696"/>
                        <a:pt x="256" y="1760"/>
                        <a:pt x="392" y="1776"/>
                      </a:cubicBezTo>
                      <a:cubicBezTo>
                        <a:pt x="528" y="1792"/>
                        <a:pt x="824" y="1744"/>
                        <a:pt x="824" y="1728"/>
                      </a:cubicBezTo>
                      <a:cubicBezTo>
                        <a:pt x="824" y="1712"/>
                        <a:pt x="528" y="1648"/>
                        <a:pt x="392" y="1680"/>
                      </a:cubicBezTo>
                      <a:cubicBezTo>
                        <a:pt x="256" y="1712"/>
                        <a:pt x="8" y="1856"/>
                        <a:pt x="8" y="1920"/>
                      </a:cubicBezTo>
                      <a:cubicBezTo>
                        <a:pt x="8" y="1984"/>
                        <a:pt x="328" y="2040"/>
                        <a:pt x="392" y="2064"/>
                      </a:cubicBezTo>
                    </a:path>
                  </a:pathLst>
                </a:custGeom>
                <a:noFill/>
                <a:ln w="28575" cmpd="sng">
                  <a:solidFill>
                    <a:srgbClr val="CC00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08" name="Line 1120"/>
                <p:cNvSpPr>
                  <a:spLocks noChangeShapeType="1"/>
                </p:cNvSpPr>
                <p:nvPr/>
              </p:nvSpPr>
              <p:spPr bwMode="auto">
                <a:xfrm>
                  <a:off x="3428" y="3465"/>
                  <a:ext cx="0" cy="3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09" name="Line 1121"/>
                <p:cNvSpPr>
                  <a:spLocks noChangeShapeType="1"/>
                </p:cNvSpPr>
                <p:nvPr/>
              </p:nvSpPr>
              <p:spPr bwMode="auto">
                <a:xfrm>
                  <a:off x="2622" y="2688"/>
                  <a:ext cx="0" cy="31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10" name="Line 1122"/>
                <p:cNvSpPr>
                  <a:spLocks noChangeShapeType="1"/>
                </p:cNvSpPr>
                <p:nvPr/>
              </p:nvSpPr>
              <p:spPr bwMode="auto">
                <a:xfrm>
                  <a:off x="3428" y="2688"/>
                  <a:ext cx="0" cy="4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11" name="Line 1123"/>
                <p:cNvSpPr>
                  <a:spLocks noChangeShapeType="1"/>
                </p:cNvSpPr>
                <p:nvPr/>
              </p:nvSpPr>
              <p:spPr bwMode="auto">
                <a:xfrm>
                  <a:off x="2620" y="2688"/>
                  <a:ext cx="81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12" name="Text Box 1124"/>
                <p:cNvSpPr txBox="1">
                  <a:spLocks noChangeArrowheads="1"/>
                </p:cNvSpPr>
                <p:nvPr/>
              </p:nvSpPr>
              <p:spPr bwMode="auto">
                <a:xfrm>
                  <a:off x="2256" y="3216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solidFill>
                        <a:prstClr val="black"/>
                      </a:solidFill>
                    </a:rPr>
                    <a:t>L</a:t>
                  </a:r>
                </a:p>
              </p:txBody>
            </p:sp>
            <p:sp>
              <p:nvSpPr>
                <p:cNvPr id="90213" name="Text Box 1125"/>
                <p:cNvSpPr txBox="1">
                  <a:spLocks noChangeArrowheads="1"/>
                </p:cNvSpPr>
                <p:nvPr/>
              </p:nvSpPr>
              <p:spPr bwMode="auto">
                <a:xfrm>
                  <a:off x="2988" y="3216"/>
                  <a:ext cx="244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solidFill>
                        <a:prstClr val="black"/>
                      </a:solidFill>
                    </a:rPr>
                    <a:t>C</a:t>
                  </a:r>
                </a:p>
              </p:txBody>
            </p:sp>
            <p:sp>
              <p:nvSpPr>
                <p:cNvPr id="90214" name="Line 1126"/>
                <p:cNvSpPr>
                  <a:spLocks noChangeShapeType="1"/>
                </p:cNvSpPr>
                <p:nvPr/>
              </p:nvSpPr>
              <p:spPr bwMode="auto">
                <a:xfrm>
                  <a:off x="2640" y="3600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0215" name="Line 1127"/>
              <p:cNvSpPr>
                <a:spLocks noChangeShapeType="1"/>
              </p:cNvSpPr>
              <p:nvPr/>
            </p:nvSpPr>
            <p:spPr bwMode="auto">
              <a:xfrm flipV="1">
                <a:off x="2640" y="2880"/>
                <a:ext cx="0" cy="76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216" name="Line 1128"/>
              <p:cNvSpPr>
                <a:spLocks noChangeShapeType="1"/>
              </p:cNvSpPr>
              <p:nvPr/>
            </p:nvSpPr>
            <p:spPr bwMode="auto">
              <a:xfrm flipV="1">
                <a:off x="2736" y="2880"/>
                <a:ext cx="0" cy="76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217" name="Line 1129"/>
              <p:cNvSpPr>
                <a:spLocks noChangeShapeType="1"/>
              </p:cNvSpPr>
              <p:nvPr/>
            </p:nvSpPr>
            <p:spPr bwMode="auto">
              <a:xfrm flipV="1">
                <a:off x="2544" y="2880"/>
                <a:ext cx="0" cy="76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90218" name="Object 1130"/>
              <p:cNvGraphicFramePr>
                <a:graphicFrameLocks noChangeAspect="1"/>
              </p:cNvGraphicFramePr>
              <p:nvPr/>
            </p:nvGraphicFramePr>
            <p:xfrm>
              <a:off x="2304" y="2784"/>
              <a:ext cx="214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0744" name="Equation" r:id="rId12" imgW="215640" imgH="266400" progId="Equation.3">
                      <p:embed/>
                    </p:oleObj>
                  </mc:Choice>
                  <mc:Fallback>
                    <p:oleObj name="Equation" r:id="rId12" imgW="215640" imgH="266400" progId="Equation.3">
                      <p:embed/>
                      <p:pic>
                        <p:nvPicPr>
                          <p:cNvPr id="90218" name="Object 11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4" y="2784"/>
                            <a:ext cx="214" cy="26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0219" name="Text Box 1131"/>
            <p:cNvSpPr txBox="1">
              <a:spLocks noChangeArrowheads="1"/>
            </p:cNvSpPr>
            <p:nvPr/>
          </p:nvSpPr>
          <p:spPr bwMode="auto">
            <a:xfrm>
              <a:off x="3024" y="3753"/>
              <a:ext cx="26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prstClr val="black"/>
                  </a:solidFill>
                </a:rPr>
                <a:t>B</a:t>
              </a:r>
            </a:p>
          </p:txBody>
        </p:sp>
      </p:grpSp>
      <p:grpSp>
        <p:nvGrpSpPr>
          <p:cNvPr id="18" name="Group 1132"/>
          <p:cNvGrpSpPr>
            <a:grpSpLocks/>
          </p:cNvGrpSpPr>
          <p:nvPr/>
        </p:nvGrpSpPr>
        <p:grpSpPr bwMode="auto">
          <a:xfrm>
            <a:off x="6419850" y="4064000"/>
            <a:ext cx="2266950" cy="2347913"/>
            <a:chOff x="4044" y="2592"/>
            <a:chExt cx="1428" cy="1479"/>
          </a:xfrm>
        </p:grpSpPr>
        <p:grpSp>
          <p:nvGrpSpPr>
            <p:cNvPr id="19" name="Group 1133"/>
            <p:cNvGrpSpPr>
              <a:grpSpLocks/>
            </p:cNvGrpSpPr>
            <p:nvPr/>
          </p:nvGrpSpPr>
          <p:grpSpPr bwMode="auto">
            <a:xfrm>
              <a:off x="4044" y="2592"/>
              <a:ext cx="1428" cy="1152"/>
              <a:chOff x="3888" y="2688"/>
              <a:chExt cx="1428" cy="1152"/>
            </a:xfrm>
          </p:grpSpPr>
          <p:grpSp>
            <p:nvGrpSpPr>
              <p:cNvPr id="20" name="Group 1134"/>
              <p:cNvGrpSpPr>
                <a:grpSpLocks/>
              </p:cNvGrpSpPr>
              <p:nvPr/>
            </p:nvGrpSpPr>
            <p:grpSpPr bwMode="auto">
              <a:xfrm>
                <a:off x="3888" y="2688"/>
                <a:ext cx="1428" cy="1152"/>
                <a:chOff x="3888" y="2688"/>
                <a:chExt cx="1428" cy="1152"/>
              </a:xfrm>
            </p:grpSpPr>
            <p:sp>
              <p:nvSpPr>
                <p:cNvPr id="90223" name="Line 1135"/>
                <p:cNvSpPr>
                  <a:spLocks noChangeShapeType="1"/>
                </p:cNvSpPr>
                <p:nvPr/>
              </p:nvSpPr>
              <p:spPr bwMode="auto">
                <a:xfrm>
                  <a:off x="4840" y="3185"/>
                  <a:ext cx="476" cy="0"/>
                </a:xfrm>
                <a:prstGeom prst="line">
                  <a:avLst/>
                </a:prstGeom>
                <a:noFill/>
                <a:ln w="571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24" name="Line 1136"/>
                <p:cNvSpPr>
                  <a:spLocks noChangeShapeType="1"/>
                </p:cNvSpPr>
                <p:nvPr/>
              </p:nvSpPr>
              <p:spPr bwMode="auto">
                <a:xfrm>
                  <a:off x="4840" y="3465"/>
                  <a:ext cx="476" cy="0"/>
                </a:xfrm>
                <a:prstGeom prst="line">
                  <a:avLst/>
                </a:prstGeom>
                <a:noFill/>
                <a:ln w="571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25" name="Line 1137"/>
                <p:cNvSpPr>
                  <a:spLocks noChangeShapeType="1"/>
                </p:cNvSpPr>
                <p:nvPr/>
              </p:nvSpPr>
              <p:spPr bwMode="auto">
                <a:xfrm>
                  <a:off x="4261" y="3840"/>
                  <a:ext cx="81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26" name="Freeform 1138"/>
                <p:cNvSpPr>
                  <a:spLocks/>
                </p:cNvSpPr>
                <p:nvPr/>
              </p:nvSpPr>
              <p:spPr bwMode="auto">
                <a:xfrm>
                  <a:off x="4108" y="2999"/>
                  <a:ext cx="329" cy="591"/>
                </a:xfrm>
                <a:custGeom>
                  <a:avLst/>
                  <a:gdLst/>
                  <a:ahLst/>
                  <a:cxnLst>
                    <a:cxn ang="0">
                      <a:pos x="392" y="0"/>
                    </a:cxn>
                    <a:cxn ang="0">
                      <a:pos x="8" y="192"/>
                    </a:cxn>
                    <a:cxn ang="0">
                      <a:pos x="392" y="336"/>
                    </a:cxn>
                    <a:cxn ang="0">
                      <a:pos x="824" y="288"/>
                    </a:cxn>
                    <a:cxn ang="0">
                      <a:pos x="392" y="240"/>
                    </a:cxn>
                    <a:cxn ang="0">
                      <a:pos x="8" y="432"/>
                    </a:cxn>
                    <a:cxn ang="0">
                      <a:pos x="392" y="624"/>
                    </a:cxn>
                    <a:cxn ang="0">
                      <a:pos x="824" y="576"/>
                    </a:cxn>
                    <a:cxn ang="0">
                      <a:pos x="392" y="528"/>
                    </a:cxn>
                    <a:cxn ang="0">
                      <a:pos x="8" y="720"/>
                    </a:cxn>
                    <a:cxn ang="0">
                      <a:pos x="392" y="960"/>
                    </a:cxn>
                    <a:cxn ang="0">
                      <a:pos x="824" y="864"/>
                    </a:cxn>
                    <a:cxn ang="0">
                      <a:pos x="344" y="816"/>
                    </a:cxn>
                    <a:cxn ang="0">
                      <a:pos x="8" y="1008"/>
                    </a:cxn>
                    <a:cxn ang="0">
                      <a:pos x="392" y="1248"/>
                    </a:cxn>
                    <a:cxn ang="0">
                      <a:pos x="824" y="1152"/>
                    </a:cxn>
                    <a:cxn ang="0">
                      <a:pos x="392" y="1104"/>
                    </a:cxn>
                    <a:cxn ang="0">
                      <a:pos x="8" y="1344"/>
                    </a:cxn>
                    <a:cxn ang="0">
                      <a:pos x="392" y="1536"/>
                    </a:cxn>
                    <a:cxn ang="0">
                      <a:pos x="824" y="1440"/>
                    </a:cxn>
                    <a:cxn ang="0">
                      <a:pos x="392" y="1392"/>
                    </a:cxn>
                    <a:cxn ang="0">
                      <a:pos x="8" y="1632"/>
                    </a:cxn>
                    <a:cxn ang="0">
                      <a:pos x="392" y="1776"/>
                    </a:cxn>
                    <a:cxn ang="0">
                      <a:pos x="824" y="1728"/>
                    </a:cxn>
                    <a:cxn ang="0">
                      <a:pos x="392" y="1680"/>
                    </a:cxn>
                    <a:cxn ang="0">
                      <a:pos x="8" y="1920"/>
                    </a:cxn>
                    <a:cxn ang="0">
                      <a:pos x="392" y="2064"/>
                    </a:cxn>
                  </a:cxnLst>
                  <a:rect l="0" t="0" r="r" b="b"/>
                  <a:pathLst>
                    <a:path w="832" h="2064">
                      <a:moveTo>
                        <a:pt x="392" y="0"/>
                      </a:moveTo>
                      <a:cubicBezTo>
                        <a:pt x="200" y="68"/>
                        <a:pt x="8" y="136"/>
                        <a:pt x="8" y="192"/>
                      </a:cubicBezTo>
                      <a:cubicBezTo>
                        <a:pt x="8" y="248"/>
                        <a:pt x="256" y="320"/>
                        <a:pt x="392" y="336"/>
                      </a:cubicBezTo>
                      <a:cubicBezTo>
                        <a:pt x="528" y="352"/>
                        <a:pt x="824" y="304"/>
                        <a:pt x="824" y="288"/>
                      </a:cubicBezTo>
                      <a:cubicBezTo>
                        <a:pt x="824" y="272"/>
                        <a:pt x="528" y="216"/>
                        <a:pt x="392" y="240"/>
                      </a:cubicBezTo>
                      <a:cubicBezTo>
                        <a:pt x="256" y="264"/>
                        <a:pt x="8" y="368"/>
                        <a:pt x="8" y="432"/>
                      </a:cubicBezTo>
                      <a:cubicBezTo>
                        <a:pt x="8" y="496"/>
                        <a:pt x="256" y="600"/>
                        <a:pt x="392" y="624"/>
                      </a:cubicBezTo>
                      <a:cubicBezTo>
                        <a:pt x="528" y="648"/>
                        <a:pt x="824" y="592"/>
                        <a:pt x="824" y="576"/>
                      </a:cubicBezTo>
                      <a:cubicBezTo>
                        <a:pt x="824" y="560"/>
                        <a:pt x="528" y="504"/>
                        <a:pt x="392" y="528"/>
                      </a:cubicBezTo>
                      <a:cubicBezTo>
                        <a:pt x="256" y="552"/>
                        <a:pt x="8" y="648"/>
                        <a:pt x="8" y="720"/>
                      </a:cubicBezTo>
                      <a:cubicBezTo>
                        <a:pt x="8" y="792"/>
                        <a:pt x="256" y="936"/>
                        <a:pt x="392" y="960"/>
                      </a:cubicBezTo>
                      <a:cubicBezTo>
                        <a:pt x="528" y="984"/>
                        <a:pt x="832" y="888"/>
                        <a:pt x="824" y="864"/>
                      </a:cubicBezTo>
                      <a:cubicBezTo>
                        <a:pt x="816" y="840"/>
                        <a:pt x="480" y="792"/>
                        <a:pt x="344" y="816"/>
                      </a:cubicBezTo>
                      <a:cubicBezTo>
                        <a:pt x="208" y="840"/>
                        <a:pt x="0" y="936"/>
                        <a:pt x="8" y="1008"/>
                      </a:cubicBezTo>
                      <a:cubicBezTo>
                        <a:pt x="16" y="1080"/>
                        <a:pt x="256" y="1224"/>
                        <a:pt x="392" y="1248"/>
                      </a:cubicBezTo>
                      <a:cubicBezTo>
                        <a:pt x="528" y="1272"/>
                        <a:pt x="824" y="1176"/>
                        <a:pt x="824" y="1152"/>
                      </a:cubicBezTo>
                      <a:cubicBezTo>
                        <a:pt x="824" y="1128"/>
                        <a:pt x="528" y="1072"/>
                        <a:pt x="392" y="1104"/>
                      </a:cubicBezTo>
                      <a:cubicBezTo>
                        <a:pt x="256" y="1136"/>
                        <a:pt x="8" y="1272"/>
                        <a:pt x="8" y="1344"/>
                      </a:cubicBezTo>
                      <a:cubicBezTo>
                        <a:pt x="8" y="1416"/>
                        <a:pt x="256" y="1520"/>
                        <a:pt x="392" y="1536"/>
                      </a:cubicBezTo>
                      <a:cubicBezTo>
                        <a:pt x="528" y="1552"/>
                        <a:pt x="824" y="1464"/>
                        <a:pt x="824" y="1440"/>
                      </a:cubicBezTo>
                      <a:cubicBezTo>
                        <a:pt x="824" y="1416"/>
                        <a:pt x="528" y="1360"/>
                        <a:pt x="392" y="1392"/>
                      </a:cubicBezTo>
                      <a:cubicBezTo>
                        <a:pt x="256" y="1424"/>
                        <a:pt x="8" y="1568"/>
                        <a:pt x="8" y="1632"/>
                      </a:cubicBezTo>
                      <a:cubicBezTo>
                        <a:pt x="8" y="1696"/>
                        <a:pt x="256" y="1760"/>
                        <a:pt x="392" y="1776"/>
                      </a:cubicBezTo>
                      <a:cubicBezTo>
                        <a:pt x="528" y="1792"/>
                        <a:pt x="824" y="1744"/>
                        <a:pt x="824" y="1728"/>
                      </a:cubicBezTo>
                      <a:cubicBezTo>
                        <a:pt x="824" y="1712"/>
                        <a:pt x="528" y="1648"/>
                        <a:pt x="392" y="1680"/>
                      </a:cubicBezTo>
                      <a:cubicBezTo>
                        <a:pt x="256" y="1712"/>
                        <a:pt x="8" y="1856"/>
                        <a:pt x="8" y="1920"/>
                      </a:cubicBezTo>
                      <a:cubicBezTo>
                        <a:pt x="8" y="1984"/>
                        <a:pt x="328" y="2040"/>
                        <a:pt x="392" y="2064"/>
                      </a:cubicBezTo>
                    </a:path>
                  </a:pathLst>
                </a:custGeom>
                <a:noFill/>
                <a:ln w="28575" cmpd="sng">
                  <a:solidFill>
                    <a:srgbClr val="CC00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27" name="Line 1139"/>
                <p:cNvSpPr>
                  <a:spLocks noChangeShapeType="1"/>
                </p:cNvSpPr>
                <p:nvPr/>
              </p:nvSpPr>
              <p:spPr bwMode="auto">
                <a:xfrm>
                  <a:off x="5060" y="3465"/>
                  <a:ext cx="0" cy="3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28" name="Line 1140"/>
                <p:cNvSpPr>
                  <a:spLocks noChangeShapeType="1"/>
                </p:cNvSpPr>
                <p:nvPr/>
              </p:nvSpPr>
              <p:spPr bwMode="auto">
                <a:xfrm>
                  <a:off x="4254" y="2688"/>
                  <a:ext cx="0" cy="31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29" name="Line 1141"/>
                <p:cNvSpPr>
                  <a:spLocks noChangeShapeType="1"/>
                </p:cNvSpPr>
                <p:nvPr/>
              </p:nvSpPr>
              <p:spPr bwMode="auto">
                <a:xfrm>
                  <a:off x="5060" y="2688"/>
                  <a:ext cx="0" cy="4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30" name="Line 1142"/>
                <p:cNvSpPr>
                  <a:spLocks noChangeShapeType="1"/>
                </p:cNvSpPr>
                <p:nvPr/>
              </p:nvSpPr>
              <p:spPr bwMode="auto">
                <a:xfrm>
                  <a:off x="4250" y="2688"/>
                  <a:ext cx="81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31" name="Text Box 1143"/>
                <p:cNvSpPr txBox="1">
                  <a:spLocks noChangeArrowheads="1"/>
                </p:cNvSpPr>
                <p:nvPr/>
              </p:nvSpPr>
              <p:spPr bwMode="auto">
                <a:xfrm>
                  <a:off x="3888" y="3216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solidFill>
                        <a:prstClr val="black"/>
                      </a:solidFill>
                    </a:rPr>
                    <a:t>L</a:t>
                  </a:r>
                </a:p>
              </p:txBody>
            </p:sp>
            <p:sp>
              <p:nvSpPr>
                <p:cNvPr id="90232" name="Text Box 1144"/>
                <p:cNvSpPr txBox="1">
                  <a:spLocks noChangeArrowheads="1"/>
                </p:cNvSpPr>
                <p:nvPr/>
              </p:nvSpPr>
              <p:spPr bwMode="auto">
                <a:xfrm>
                  <a:off x="4620" y="3216"/>
                  <a:ext cx="244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solidFill>
                        <a:prstClr val="black"/>
                      </a:solidFill>
                    </a:rPr>
                    <a:t>C</a:t>
                  </a:r>
                </a:p>
              </p:txBody>
            </p:sp>
            <p:sp>
              <p:nvSpPr>
                <p:cNvPr id="90233" name="Line 1145"/>
                <p:cNvSpPr>
                  <a:spLocks noChangeShapeType="1"/>
                </p:cNvSpPr>
                <p:nvPr/>
              </p:nvSpPr>
              <p:spPr bwMode="auto">
                <a:xfrm>
                  <a:off x="4272" y="3600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0234" name="Line 1146"/>
              <p:cNvSpPr>
                <a:spLocks noChangeShapeType="1"/>
              </p:cNvSpPr>
              <p:nvPr/>
            </p:nvSpPr>
            <p:spPr bwMode="auto">
              <a:xfrm flipV="1">
                <a:off x="4272" y="2928"/>
                <a:ext cx="0" cy="76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235" name="Line 1147"/>
              <p:cNvSpPr>
                <a:spLocks noChangeShapeType="1"/>
              </p:cNvSpPr>
              <p:nvPr/>
            </p:nvSpPr>
            <p:spPr bwMode="auto">
              <a:xfrm flipV="1">
                <a:off x="4368" y="2928"/>
                <a:ext cx="0" cy="76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236" name="Line 1148"/>
              <p:cNvSpPr>
                <a:spLocks noChangeShapeType="1"/>
              </p:cNvSpPr>
              <p:nvPr/>
            </p:nvSpPr>
            <p:spPr bwMode="auto">
              <a:xfrm flipV="1">
                <a:off x="4176" y="2928"/>
                <a:ext cx="0" cy="76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sm" len="lg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90237" name="Object 1149"/>
              <p:cNvGraphicFramePr>
                <a:graphicFrameLocks noChangeAspect="1"/>
              </p:cNvGraphicFramePr>
              <p:nvPr/>
            </p:nvGraphicFramePr>
            <p:xfrm>
              <a:off x="4368" y="3552"/>
              <a:ext cx="214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0745" name="Equation" r:id="rId14" imgW="215640" imgH="266400" progId="Equation.3">
                      <p:embed/>
                    </p:oleObj>
                  </mc:Choice>
                  <mc:Fallback>
                    <p:oleObj name="Equation" r:id="rId14" imgW="215640" imgH="266400" progId="Equation.3">
                      <p:embed/>
                      <p:pic>
                        <p:nvPicPr>
                          <p:cNvPr id="90237" name="Object 11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3552"/>
                            <a:ext cx="214" cy="26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0238" name="Text Box 1150"/>
            <p:cNvSpPr txBox="1">
              <a:spLocks noChangeArrowheads="1"/>
            </p:cNvSpPr>
            <p:nvPr/>
          </p:nvSpPr>
          <p:spPr bwMode="auto">
            <a:xfrm>
              <a:off x="4714" y="3744"/>
              <a:ext cx="2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prstClr val="black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8381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3163" y="5988050"/>
            <a:ext cx="3398837" cy="533400"/>
            <a:chOff x="1539" y="3580"/>
            <a:chExt cx="2141" cy="336"/>
          </a:xfrm>
        </p:grpSpPr>
        <p:sp>
          <p:nvSpPr>
            <p:cNvPr id="91139" name="Rectangle 3"/>
            <p:cNvSpPr>
              <a:spLocks noChangeArrowheads="1"/>
            </p:cNvSpPr>
            <p:nvPr/>
          </p:nvSpPr>
          <p:spPr bwMode="auto">
            <a:xfrm>
              <a:off x="1539" y="3580"/>
              <a:ext cx="447" cy="33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140" name="Rectangle 4"/>
            <p:cNvSpPr>
              <a:spLocks noChangeArrowheads="1"/>
            </p:cNvSpPr>
            <p:nvPr/>
          </p:nvSpPr>
          <p:spPr bwMode="auto">
            <a:xfrm>
              <a:off x="3423" y="3580"/>
              <a:ext cx="257" cy="33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91141" name="Object 5"/>
          <p:cNvGraphicFramePr>
            <a:graphicFrameLocks noChangeAspect="1"/>
          </p:cNvGraphicFramePr>
          <p:nvPr>
            <p:extLst/>
          </p:nvPr>
        </p:nvGraphicFramePr>
        <p:xfrm>
          <a:off x="669925" y="5678488"/>
          <a:ext cx="794067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4" name="Equation" r:id="rId3" imgW="2831760" imgH="393480" progId="Equation.3">
                  <p:embed/>
                </p:oleObj>
              </mc:Choice>
              <mc:Fallback>
                <p:oleObj name="Equation" r:id="rId3" imgW="2831760" imgH="393480" progId="Equation.3">
                  <p:embed/>
                  <p:pic>
                    <p:nvPicPr>
                      <p:cNvPr id="91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5678488"/>
                        <a:ext cx="7940675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701675" y="253425"/>
            <a:ext cx="63087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阻尼电磁振荡的振荡方程</a:t>
            </a:r>
          </a:p>
        </p:txBody>
      </p:sp>
      <p:graphicFrame>
        <p:nvGraphicFramePr>
          <p:cNvPr id="91143" name="Object 7"/>
          <p:cNvGraphicFramePr>
            <a:graphicFrameLocks noChangeAspect="1"/>
          </p:cNvGraphicFramePr>
          <p:nvPr>
            <p:extLst/>
          </p:nvPr>
        </p:nvGraphicFramePr>
        <p:xfrm>
          <a:off x="4648200" y="1552575"/>
          <a:ext cx="3519488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5" name="Equation" r:id="rId5" imgW="2070000" imgH="609480" progId="Equation.3">
                  <p:embed/>
                </p:oleObj>
              </mc:Choice>
              <mc:Fallback>
                <p:oleObj name="Equation" r:id="rId5" imgW="2070000" imgH="609480" progId="Equation.3">
                  <p:embed/>
                  <p:pic>
                    <p:nvPicPr>
                      <p:cNvPr id="9114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52575"/>
                        <a:ext cx="3519488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4" name="Object 8"/>
          <p:cNvGraphicFramePr>
            <a:graphicFrameLocks noChangeAspect="1"/>
          </p:cNvGraphicFramePr>
          <p:nvPr>
            <p:extLst/>
          </p:nvPr>
        </p:nvGraphicFramePr>
        <p:xfrm>
          <a:off x="4419600" y="2895600"/>
          <a:ext cx="16764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6" name="Equation" r:id="rId7" imgW="952200" imgH="317160" progId="Equation.3">
                  <p:embed/>
                </p:oleObj>
              </mc:Choice>
              <mc:Fallback>
                <p:oleObj name="Equation" r:id="rId7" imgW="952200" imgH="317160" progId="Equation.3">
                  <p:embed/>
                  <p:pic>
                    <p:nvPicPr>
                      <p:cNvPr id="911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895600"/>
                        <a:ext cx="1676400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5" name="Object 9"/>
          <p:cNvGraphicFramePr>
            <a:graphicFrameLocks noChangeAspect="1"/>
          </p:cNvGraphicFramePr>
          <p:nvPr>
            <p:extLst/>
          </p:nvPr>
        </p:nvGraphicFramePr>
        <p:xfrm>
          <a:off x="6400800" y="2547938"/>
          <a:ext cx="236220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7" name="Equation" r:id="rId9" imgW="1396800" imgH="723600" progId="Equation.3">
                  <p:embed/>
                </p:oleObj>
              </mc:Choice>
              <mc:Fallback>
                <p:oleObj name="Equation" r:id="rId9" imgW="1396800" imgH="723600" progId="Equation.3">
                  <p:embed/>
                  <p:pic>
                    <p:nvPicPr>
                      <p:cNvPr id="911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547938"/>
                        <a:ext cx="2362200" cy="1109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6" name="Object 10"/>
          <p:cNvGraphicFramePr>
            <a:graphicFrameLocks noChangeAspect="1"/>
          </p:cNvGraphicFramePr>
          <p:nvPr>
            <p:extLst/>
          </p:nvPr>
        </p:nvGraphicFramePr>
        <p:xfrm>
          <a:off x="4343400" y="4114800"/>
          <a:ext cx="19208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8" name="公式" r:id="rId11" imgW="1091880" imgH="330120" progId="Equation.3">
                  <p:embed/>
                </p:oleObj>
              </mc:Choice>
              <mc:Fallback>
                <p:oleObj name="公式" r:id="rId11" imgW="1091880" imgH="330120" progId="Equation.3">
                  <p:embed/>
                  <p:pic>
                    <p:nvPicPr>
                      <p:cNvPr id="9114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114800"/>
                        <a:ext cx="192087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7" name="Object 11"/>
          <p:cNvGraphicFramePr>
            <a:graphicFrameLocks noChangeAspect="1"/>
          </p:cNvGraphicFramePr>
          <p:nvPr>
            <p:extLst/>
          </p:nvPr>
        </p:nvGraphicFramePr>
        <p:xfrm>
          <a:off x="6445250" y="3744913"/>
          <a:ext cx="2012950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9" name="Equation" r:id="rId13" imgW="1282680" imgH="723600" progId="Equation.3">
                  <p:embed/>
                </p:oleObj>
              </mc:Choice>
              <mc:Fallback>
                <p:oleObj name="Equation" r:id="rId13" imgW="1282680" imgH="723600" progId="Equation.3">
                  <p:embed/>
                  <p:pic>
                    <p:nvPicPr>
                      <p:cNvPr id="911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744913"/>
                        <a:ext cx="2012950" cy="1131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8" name="Object 12"/>
          <p:cNvGraphicFramePr>
            <a:graphicFrameLocks noChangeAspect="1"/>
          </p:cNvGraphicFramePr>
          <p:nvPr>
            <p:extLst/>
          </p:nvPr>
        </p:nvGraphicFramePr>
        <p:xfrm>
          <a:off x="990600" y="5068888"/>
          <a:ext cx="4046538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0" name="公式" r:id="rId15" imgW="1866600" imgH="330120" progId="Equation.3">
                  <p:embed/>
                </p:oleObj>
              </mc:Choice>
              <mc:Fallback>
                <p:oleObj name="公式" r:id="rId15" imgW="1866600" imgH="330120" progId="Equation.3">
                  <p:embed/>
                  <p:pic>
                    <p:nvPicPr>
                      <p:cNvPr id="911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068888"/>
                        <a:ext cx="4046538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9" name="Object 13"/>
          <p:cNvGraphicFramePr>
            <a:graphicFrameLocks noChangeAspect="1"/>
          </p:cNvGraphicFramePr>
          <p:nvPr>
            <p:extLst/>
          </p:nvPr>
        </p:nvGraphicFramePr>
        <p:xfrm>
          <a:off x="5664200" y="5057775"/>
          <a:ext cx="23114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1" name="Equation" r:id="rId17" imgW="812520" imgH="241200" progId="Equation.3">
                  <p:embed/>
                </p:oleObj>
              </mc:Choice>
              <mc:Fallback>
                <p:oleObj name="Equation" r:id="rId17" imgW="812520" imgH="241200" progId="Equation.3">
                  <p:embed/>
                  <p:pic>
                    <p:nvPicPr>
                      <p:cNvPr id="9114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5057775"/>
                        <a:ext cx="2311400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57200" y="1524000"/>
            <a:ext cx="3657600" cy="2895600"/>
            <a:chOff x="288" y="912"/>
            <a:chExt cx="2304" cy="1824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288" y="912"/>
              <a:ext cx="2304" cy="18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336" y="1056"/>
              <a:ext cx="2064" cy="1392"/>
              <a:chOff x="336" y="1056"/>
              <a:chExt cx="2064" cy="1392"/>
            </a:xfrm>
          </p:grpSpPr>
          <p:sp>
            <p:nvSpPr>
              <p:cNvPr id="91153" name="Line 17"/>
              <p:cNvSpPr>
                <a:spLocks noChangeShapeType="1"/>
              </p:cNvSpPr>
              <p:nvPr/>
            </p:nvSpPr>
            <p:spPr bwMode="auto">
              <a:xfrm>
                <a:off x="1299" y="1493"/>
                <a:ext cx="434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54" name="Line 18"/>
              <p:cNvSpPr>
                <a:spLocks noChangeShapeType="1"/>
              </p:cNvSpPr>
              <p:nvPr/>
            </p:nvSpPr>
            <p:spPr bwMode="auto">
              <a:xfrm>
                <a:off x="1299" y="1738"/>
                <a:ext cx="434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" name="Group 19"/>
              <p:cNvGrpSpPr>
                <a:grpSpLocks/>
              </p:cNvGrpSpPr>
              <p:nvPr/>
            </p:nvGrpSpPr>
            <p:grpSpPr bwMode="auto">
              <a:xfrm>
                <a:off x="2167" y="1465"/>
                <a:ext cx="233" cy="273"/>
                <a:chOff x="2832" y="1824"/>
                <a:chExt cx="336" cy="480"/>
              </a:xfrm>
            </p:grpSpPr>
            <p:grpSp>
              <p:nvGrpSpPr>
                <p:cNvPr id="6" name="Group 20"/>
                <p:cNvGrpSpPr>
                  <a:grpSpLocks/>
                </p:cNvGrpSpPr>
                <p:nvPr/>
              </p:nvGrpSpPr>
              <p:grpSpPr bwMode="auto">
                <a:xfrm>
                  <a:off x="2832" y="1824"/>
                  <a:ext cx="336" cy="96"/>
                  <a:chOff x="2832" y="1824"/>
                  <a:chExt cx="336" cy="96"/>
                </a:xfrm>
              </p:grpSpPr>
              <p:sp>
                <p:nvSpPr>
                  <p:cNvPr id="9115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1824"/>
                    <a:ext cx="33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115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920"/>
                    <a:ext cx="2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7" name="Group 23"/>
                <p:cNvGrpSpPr>
                  <a:grpSpLocks/>
                </p:cNvGrpSpPr>
                <p:nvPr/>
              </p:nvGrpSpPr>
              <p:grpSpPr bwMode="auto">
                <a:xfrm>
                  <a:off x="2832" y="2016"/>
                  <a:ext cx="336" cy="96"/>
                  <a:chOff x="2832" y="1824"/>
                  <a:chExt cx="336" cy="96"/>
                </a:xfrm>
              </p:grpSpPr>
              <p:sp>
                <p:nvSpPr>
                  <p:cNvPr id="9116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1824"/>
                    <a:ext cx="33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116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920"/>
                    <a:ext cx="2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8" name="Group 26"/>
                <p:cNvGrpSpPr>
                  <a:grpSpLocks/>
                </p:cNvGrpSpPr>
                <p:nvPr/>
              </p:nvGrpSpPr>
              <p:grpSpPr bwMode="auto">
                <a:xfrm>
                  <a:off x="2832" y="2208"/>
                  <a:ext cx="336" cy="96"/>
                  <a:chOff x="2832" y="1824"/>
                  <a:chExt cx="336" cy="96"/>
                </a:xfrm>
              </p:grpSpPr>
              <p:sp>
                <p:nvSpPr>
                  <p:cNvPr id="9116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1824"/>
                    <a:ext cx="33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116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920"/>
                    <a:ext cx="2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91165" name="Line 29"/>
              <p:cNvSpPr>
                <a:spLocks noChangeShapeType="1"/>
              </p:cNvSpPr>
              <p:nvPr/>
            </p:nvSpPr>
            <p:spPr bwMode="auto">
              <a:xfrm>
                <a:off x="766" y="2175"/>
                <a:ext cx="6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66" name="Freeform 30"/>
              <p:cNvSpPr>
                <a:spLocks/>
              </p:cNvSpPr>
              <p:nvPr/>
            </p:nvSpPr>
            <p:spPr bwMode="auto">
              <a:xfrm>
                <a:off x="632" y="1329"/>
                <a:ext cx="300" cy="518"/>
              </a:xfrm>
              <a:custGeom>
                <a:avLst/>
                <a:gdLst/>
                <a:ahLst/>
                <a:cxnLst>
                  <a:cxn ang="0">
                    <a:pos x="392" y="0"/>
                  </a:cxn>
                  <a:cxn ang="0">
                    <a:pos x="8" y="192"/>
                  </a:cxn>
                  <a:cxn ang="0">
                    <a:pos x="392" y="336"/>
                  </a:cxn>
                  <a:cxn ang="0">
                    <a:pos x="824" y="288"/>
                  </a:cxn>
                  <a:cxn ang="0">
                    <a:pos x="392" y="240"/>
                  </a:cxn>
                  <a:cxn ang="0">
                    <a:pos x="8" y="432"/>
                  </a:cxn>
                  <a:cxn ang="0">
                    <a:pos x="392" y="624"/>
                  </a:cxn>
                  <a:cxn ang="0">
                    <a:pos x="824" y="576"/>
                  </a:cxn>
                  <a:cxn ang="0">
                    <a:pos x="392" y="528"/>
                  </a:cxn>
                  <a:cxn ang="0">
                    <a:pos x="8" y="720"/>
                  </a:cxn>
                  <a:cxn ang="0">
                    <a:pos x="392" y="960"/>
                  </a:cxn>
                  <a:cxn ang="0">
                    <a:pos x="824" y="864"/>
                  </a:cxn>
                  <a:cxn ang="0">
                    <a:pos x="344" y="816"/>
                  </a:cxn>
                  <a:cxn ang="0">
                    <a:pos x="8" y="1008"/>
                  </a:cxn>
                  <a:cxn ang="0">
                    <a:pos x="392" y="1248"/>
                  </a:cxn>
                  <a:cxn ang="0">
                    <a:pos x="824" y="1152"/>
                  </a:cxn>
                  <a:cxn ang="0">
                    <a:pos x="392" y="1104"/>
                  </a:cxn>
                  <a:cxn ang="0">
                    <a:pos x="8" y="1344"/>
                  </a:cxn>
                  <a:cxn ang="0">
                    <a:pos x="392" y="1536"/>
                  </a:cxn>
                  <a:cxn ang="0">
                    <a:pos x="824" y="1440"/>
                  </a:cxn>
                  <a:cxn ang="0">
                    <a:pos x="392" y="1392"/>
                  </a:cxn>
                  <a:cxn ang="0">
                    <a:pos x="8" y="1632"/>
                  </a:cxn>
                  <a:cxn ang="0">
                    <a:pos x="392" y="1776"/>
                  </a:cxn>
                  <a:cxn ang="0">
                    <a:pos x="824" y="1728"/>
                  </a:cxn>
                  <a:cxn ang="0">
                    <a:pos x="392" y="1680"/>
                  </a:cxn>
                  <a:cxn ang="0">
                    <a:pos x="8" y="1920"/>
                  </a:cxn>
                  <a:cxn ang="0">
                    <a:pos x="392" y="2064"/>
                  </a:cxn>
                </a:cxnLst>
                <a:rect l="0" t="0" r="r" b="b"/>
                <a:pathLst>
                  <a:path w="832" h="2064">
                    <a:moveTo>
                      <a:pt x="392" y="0"/>
                    </a:moveTo>
                    <a:cubicBezTo>
                      <a:pt x="200" y="68"/>
                      <a:pt x="8" y="136"/>
                      <a:pt x="8" y="192"/>
                    </a:cubicBezTo>
                    <a:cubicBezTo>
                      <a:pt x="8" y="248"/>
                      <a:pt x="256" y="320"/>
                      <a:pt x="392" y="336"/>
                    </a:cubicBezTo>
                    <a:cubicBezTo>
                      <a:pt x="528" y="352"/>
                      <a:pt x="824" y="304"/>
                      <a:pt x="824" y="288"/>
                    </a:cubicBezTo>
                    <a:cubicBezTo>
                      <a:pt x="824" y="272"/>
                      <a:pt x="528" y="216"/>
                      <a:pt x="392" y="240"/>
                    </a:cubicBezTo>
                    <a:cubicBezTo>
                      <a:pt x="256" y="264"/>
                      <a:pt x="8" y="368"/>
                      <a:pt x="8" y="432"/>
                    </a:cubicBezTo>
                    <a:cubicBezTo>
                      <a:pt x="8" y="496"/>
                      <a:pt x="256" y="600"/>
                      <a:pt x="392" y="624"/>
                    </a:cubicBezTo>
                    <a:cubicBezTo>
                      <a:pt x="528" y="648"/>
                      <a:pt x="824" y="592"/>
                      <a:pt x="824" y="576"/>
                    </a:cubicBezTo>
                    <a:cubicBezTo>
                      <a:pt x="824" y="560"/>
                      <a:pt x="528" y="504"/>
                      <a:pt x="392" y="528"/>
                    </a:cubicBezTo>
                    <a:cubicBezTo>
                      <a:pt x="256" y="552"/>
                      <a:pt x="8" y="648"/>
                      <a:pt x="8" y="720"/>
                    </a:cubicBezTo>
                    <a:cubicBezTo>
                      <a:pt x="8" y="792"/>
                      <a:pt x="256" y="936"/>
                      <a:pt x="392" y="960"/>
                    </a:cubicBezTo>
                    <a:cubicBezTo>
                      <a:pt x="528" y="984"/>
                      <a:pt x="832" y="888"/>
                      <a:pt x="824" y="864"/>
                    </a:cubicBezTo>
                    <a:cubicBezTo>
                      <a:pt x="816" y="840"/>
                      <a:pt x="480" y="792"/>
                      <a:pt x="344" y="816"/>
                    </a:cubicBezTo>
                    <a:cubicBezTo>
                      <a:pt x="208" y="840"/>
                      <a:pt x="0" y="936"/>
                      <a:pt x="8" y="1008"/>
                    </a:cubicBezTo>
                    <a:cubicBezTo>
                      <a:pt x="16" y="1080"/>
                      <a:pt x="256" y="1224"/>
                      <a:pt x="392" y="1248"/>
                    </a:cubicBezTo>
                    <a:cubicBezTo>
                      <a:pt x="528" y="1272"/>
                      <a:pt x="824" y="1176"/>
                      <a:pt x="824" y="1152"/>
                    </a:cubicBezTo>
                    <a:cubicBezTo>
                      <a:pt x="824" y="1128"/>
                      <a:pt x="528" y="1072"/>
                      <a:pt x="392" y="1104"/>
                    </a:cubicBezTo>
                    <a:cubicBezTo>
                      <a:pt x="256" y="1136"/>
                      <a:pt x="8" y="1272"/>
                      <a:pt x="8" y="1344"/>
                    </a:cubicBezTo>
                    <a:cubicBezTo>
                      <a:pt x="8" y="1416"/>
                      <a:pt x="256" y="1520"/>
                      <a:pt x="392" y="1536"/>
                    </a:cubicBezTo>
                    <a:cubicBezTo>
                      <a:pt x="528" y="1552"/>
                      <a:pt x="824" y="1464"/>
                      <a:pt x="824" y="1440"/>
                    </a:cubicBezTo>
                    <a:cubicBezTo>
                      <a:pt x="824" y="1416"/>
                      <a:pt x="528" y="1360"/>
                      <a:pt x="392" y="1392"/>
                    </a:cubicBezTo>
                    <a:cubicBezTo>
                      <a:pt x="256" y="1424"/>
                      <a:pt x="8" y="1568"/>
                      <a:pt x="8" y="1632"/>
                    </a:cubicBezTo>
                    <a:cubicBezTo>
                      <a:pt x="8" y="1696"/>
                      <a:pt x="256" y="1760"/>
                      <a:pt x="392" y="1776"/>
                    </a:cubicBezTo>
                    <a:cubicBezTo>
                      <a:pt x="528" y="1792"/>
                      <a:pt x="824" y="1744"/>
                      <a:pt x="824" y="1728"/>
                    </a:cubicBezTo>
                    <a:cubicBezTo>
                      <a:pt x="824" y="1712"/>
                      <a:pt x="528" y="1648"/>
                      <a:pt x="392" y="1680"/>
                    </a:cubicBezTo>
                    <a:cubicBezTo>
                      <a:pt x="256" y="1712"/>
                      <a:pt x="8" y="1856"/>
                      <a:pt x="8" y="1920"/>
                    </a:cubicBezTo>
                    <a:cubicBezTo>
                      <a:pt x="8" y="1984"/>
                      <a:pt x="328" y="2040"/>
                      <a:pt x="392" y="2064"/>
                    </a:cubicBezTo>
                  </a:path>
                </a:pathLst>
              </a:custGeom>
              <a:noFill/>
              <a:ln w="28575" cmpd="sng">
                <a:solidFill>
                  <a:srgbClr val="CC00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67" name="Line 31"/>
              <p:cNvSpPr>
                <a:spLocks noChangeShapeType="1"/>
              </p:cNvSpPr>
              <p:nvPr/>
            </p:nvSpPr>
            <p:spPr bwMode="auto">
              <a:xfrm>
                <a:off x="766" y="1847"/>
                <a:ext cx="0" cy="3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68" name="Line 32"/>
              <p:cNvSpPr>
                <a:spLocks noChangeShapeType="1"/>
              </p:cNvSpPr>
              <p:nvPr/>
            </p:nvSpPr>
            <p:spPr bwMode="auto">
              <a:xfrm>
                <a:off x="1499" y="1738"/>
                <a:ext cx="0" cy="3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69" name="Line 33"/>
              <p:cNvSpPr>
                <a:spLocks noChangeShapeType="1"/>
              </p:cNvSpPr>
              <p:nvPr/>
            </p:nvSpPr>
            <p:spPr bwMode="auto">
              <a:xfrm>
                <a:off x="2267" y="1738"/>
                <a:ext cx="0" cy="43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0" name="Line 34"/>
              <p:cNvSpPr>
                <a:spLocks noChangeShapeType="1"/>
              </p:cNvSpPr>
              <p:nvPr/>
            </p:nvSpPr>
            <p:spPr bwMode="auto">
              <a:xfrm>
                <a:off x="766" y="1056"/>
                <a:ext cx="0" cy="2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1" name="Line 35"/>
              <p:cNvSpPr>
                <a:spLocks noChangeShapeType="1"/>
              </p:cNvSpPr>
              <p:nvPr/>
            </p:nvSpPr>
            <p:spPr bwMode="auto">
              <a:xfrm>
                <a:off x="1499" y="1056"/>
                <a:ext cx="0" cy="43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2" name="Line 36"/>
              <p:cNvSpPr>
                <a:spLocks noChangeShapeType="1"/>
              </p:cNvSpPr>
              <p:nvPr/>
            </p:nvSpPr>
            <p:spPr bwMode="auto">
              <a:xfrm>
                <a:off x="2267" y="1056"/>
                <a:ext cx="0" cy="4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3" name="Line 37"/>
              <p:cNvSpPr>
                <a:spLocks noChangeShapeType="1"/>
              </p:cNvSpPr>
              <p:nvPr/>
            </p:nvSpPr>
            <p:spPr bwMode="auto">
              <a:xfrm>
                <a:off x="1633" y="2175"/>
                <a:ext cx="6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4" name="Line 38"/>
              <p:cNvSpPr>
                <a:spLocks noChangeShapeType="1"/>
              </p:cNvSpPr>
              <p:nvPr/>
            </p:nvSpPr>
            <p:spPr bwMode="auto">
              <a:xfrm>
                <a:off x="766" y="1056"/>
                <a:ext cx="150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5" name="Oval 39"/>
              <p:cNvSpPr>
                <a:spLocks noChangeArrowheads="1"/>
              </p:cNvSpPr>
              <p:nvPr/>
            </p:nvSpPr>
            <p:spPr bwMode="auto">
              <a:xfrm>
                <a:off x="1366" y="2175"/>
                <a:ext cx="33" cy="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6" name="Oval 40"/>
              <p:cNvSpPr>
                <a:spLocks noChangeArrowheads="1"/>
              </p:cNvSpPr>
              <p:nvPr/>
            </p:nvSpPr>
            <p:spPr bwMode="auto">
              <a:xfrm>
                <a:off x="1633" y="2175"/>
                <a:ext cx="33" cy="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7" name="Oval 41"/>
              <p:cNvSpPr>
                <a:spLocks noChangeArrowheads="1"/>
              </p:cNvSpPr>
              <p:nvPr/>
            </p:nvSpPr>
            <p:spPr bwMode="auto">
              <a:xfrm>
                <a:off x="1466" y="2038"/>
                <a:ext cx="33" cy="2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8" name="Line 42"/>
              <p:cNvSpPr>
                <a:spLocks noChangeShapeType="1"/>
              </p:cNvSpPr>
              <p:nvPr/>
            </p:nvSpPr>
            <p:spPr bwMode="auto">
              <a:xfrm flipH="1">
                <a:off x="1399" y="2038"/>
                <a:ext cx="100" cy="19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179" name="Text Box 43"/>
              <p:cNvSpPr txBox="1">
                <a:spLocks noChangeArrowheads="1"/>
              </p:cNvSpPr>
              <p:nvPr/>
            </p:nvSpPr>
            <p:spPr bwMode="auto">
              <a:xfrm>
                <a:off x="1392" y="2160"/>
                <a:ext cx="26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solidFill>
                      <a:prstClr val="black"/>
                    </a:solidFill>
                  </a:rPr>
                  <a:t>K</a:t>
                </a:r>
              </a:p>
            </p:txBody>
          </p:sp>
          <p:sp>
            <p:nvSpPr>
              <p:cNvPr id="91180" name="Text Box 44"/>
              <p:cNvSpPr txBox="1">
                <a:spLocks noChangeArrowheads="1"/>
              </p:cNvSpPr>
              <p:nvPr/>
            </p:nvSpPr>
            <p:spPr bwMode="auto">
              <a:xfrm>
                <a:off x="1536" y="1248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solidFill>
                      <a:prstClr val="black"/>
                    </a:solidFill>
                  </a:rPr>
                  <a:t>A</a:t>
                </a:r>
              </a:p>
            </p:txBody>
          </p:sp>
          <p:sp>
            <p:nvSpPr>
              <p:cNvPr id="91181" name="Text Box 45"/>
              <p:cNvSpPr txBox="1">
                <a:spLocks noChangeArrowheads="1"/>
              </p:cNvSpPr>
              <p:nvPr/>
            </p:nvSpPr>
            <p:spPr bwMode="auto">
              <a:xfrm>
                <a:off x="1488" y="1728"/>
                <a:ext cx="24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solidFill>
                      <a:prstClr val="black"/>
                    </a:solidFill>
                  </a:rPr>
                  <a:t>B</a:t>
                </a:r>
              </a:p>
            </p:txBody>
          </p:sp>
          <p:graphicFrame>
            <p:nvGraphicFramePr>
              <p:cNvPr id="91182" name="Object 46"/>
              <p:cNvGraphicFramePr>
                <a:graphicFrameLocks noChangeAspect="1"/>
              </p:cNvGraphicFramePr>
              <p:nvPr/>
            </p:nvGraphicFramePr>
            <p:xfrm>
              <a:off x="336" y="1488"/>
              <a:ext cx="24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782" name="Equation" r:id="rId19" imgW="190440" imgH="228600" progId="Equation.3">
                      <p:embed/>
                    </p:oleObj>
                  </mc:Choice>
                  <mc:Fallback>
                    <p:oleObj name="Equation" r:id="rId19" imgW="190440" imgH="228600" progId="Equation.3">
                      <p:embed/>
                      <p:pic>
                        <p:nvPicPr>
                          <p:cNvPr id="91182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" y="1488"/>
                            <a:ext cx="240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1183" name="Object 47"/>
              <p:cNvGraphicFramePr>
                <a:graphicFrameLocks noChangeAspect="1"/>
              </p:cNvGraphicFramePr>
              <p:nvPr/>
            </p:nvGraphicFramePr>
            <p:xfrm>
              <a:off x="1056" y="1488"/>
              <a:ext cx="197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783" name="Equation" r:id="rId21" imgW="215640" imgH="241200" progId="Equation.3">
                      <p:embed/>
                    </p:oleObj>
                  </mc:Choice>
                  <mc:Fallback>
                    <p:oleObj name="Equation" r:id="rId21" imgW="215640" imgH="241200" progId="Equation.3">
                      <p:embed/>
                      <p:pic>
                        <p:nvPicPr>
                          <p:cNvPr id="91183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1488"/>
                            <a:ext cx="197" cy="22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1184" name="Object 48"/>
              <p:cNvGraphicFramePr>
                <a:graphicFrameLocks noChangeAspect="1"/>
              </p:cNvGraphicFramePr>
              <p:nvPr/>
            </p:nvGraphicFramePr>
            <p:xfrm>
              <a:off x="1914" y="1482"/>
              <a:ext cx="239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784" name="Equation" r:id="rId23" imgW="228600" imgH="241200" progId="Equation.3">
                      <p:embed/>
                    </p:oleObj>
                  </mc:Choice>
                  <mc:Fallback>
                    <p:oleObj name="Equation" r:id="rId23" imgW="228600" imgH="241200" progId="Equation.3">
                      <p:embed/>
                      <p:pic>
                        <p:nvPicPr>
                          <p:cNvPr id="91184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14" y="1482"/>
                            <a:ext cx="239" cy="25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1185" name="Text Box 49"/>
            <p:cNvSpPr txBox="1">
              <a:spLocks noChangeArrowheads="1"/>
            </p:cNvSpPr>
            <p:nvPr/>
          </p:nvSpPr>
          <p:spPr bwMode="auto">
            <a:xfrm>
              <a:off x="576" y="2403"/>
              <a:ext cx="186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 dirty="0">
                  <a:solidFill>
                    <a:prstClr val="black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LC</a:t>
              </a:r>
              <a:r>
                <a:rPr lang="en-US" altLang="zh-CN" sz="2800" i="1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zh-CN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电磁振荡电路</a:t>
              </a:r>
              <a:endPara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3560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838200" y="2087563"/>
            <a:ext cx="7373938" cy="4456113"/>
            <a:chOff x="528" y="1315"/>
            <a:chExt cx="4645" cy="2807"/>
          </a:xfrm>
        </p:grpSpPr>
        <p:grpSp>
          <p:nvGrpSpPr>
            <p:cNvPr id="3" name="Group 43"/>
            <p:cNvGrpSpPr>
              <a:grpSpLocks/>
            </p:cNvGrpSpPr>
            <p:nvPr/>
          </p:nvGrpSpPr>
          <p:grpSpPr bwMode="auto">
            <a:xfrm>
              <a:off x="528" y="1315"/>
              <a:ext cx="4645" cy="2807"/>
              <a:chOff x="528" y="1315"/>
              <a:chExt cx="4645" cy="2807"/>
            </a:xfrm>
          </p:grpSpPr>
          <p:sp>
            <p:nvSpPr>
              <p:cNvPr id="92163" name="Rectangle 3"/>
              <p:cNvSpPr>
                <a:spLocks noChangeArrowheads="1"/>
              </p:cNvSpPr>
              <p:nvPr/>
            </p:nvSpPr>
            <p:spPr bwMode="auto">
              <a:xfrm>
                <a:off x="574" y="1315"/>
                <a:ext cx="4555" cy="2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164" name="Line 4"/>
              <p:cNvSpPr>
                <a:spLocks noChangeShapeType="1"/>
              </p:cNvSpPr>
              <p:nvPr/>
            </p:nvSpPr>
            <p:spPr bwMode="auto">
              <a:xfrm>
                <a:off x="847" y="2600"/>
                <a:ext cx="41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92165" name="Object 5"/>
              <p:cNvGraphicFramePr>
                <a:graphicFrameLocks noChangeAspect="1"/>
              </p:cNvGraphicFramePr>
              <p:nvPr/>
            </p:nvGraphicFramePr>
            <p:xfrm>
              <a:off x="1119" y="1352"/>
              <a:ext cx="473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2798" name="Equation" r:id="rId3" imgW="215640" imgH="190440" progId="Equation.3">
                      <p:embed/>
                    </p:oleObj>
                  </mc:Choice>
                  <mc:Fallback>
                    <p:oleObj name="Equation" r:id="rId3" imgW="215640" imgH="190440" progId="Equation.3">
                      <p:embed/>
                      <p:pic>
                        <p:nvPicPr>
                          <p:cNvPr id="92165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9" y="1352"/>
                            <a:ext cx="473" cy="3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166" name="Object 6"/>
              <p:cNvGraphicFramePr>
                <a:graphicFrameLocks noChangeAspect="1"/>
              </p:cNvGraphicFramePr>
              <p:nvPr/>
            </p:nvGraphicFramePr>
            <p:xfrm>
              <a:off x="3221" y="2648"/>
              <a:ext cx="394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2799" name="Equation" r:id="rId5" imgW="241200" imgH="203040" progId="Equation.3">
                      <p:embed/>
                    </p:oleObj>
                  </mc:Choice>
                  <mc:Fallback>
                    <p:oleObj name="Equation" r:id="rId5" imgW="241200" imgH="203040" progId="Equation.3">
                      <p:embed/>
                      <p:pic>
                        <p:nvPicPr>
                          <p:cNvPr id="92166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21" y="2648"/>
                            <a:ext cx="394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167" name="Rectangle 7"/>
              <p:cNvSpPr>
                <a:spLocks noChangeArrowheads="1"/>
              </p:cNvSpPr>
              <p:nvPr/>
            </p:nvSpPr>
            <p:spPr bwMode="auto">
              <a:xfrm>
                <a:off x="2216" y="2442"/>
                <a:ext cx="3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prstClr val="black"/>
                    </a:solidFill>
                  </a:rPr>
                  <a:t>﹡</a:t>
                </a:r>
              </a:p>
            </p:txBody>
          </p:sp>
          <p:sp>
            <p:nvSpPr>
              <p:cNvPr id="92168" name="Line 8"/>
              <p:cNvSpPr>
                <a:spLocks noChangeShapeType="1"/>
              </p:cNvSpPr>
              <p:nvPr/>
            </p:nvSpPr>
            <p:spPr bwMode="auto">
              <a:xfrm flipV="1">
                <a:off x="1362" y="1549"/>
                <a:ext cx="0" cy="197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169" name="Text Box 9"/>
              <p:cNvSpPr txBox="1">
                <a:spLocks noChangeArrowheads="1"/>
              </p:cNvSpPr>
              <p:nvPr/>
            </p:nvSpPr>
            <p:spPr bwMode="auto">
              <a:xfrm>
                <a:off x="528" y="3792"/>
                <a:ext cx="4645" cy="330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prstClr val="black"/>
                    </a:solidFill>
                    <a:latin typeface="黑体" pitchFamily="49" charset="-122"/>
                    <a:ea typeface="黑体" pitchFamily="49" charset="-122"/>
                  </a:rPr>
                  <a:t>无阻尼自由振荡中的电荷和电流随时间的变化</a:t>
                </a:r>
              </a:p>
            </p:txBody>
          </p:sp>
        </p:grpSp>
        <p:graphicFrame>
          <p:nvGraphicFramePr>
            <p:cNvPr id="92172" name="Object 12"/>
            <p:cNvGraphicFramePr>
              <a:graphicFrameLocks noChangeAspect="1"/>
            </p:cNvGraphicFramePr>
            <p:nvPr/>
          </p:nvGraphicFramePr>
          <p:xfrm>
            <a:off x="4259" y="2640"/>
            <a:ext cx="863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800" name="公式" r:id="rId7" imgW="850680" imgH="304560" progId="Equation.3">
                    <p:embed/>
                  </p:oleObj>
                </mc:Choice>
                <mc:Fallback>
                  <p:oleObj name="公式" r:id="rId7" imgW="850680" imgH="304560" progId="Equation.3">
                    <p:embed/>
                    <p:pic>
                      <p:nvPicPr>
                        <p:cNvPr id="921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9" y="2640"/>
                          <a:ext cx="863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173" name="Text Box 13"/>
            <p:cNvSpPr txBox="1">
              <a:spLocks noChangeArrowheads="1"/>
            </p:cNvSpPr>
            <p:nvPr/>
          </p:nvSpPr>
          <p:spPr bwMode="auto">
            <a:xfrm>
              <a:off x="1055" y="2571"/>
              <a:ext cx="2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prstClr val="black"/>
                  </a:solidFill>
                </a:rPr>
                <a:t>O</a:t>
              </a:r>
            </a:p>
          </p:txBody>
        </p:sp>
        <p:graphicFrame>
          <p:nvGraphicFramePr>
            <p:cNvPr id="92176" name="Object 16"/>
            <p:cNvGraphicFramePr>
              <a:graphicFrameLocks noChangeAspect="1"/>
            </p:cNvGraphicFramePr>
            <p:nvPr/>
          </p:nvGraphicFramePr>
          <p:xfrm>
            <a:off x="2221" y="2648"/>
            <a:ext cx="29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801" name="Equation" r:id="rId9" imgW="177480" imgH="190440" progId="Equation.3">
                    <p:embed/>
                  </p:oleObj>
                </mc:Choice>
                <mc:Fallback>
                  <p:oleObj name="Equation" r:id="rId9" imgW="177480" imgH="190440" progId="Equation.3">
                    <p:embed/>
                    <p:pic>
                      <p:nvPicPr>
                        <p:cNvPr id="92176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1" y="2648"/>
                          <a:ext cx="290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170" name="Line 10"/>
          <p:cNvSpPr>
            <a:spLocks noChangeShapeType="1"/>
          </p:cNvSpPr>
          <p:nvPr/>
        </p:nvSpPr>
        <p:spPr bwMode="auto">
          <a:xfrm>
            <a:off x="2155825" y="4133850"/>
            <a:ext cx="793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4359275" y="6016625"/>
            <a:ext cx="42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200">
                <a:solidFill>
                  <a:srgbClr val="000000"/>
                </a:solidFill>
                <a:latin typeface="Arial" charset="0"/>
              </a:rPr>
              <a:t> </a:t>
            </a:r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92174" name="Object 14"/>
          <p:cNvGraphicFramePr>
            <a:graphicFrameLocks noChangeAspect="1"/>
          </p:cNvGraphicFramePr>
          <p:nvPr/>
        </p:nvGraphicFramePr>
        <p:xfrm>
          <a:off x="712788" y="1243013"/>
          <a:ext cx="351948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2" name="公式" r:id="rId11" imgW="1866600" imgH="330120" progId="Equation.3">
                  <p:embed/>
                </p:oleObj>
              </mc:Choice>
              <mc:Fallback>
                <p:oleObj name="公式" r:id="rId11" imgW="1866600" imgH="330120" progId="Equation.3">
                  <p:embed/>
                  <p:pic>
                    <p:nvPicPr>
                      <p:cNvPr id="9217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1243013"/>
                        <a:ext cx="3519487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5" name="Object 15"/>
          <p:cNvGraphicFramePr>
            <a:graphicFrameLocks noChangeAspect="1"/>
          </p:cNvGraphicFramePr>
          <p:nvPr/>
        </p:nvGraphicFramePr>
        <p:xfrm>
          <a:off x="4757738" y="965200"/>
          <a:ext cx="384651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3" name="Equation" r:id="rId13" imgW="1320480" imgH="393480" progId="Equation.3">
                  <p:embed/>
                </p:oleObj>
              </mc:Choice>
              <mc:Fallback>
                <p:oleObj name="Equation" r:id="rId13" imgW="1320480" imgH="393480" progId="Equation.3">
                  <p:embed/>
                  <p:pic>
                    <p:nvPicPr>
                      <p:cNvPr id="9217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965200"/>
                        <a:ext cx="3846512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7" name="Rectangle 17"/>
          <p:cNvSpPr>
            <a:spLocks noChangeArrowheads="1"/>
          </p:cNvSpPr>
          <p:nvPr/>
        </p:nvSpPr>
        <p:spPr bwMode="auto">
          <a:xfrm>
            <a:off x="5146675" y="3863975"/>
            <a:ext cx="539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prstClr val="black"/>
                </a:solidFill>
              </a:rPr>
              <a:t>﹡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108450" y="2243138"/>
            <a:ext cx="1811338" cy="1152525"/>
            <a:chOff x="2564" y="899"/>
            <a:chExt cx="1141" cy="726"/>
          </a:xfrm>
        </p:grpSpPr>
        <p:graphicFrame>
          <p:nvGraphicFramePr>
            <p:cNvPr id="92179" name="Object 19"/>
            <p:cNvGraphicFramePr>
              <a:graphicFrameLocks noChangeAspect="1"/>
            </p:cNvGraphicFramePr>
            <p:nvPr/>
          </p:nvGraphicFramePr>
          <p:xfrm>
            <a:off x="3001" y="899"/>
            <a:ext cx="251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804" name="Equation" r:id="rId15" imgW="152280" imgH="393480" progId="Equation.3">
                    <p:embed/>
                  </p:oleObj>
                </mc:Choice>
                <mc:Fallback>
                  <p:oleObj name="Equation" r:id="rId15" imgW="152280" imgH="393480" progId="Equation.3">
                    <p:embed/>
                    <p:pic>
                      <p:nvPicPr>
                        <p:cNvPr id="92179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1" y="899"/>
                          <a:ext cx="251" cy="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180" name="Line 20"/>
            <p:cNvSpPr>
              <a:spLocks noChangeShapeType="1"/>
            </p:cNvSpPr>
            <p:nvPr/>
          </p:nvSpPr>
          <p:spPr bwMode="auto">
            <a:xfrm>
              <a:off x="3377" y="1097"/>
              <a:ext cx="0" cy="3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181" name="Line 21"/>
            <p:cNvSpPr>
              <a:spLocks noChangeShapeType="1"/>
            </p:cNvSpPr>
            <p:nvPr/>
          </p:nvSpPr>
          <p:spPr bwMode="auto">
            <a:xfrm>
              <a:off x="2879" y="1116"/>
              <a:ext cx="0" cy="5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182" name="Line 22"/>
            <p:cNvSpPr>
              <a:spLocks noChangeShapeType="1"/>
            </p:cNvSpPr>
            <p:nvPr/>
          </p:nvSpPr>
          <p:spPr bwMode="auto">
            <a:xfrm>
              <a:off x="2564" y="1336"/>
              <a:ext cx="3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183" name="Line 23"/>
            <p:cNvSpPr>
              <a:spLocks noChangeShapeType="1"/>
            </p:cNvSpPr>
            <p:nvPr/>
          </p:nvSpPr>
          <p:spPr bwMode="auto">
            <a:xfrm flipH="1">
              <a:off x="3362" y="1340"/>
              <a:ext cx="3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336675" y="3119438"/>
            <a:ext cx="6483350" cy="1935162"/>
            <a:chOff x="818" y="1451"/>
            <a:chExt cx="4084" cy="1219"/>
          </a:xfrm>
        </p:grpSpPr>
        <p:cxnSp>
          <p:nvCxnSpPr>
            <p:cNvPr id="92185" name="AutoShape 25"/>
            <p:cNvCxnSpPr>
              <a:cxnSpLocks noChangeShapeType="1"/>
            </p:cNvCxnSpPr>
            <p:nvPr/>
          </p:nvCxnSpPr>
          <p:spPr bwMode="auto">
            <a:xfrm>
              <a:off x="919" y="1451"/>
              <a:ext cx="0" cy="65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</p:cxnSp>
        <p:grpSp>
          <p:nvGrpSpPr>
            <p:cNvPr id="6" name="Group 26"/>
            <p:cNvGrpSpPr>
              <a:grpSpLocks/>
            </p:cNvGrpSpPr>
            <p:nvPr/>
          </p:nvGrpSpPr>
          <p:grpSpPr bwMode="auto">
            <a:xfrm>
              <a:off x="818" y="1486"/>
              <a:ext cx="4084" cy="1184"/>
              <a:chOff x="818" y="1486"/>
              <a:chExt cx="4084" cy="1184"/>
            </a:xfrm>
          </p:grpSpPr>
          <p:sp>
            <p:nvSpPr>
              <p:cNvPr id="92187" name="Freeform 27"/>
              <p:cNvSpPr>
                <a:spLocks/>
              </p:cNvSpPr>
              <p:nvPr/>
            </p:nvSpPr>
            <p:spPr bwMode="auto">
              <a:xfrm>
                <a:off x="1341" y="1487"/>
                <a:ext cx="3561" cy="1183"/>
              </a:xfrm>
              <a:custGeom>
                <a:avLst/>
                <a:gdLst/>
                <a:ahLst/>
                <a:cxnLst>
                  <a:cxn ang="0">
                    <a:pos x="34" y="6"/>
                  </a:cxn>
                  <a:cxn ang="0">
                    <a:pos x="100" y="47"/>
                  </a:cxn>
                  <a:cxn ang="0">
                    <a:pos x="166" y="130"/>
                  </a:cxn>
                  <a:cxn ang="0">
                    <a:pos x="232" y="248"/>
                  </a:cxn>
                  <a:cxn ang="0">
                    <a:pos x="299" y="397"/>
                  </a:cxn>
                  <a:cxn ang="0">
                    <a:pos x="365" y="568"/>
                  </a:cxn>
                  <a:cxn ang="0">
                    <a:pos x="431" y="754"/>
                  </a:cxn>
                  <a:cxn ang="0">
                    <a:pos x="499" y="946"/>
                  </a:cxn>
                  <a:cxn ang="0">
                    <a:pos x="565" y="1133"/>
                  </a:cxn>
                  <a:cxn ang="0">
                    <a:pos x="631" y="1306"/>
                  </a:cxn>
                  <a:cxn ang="0">
                    <a:pos x="697" y="1459"/>
                  </a:cxn>
                  <a:cxn ang="0">
                    <a:pos x="765" y="1581"/>
                  </a:cxn>
                  <a:cxn ang="0">
                    <a:pos x="831" y="1669"/>
                  </a:cxn>
                  <a:cxn ang="0">
                    <a:pos x="897" y="1717"/>
                  </a:cxn>
                  <a:cxn ang="0">
                    <a:pos x="963" y="1723"/>
                  </a:cxn>
                  <a:cxn ang="0">
                    <a:pos x="1030" y="1686"/>
                  </a:cxn>
                  <a:cxn ang="0">
                    <a:pos x="1096" y="1609"/>
                  </a:cxn>
                  <a:cxn ang="0">
                    <a:pos x="1163" y="1495"/>
                  </a:cxn>
                  <a:cxn ang="0">
                    <a:pos x="1230" y="1351"/>
                  </a:cxn>
                  <a:cxn ang="0">
                    <a:pos x="1296" y="1182"/>
                  </a:cxn>
                  <a:cxn ang="0">
                    <a:pos x="1362" y="998"/>
                  </a:cxn>
                  <a:cxn ang="0">
                    <a:pos x="1428" y="806"/>
                  </a:cxn>
                  <a:cxn ang="0">
                    <a:pos x="1496" y="618"/>
                  </a:cxn>
                  <a:cxn ang="0">
                    <a:pos x="1562" y="442"/>
                  </a:cxn>
                  <a:cxn ang="0">
                    <a:pos x="1628" y="287"/>
                  </a:cxn>
                  <a:cxn ang="0">
                    <a:pos x="1694" y="159"/>
                  </a:cxn>
                  <a:cxn ang="0">
                    <a:pos x="1762" y="66"/>
                  </a:cxn>
                  <a:cxn ang="0">
                    <a:pos x="1828" y="13"/>
                  </a:cxn>
                  <a:cxn ang="0">
                    <a:pos x="1894" y="1"/>
                  </a:cxn>
                  <a:cxn ang="0">
                    <a:pos x="1961" y="32"/>
                  </a:cxn>
                  <a:cxn ang="0">
                    <a:pos x="2027" y="104"/>
                  </a:cxn>
                  <a:cxn ang="0">
                    <a:pos x="2093" y="213"/>
                  </a:cxn>
                  <a:cxn ang="0">
                    <a:pos x="2159" y="353"/>
                  </a:cxn>
                  <a:cxn ang="0">
                    <a:pos x="2227" y="519"/>
                  </a:cxn>
                  <a:cxn ang="0">
                    <a:pos x="2293" y="701"/>
                  </a:cxn>
                  <a:cxn ang="0">
                    <a:pos x="2359" y="893"/>
                  </a:cxn>
                  <a:cxn ang="0">
                    <a:pos x="2425" y="1082"/>
                  </a:cxn>
                  <a:cxn ang="0">
                    <a:pos x="2493" y="1260"/>
                  </a:cxn>
                  <a:cxn ang="0">
                    <a:pos x="2559" y="1419"/>
                  </a:cxn>
                  <a:cxn ang="0">
                    <a:pos x="2625" y="1551"/>
                  </a:cxn>
                  <a:cxn ang="0">
                    <a:pos x="2692" y="1649"/>
                  </a:cxn>
                  <a:cxn ang="0">
                    <a:pos x="2758" y="1707"/>
                  </a:cxn>
                  <a:cxn ang="0">
                    <a:pos x="2824" y="1724"/>
                  </a:cxn>
                  <a:cxn ang="0">
                    <a:pos x="2890" y="1700"/>
                  </a:cxn>
                  <a:cxn ang="0">
                    <a:pos x="2958" y="1634"/>
                  </a:cxn>
                  <a:cxn ang="0">
                    <a:pos x="3024" y="1529"/>
                  </a:cxn>
                  <a:cxn ang="0">
                    <a:pos x="3090" y="1392"/>
                  </a:cxn>
                  <a:cxn ang="0">
                    <a:pos x="3156" y="1230"/>
                  </a:cxn>
                  <a:cxn ang="0">
                    <a:pos x="3224" y="1048"/>
                  </a:cxn>
                  <a:cxn ang="0">
                    <a:pos x="3290" y="860"/>
                  </a:cxn>
                </a:cxnLst>
                <a:rect l="0" t="0" r="r" b="b"/>
                <a:pathLst>
                  <a:path w="3290" h="1724">
                    <a:moveTo>
                      <a:pt x="0" y="0"/>
                    </a:moveTo>
                    <a:lnTo>
                      <a:pt x="34" y="6"/>
                    </a:lnTo>
                    <a:lnTo>
                      <a:pt x="66" y="21"/>
                    </a:lnTo>
                    <a:lnTo>
                      <a:pt x="100" y="47"/>
                    </a:lnTo>
                    <a:lnTo>
                      <a:pt x="133" y="84"/>
                    </a:lnTo>
                    <a:lnTo>
                      <a:pt x="166" y="130"/>
                    </a:lnTo>
                    <a:lnTo>
                      <a:pt x="199" y="185"/>
                    </a:lnTo>
                    <a:lnTo>
                      <a:pt x="232" y="248"/>
                    </a:lnTo>
                    <a:lnTo>
                      <a:pt x="265" y="319"/>
                    </a:lnTo>
                    <a:lnTo>
                      <a:pt x="299" y="397"/>
                    </a:lnTo>
                    <a:lnTo>
                      <a:pt x="332" y="480"/>
                    </a:lnTo>
                    <a:lnTo>
                      <a:pt x="365" y="568"/>
                    </a:lnTo>
                    <a:lnTo>
                      <a:pt x="399" y="660"/>
                    </a:lnTo>
                    <a:lnTo>
                      <a:pt x="431" y="754"/>
                    </a:lnTo>
                    <a:lnTo>
                      <a:pt x="465" y="849"/>
                    </a:lnTo>
                    <a:lnTo>
                      <a:pt x="499" y="946"/>
                    </a:lnTo>
                    <a:lnTo>
                      <a:pt x="531" y="1039"/>
                    </a:lnTo>
                    <a:lnTo>
                      <a:pt x="565" y="1133"/>
                    </a:lnTo>
                    <a:lnTo>
                      <a:pt x="597" y="1222"/>
                    </a:lnTo>
                    <a:lnTo>
                      <a:pt x="631" y="1306"/>
                    </a:lnTo>
                    <a:lnTo>
                      <a:pt x="665" y="1386"/>
                    </a:lnTo>
                    <a:lnTo>
                      <a:pt x="697" y="1459"/>
                    </a:lnTo>
                    <a:lnTo>
                      <a:pt x="731" y="1525"/>
                    </a:lnTo>
                    <a:lnTo>
                      <a:pt x="765" y="1581"/>
                    </a:lnTo>
                    <a:lnTo>
                      <a:pt x="797" y="1629"/>
                    </a:lnTo>
                    <a:lnTo>
                      <a:pt x="831" y="1669"/>
                    </a:lnTo>
                    <a:lnTo>
                      <a:pt x="865" y="1698"/>
                    </a:lnTo>
                    <a:lnTo>
                      <a:pt x="897" y="1717"/>
                    </a:lnTo>
                    <a:lnTo>
                      <a:pt x="931" y="1724"/>
                    </a:lnTo>
                    <a:lnTo>
                      <a:pt x="963" y="1723"/>
                    </a:lnTo>
                    <a:lnTo>
                      <a:pt x="997" y="1709"/>
                    </a:lnTo>
                    <a:lnTo>
                      <a:pt x="1030" y="1686"/>
                    </a:lnTo>
                    <a:lnTo>
                      <a:pt x="1063" y="1652"/>
                    </a:lnTo>
                    <a:lnTo>
                      <a:pt x="1096" y="1609"/>
                    </a:lnTo>
                    <a:lnTo>
                      <a:pt x="1130" y="1557"/>
                    </a:lnTo>
                    <a:lnTo>
                      <a:pt x="1163" y="1495"/>
                    </a:lnTo>
                    <a:lnTo>
                      <a:pt x="1196" y="1426"/>
                    </a:lnTo>
                    <a:lnTo>
                      <a:pt x="1230" y="1351"/>
                    </a:lnTo>
                    <a:lnTo>
                      <a:pt x="1262" y="1268"/>
                    </a:lnTo>
                    <a:lnTo>
                      <a:pt x="1296" y="1182"/>
                    </a:lnTo>
                    <a:lnTo>
                      <a:pt x="1328" y="1091"/>
                    </a:lnTo>
                    <a:lnTo>
                      <a:pt x="1362" y="998"/>
                    </a:lnTo>
                    <a:lnTo>
                      <a:pt x="1396" y="903"/>
                    </a:lnTo>
                    <a:lnTo>
                      <a:pt x="1428" y="806"/>
                    </a:lnTo>
                    <a:lnTo>
                      <a:pt x="1462" y="711"/>
                    </a:lnTo>
                    <a:lnTo>
                      <a:pt x="1496" y="618"/>
                    </a:lnTo>
                    <a:lnTo>
                      <a:pt x="1528" y="528"/>
                    </a:lnTo>
                    <a:lnTo>
                      <a:pt x="1562" y="442"/>
                    </a:lnTo>
                    <a:lnTo>
                      <a:pt x="1596" y="360"/>
                    </a:lnTo>
                    <a:lnTo>
                      <a:pt x="1628" y="287"/>
                    </a:lnTo>
                    <a:lnTo>
                      <a:pt x="1662" y="219"/>
                    </a:lnTo>
                    <a:lnTo>
                      <a:pt x="1694" y="159"/>
                    </a:lnTo>
                    <a:lnTo>
                      <a:pt x="1728" y="109"/>
                    </a:lnTo>
                    <a:lnTo>
                      <a:pt x="1762" y="66"/>
                    </a:lnTo>
                    <a:lnTo>
                      <a:pt x="1794" y="35"/>
                    </a:lnTo>
                    <a:lnTo>
                      <a:pt x="1828" y="13"/>
                    </a:lnTo>
                    <a:lnTo>
                      <a:pt x="1861" y="1"/>
                    </a:lnTo>
                    <a:lnTo>
                      <a:pt x="1894" y="1"/>
                    </a:lnTo>
                    <a:lnTo>
                      <a:pt x="1927" y="12"/>
                    </a:lnTo>
                    <a:lnTo>
                      <a:pt x="1961" y="32"/>
                    </a:lnTo>
                    <a:lnTo>
                      <a:pt x="1993" y="62"/>
                    </a:lnTo>
                    <a:lnTo>
                      <a:pt x="2027" y="104"/>
                    </a:lnTo>
                    <a:lnTo>
                      <a:pt x="2060" y="153"/>
                    </a:lnTo>
                    <a:lnTo>
                      <a:pt x="2093" y="213"/>
                    </a:lnTo>
                    <a:lnTo>
                      <a:pt x="2127" y="279"/>
                    </a:lnTo>
                    <a:lnTo>
                      <a:pt x="2159" y="353"/>
                    </a:lnTo>
                    <a:lnTo>
                      <a:pt x="2193" y="434"/>
                    </a:lnTo>
                    <a:lnTo>
                      <a:pt x="2227" y="519"/>
                    </a:lnTo>
                    <a:lnTo>
                      <a:pt x="2259" y="609"/>
                    </a:lnTo>
                    <a:lnTo>
                      <a:pt x="2293" y="701"/>
                    </a:lnTo>
                    <a:lnTo>
                      <a:pt x="2327" y="797"/>
                    </a:lnTo>
                    <a:lnTo>
                      <a:pt x="2359" y="893"/>
                    </a:lnTo>
                    <a:lnTo>
                      <a:pt x="2393" y="989"/>
                    </a:lnTo>
                    <a:lnTo>
                      <a:pt x="2425" y="1082"/>
                    </a:lnTo>
                    <a:lnTo>
                      <a:pt x="2459" y="1173"/>
                    </a:lnTo>
                    <a:lnTo>
                      <a:pt x="2493" y="1260"/>
                    </a:lnTo>
                    <a:lnTo>
                      <a:pt x="2525" y="1343"/>
                    </a:lnTo>
                    <a:lnTo>
                      <a:pt x="2559" y="1419"/>
                    </a:lnTo>
                    <a:lnTo>
                      <a:pt x="2593" y="1489"/>
                    </a:lnTo>
                    <a:lnTo>
                      <a:pt x="2625" y="1551"/>
                    </a:lnTo>
                    <a:lnTo>
                      <a:pt x="2659" y="1604"/>
                    </a:lnTo>
                    <a:lnTo>
                      <a:pt x="2692" y="1649"/>
                    </a:lnTo>
                    <a:lnTo>
                      <a:pt x="2725" y="1683"/>
                    </a:lnTo>
                    <a:lnTo>
                      <a:pt x="2758" y="1707"/>
                    </a:lnTo>
                    <a:lnTo>
                      <a:pt x="2791" y="1721"/>
                    </a:lnTo>
                    <a:lnTo>
                      <a:pt x="2824" y="1724"/>
                    </a:lnTo>
                    <a:lnTo>
                      <a:pt x="2858" y="1718"/>
                    </a:lnTo>
                    <a:lnTo>
                      <a:pt x="2890" y="1700"/>
                    </a:lnTo>
                    <a:lnTo>
                      <a:pt x="2924" y="1672"/>
                    </a:lnTo>
                    <a:lnTo>
                      <a:pt x="2958" y="1634"/>
                    </a:lnTo>
                    <a:lnTo>
                      <a:pt x="2990" y="1586"/>
                    </a:lnTo>
                    <a:lnTo>
                      <a:pt x="3024" y="1529"/>
                    </a:lnTo>
                    <a:lnTo>
                      <a:pt x="3058" y="1465"/>
                    </a:lnTo>
                    <a:lnTo>
                      <a:pt x="3090" y="1392"/>
                    </a:lnTo>
                    <a:lnTo>
                      <a:pt x="3124" y="1314"/>
                    </a:lnTo>
                    <a:lnTo>
                      <a:pt x="3156" y="1230"/>
                    </a:lnTo>
                    <a:lnTo>
                      <a:pt x="3190" y="1141"/>
                    </a:lnTo>
                    <a:lnTo>
                      <a:pt x="3224" y="1048"/>
                    </a:lnTo>
                    <a:lnTo>
                      <a:pt x="3256" y="955"/>
                    </a:lnTo>
                    <a:lnTo>
                      <a:pt x="3290" y="860"/>
                    </a:lnTo>
                  </a:path>
                </a:pathLst>
              </a:custGeom>
              <a:noFill/>
              <a:ln w="254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188" name="Line 28"/>
              <p:cNvSpPr>
                <a:spLocks noChangeShapeType="1"/>
              </p:cNvSpPr>
              <p:nvPr/>
            </p:nvSpPr>
            <p:spPr bwMode="auto">
              <a:xfrm>
                <a:off x="848" y="1486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92189" name="Object 29"/>
              <p:cNvGraphicFramePr>
                <a:graphicFrameLocks noChangeAspect="1"/>
              </p:cNvGraphicFramePr>
              <p:nvPr/>
            </p:nvGraphicFramePr>
            <p:xfrm>
              <a:off x="818" y="1648"/>
              <a:ext cx="273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2805" name="Equation" r:id="rId17" imgW="190440" imgH="228600" progId="Equation.3">
                      <p:embed/>
                    </p:oleObj>
                  </mc:Choice>
                  <mc:Fallback>
                    <p:oleObj name="Equation" r:id="rId17" imgW="190440" imgH="228600" progId="Equation.3">
                      <p:embed/>
                      <p:pic>
                        <p:nvPicPr>
                          <p:cNvPr id="92189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8" y="1648"/>
                            <a:ext cx="273" cy="3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1768475" y="3394075"/>
            <a:ext cx="6088063" cy="1417638"/>
            <a:chOff x="1090" y="1624"/>
            <a:chExt cx="3835" cy="893"/>
          </a:xfrm>
        </p:grpSpPr>
        <p:sp>
          <p:nvSpPr>
            <p:cNvPr id="92191" name="Line 31"/>
            <p:cNvSpPr>
              <a:spLocks noChangeShapeType="1"/>
            </p:cNvSpPr>
            <p:nvPr/>
          </p:nvSpPr>
          <p:spPr bwMode="auto">
            <a:xfrm>
              <a:off x="1115" y="1629"/>
              <a:ext cx="2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Group 32"/>
            <p:cNvGrpSpPr>
              <a:grpSpLocks/>
            </p:cNvGrpSpPr>
            <p:nvPr/>
          </p:nvGrpSpPr>
          <p:grpSpPr bwMode="auto">
            <a:xfrm>
              <a:off x="1090" y="1624"/>
              <a:ext cx="3835" cy="893"/>
              <a:chOff x="1090" y="1624"/>
              <a:chExt cx="3835" cy="893"/>
            </a:xfrm>
          </p:grpSpPr>
          <p:sp>
            <p:nvSpPr>
              <p:cNvPr id="92193" name="Line 33"/>
              <p:cNvSpPr>
                <a:spLocks noChangeShapeType="1"/>
              </p:cNvSpPr>
              <p:nvPr/>
            </p:nvSpPr>
            <p:spPr bwMode="auto">
              <a:xfrm>
                <a:off x="1325" y="1633"/>
                <a:ext cx="161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194" name="Freeform 34"/>
              <p:cNvSpPr>
                <a:spLocks/>
              </p:cNvSpPr>
              <p:nvPr/>
            </p:nvSpPr>
            <p:spPr bwMode="auto">
              <a:xfrm>
                <a:off x="1340" y="1631"/>
                <a:ext cx="3585" cy="886"/>
              </a:xfrm>
              <a:custGeom>
                <a:avLst/>
                <a:gdLst/>
                <a:ahLst/>
                <a:cxnLst>
                  <a:cxn ang="0">
                    <a:pos x="34" y="739"/>
                  </a:cxn>
                  <a:cxn ang="0">
                    <a:pos x="100" y="882"/>
                  </a:cxn>
                  <a:cxn ang="0">
                    <a:pos x="166" y="1016"/>
                  </a:cxn>
                  <a:cxn ang="0">
                    <a:pos x="232" y="1131"/>
                  </a:cxn>
                  <a:cxn ang="0">
                    <a:pos x="300" y="1225"/>
                  </a:cxn>
                  <a:cxn ang="0">
                    <a:pos x="366" y="1290"/>
                  </a:cxn>
                  <a:cxn ang="0">
                    <a:pos x="432" y="1325"/>
                  </a:cxn>
                  <a:cxn ang="0">
                    <a:pos x="500" y="1327"/>
                  </a:cxn>
                  <a:cxn ang="0">
                    <a:pos x="566" y="1296"/>
                  </a:cxn>
                  <a:cxn ang="0">
                    <a:pos x="632" y="1234"/>
                  </a:cxn>
                  <a:cxn ang="0">
                    <a:pos x="698" y="1145"/>
                  </a:cxn>
                  <a:cxn ang="0">
                    <a:pos x="766" y="1033"/>
                  </a:cxn>
                  <a:cxn ang="0">
                    <a:pos x="832" y="902"/>
                  </a:cxn>
                  <a:cxn ang="0">
                    <a:pos x="898" y="759"/>
                  </a:cxn>
                  <a:cxn ang="0">
                    <a:pos x="964" y="611"/>
                  </a:cxn>
                  <a:cxn ang="0">
                    <a:pos x="1032" y="466"/>
                  </a:cxn>
                  <a:cxn ang="0">
                    <a:pos x="1098" y="331"/>
                  </a:cxn>
                  <a:cxn ang="0">
                    <a:pos x="1164" y="212"/>
                  </a:cxn>
                  <a:cxn ang="0">
                    <a:pos x="1232" y="117"/>
                  </a:cxn>
                  <a:cxn ang="0">
                    <a:pos x="1298" y="48"/>
                  </a:cxn>
                  <a:cxn ang="0">
                    <a:pos x="1364" y="7"/>
                  </a:cxn>
                  <a:cxn ang="0">
                    <a:pos x="1430" y="1"/>
                  </a:cxn>
                  <a:cxn ang="0">
                    <a:pos x="1498" y="27"/>
                  </a:cxn>
                  <a:cxn ang="0">
                    <a:pos x="1564" y="84"/>
                  </a:cxn>
                  <a:cxn ang="0">
                    <a:pos x="1630" y="171"/>
                  </a:cxn>
                  <a:cxn ang="0">
                    <a:pos x="1696" y="280"/>
                  </a:cxn>
                  <a:cxn ang="0">
                    <a:pos x="1764" y="409"/>
                  </a:cxn>
                  <a:cxn ang="0">
                    <a:pos x="1830" y="551"/>
                  </a:cxn>
                  <a:cxn ang="0">
                    <a:pos x="1896" y="699"/>
                  </a:cxn>
                  <a:cxn ang="0">
                    <a:pos x="1964" y="843"/>
                  </a:cxn>
                  <a:cxn ang="0">
                    <a:pos x="2030" y="980"/>
                  </a:cxn>
                  <a:cxn ang="0">
                    <a:pos x="2096" y="1102"/>
                  </a:cxn>
                  <a:cxn ang="0">
                    <a:pos x="2162" y="1202"/>
                  </a:cxn>
                  <a:cxn ang="0">
                    <a:pos x="2230" y="1274"/>
                  </a:cxn>
                  <a:cxn ang="0">
                    <a:pos x="2296" y="1318"/>
                  </a:cxn>
                  <a:cxn ang="0">
                    <a:pos x="2362" y="1330"/>
                  </a:cxn>
                  <a:cxn ang="0">
                    <a:pos x="2428" y="1308"/>
                  </a:cxn>
                  <a:cxn ang="0">
                    <a:pos x="2496" y="1254"/>
                  </a:cxn>
                  <a:cxn ang="0">
                    <a:pos x="2562" y="1173"/>
                  </a:cxn>
                  <a:cxn ang="0">
                    <a:pos x="2628" y="1065"/>
                  </a:cxn>
                  <a:cxn ang="0">
                    <a:pos x="2696" y="939"/>
                  </a:cxn>
                  <a:cxn ang="0">
                    <a:pos x="2762" y="799"/>
                  </a:cxn>
                  <a:cxn ang="0">
                    <a:pos x="2828" y="652"/>
                  </a:cxn>
                  <a:cxn ang="0">
                    <a:pos x="2894" y="506"/>
                  </a:cxn>
                  <a:cxn ang="0">
                    <a:pos x="2962" y="368"/>
                  </a:cxn>
                  <a:cxn ang="0">
                    <a:pos x="3028" y="243"/>
                  </a:cxn>
                  <a:cxn ang="0">
                    <a:pos x="3094" y="140"/>
                  </a:cxn>
                  <a:cxn ang="0">
                    <a:pos x="3160" y="63"/>
                  </a:cxn>
                  <a:cxn ang="0">
                    <a:pos x="3227" y="15"/>
                  </a:cxn>
                  <a:cxn ang="0">
                    <a:pos x="3294" y="0"/>
                  </a:cxn>
                </a:cxnLst>
                <a:rect l="0" t="0" r="r" b="b"/>
                <a:pathLst>
                  <a:path w="3294" h="1330">
                    <a:moveTo>
                      <a:pt x="0" y="665"/>
                    </a:moveTo>
                    <a:lnTo>
                      <a:pt x="34" y="739"/>
                    </a:lnTo>
                    <a:lnTo>
                      <a:pt x="66" y="811"/>
                    </a:lnTo>
                    <a:lnTo>
                      <a:pt x="100" y="882"/>
                    </a:lnTo>
                    <a:lnTo>
                      <a:pt x="134" y="951"/>
                    </a:lnTo>
                    <a:lnTo>
                      <a:pt x="166" y="1016"/>
                    </a:lnTo>
                    <a:lnTo>
                      <a:pt x="200" y="1076"/>
                    </a:lnTo>
                    <a:lnTo>
                      <a:pt x="232" y="1131"/>
                    </a:lnTo>
                    <a:lnTo>
                      <a:pt x="266" y="1181"/>
                    </a:lnTo>
                    <a:lnTo>
                      <a:pt x="300" y="1225"/>
                    </a:lnTo>
                    <a:lnTo>
                      <a:pt x="332" y="1261"/>
                    </a:lnTo>
                    <a:lnTo>
                      <a:pt x="366" y="1290"/>
                    </a:lnTo>
                    <a:lnTo>
                      <a:pt x="400" y="1311"/>
                    </a:lnTo>
                    <a:lnTo>
                      <a:pt x="432" y="1325"/>
                    </a:lnTo>
                    <a:lnTo>
                      <a:pt x="466" y="1330"/>
                    </a:lnTo>
                    <a:lnTo>
                      <a:pt x="500" y="1327"/>
                    </a:lnTo>
                    <a:lnTo>
                      <a:pt x="532" y="1316"/>
                    </a:lnTo>
                    <a:lnTo>
                      <a:pt x="566" y="1296"/>
                    </a:lnTo>
                    <a:lnTo>
                      <a:pt x="598" y="1270"/>
                    </a:lnTo>
                    <a:lnTo>
                      <a:pt x="632" y="1234"/>
                    </a:lnTo>
                    <a:lnTo>
                      <a:pt x="666" y="1194"/>
                    </a:lnTo>
                    <a:lnTo>
                      <a:pt x="698" y="1145"/>
                    </a:lnTo>
                    <a:lnTo>
                      <a:pt x="732" y="1091"/>
                    </a:lnTo>
                    <a:lnTo>
                      <a:pt x="766" y="1033"/>
                    </a:lnTo>
                    <a:lnTo>
                      <a:pt x="798" y="970"/>
                    </a:lnTo>
                    <a:lnTo>
                      <a:pt x="832" y="902"/>
                    </a:lnTo>
                    <a:lnTo>
                      <a:pt x="866" y="831"/>
                    </a:lnTo>
                    <a:lnTo>
                      <a:pt x="898" y="759"/>
                    </a:lnTo>
                    <a:lnTo>
                      <a:pt x="932" y="685"/>
                    </a:lnTo>
                    <a:lnTo>
                      <a:pt x="964" y="611"/>
                    </a:lnTo>
                    <a:lnTo>
                      <a:pt x="998" y="539"/>
                    </a:lnTo>
                    <a:lnTo>
                      <a:pt x="1032" y="466"/>
                    </a:lnTo>
                    <a:lnTo>
                      <a:pt x="1064" y="397"/>
                    </a:lnTo>
                    <a:lnTo>
                      <a:pt x="1098" y="331"/>
                    </a:lnTo>
                    <a:lnTo>
                      <a:pt x="1132" y="269"/>
                    </a:lnTo>
                    <a:lnTo>
                      <a:pt x="1164" y="212"/>
                    </a:lnTo>
                    <a:lnTo>
                      <a:pt x="1198" y="161"/>
                    </a:lnTo>
                    <a:lnTo>
                      <a:pt x="1232" y="117"/>
                    </a:lnTo>
                    <a:lnTo>
                      <a:pt x="1264" y="78"/>
                    </a:lnTo>
                    <a:lnTo>
                      <a:pt x="1298" y="48"/>
                    </a:lnTo>
                    <a:lnTo>
                      <a:pt x="1330" y="23"/>
                    </a:lnTo>
                    <a:lnTo>
                      <a:pt x="1364" y="7"/>
                    </a:lnTo>
                    <a:lnTo>
                      <a:pt x="1398" y="0"/>
                    </a:lnTo>
                    <a:lnTo>
                      <a:pt x="1430" y="1"/>
                    </a:lnTo>
                    <a:lnTo>
                      <a:pt x="1464" y="11"/>
                    </a:lnTo>
                    <a:lnTo>
                      <a:pt x="1498" y="27"/>
                    </a:lnTo>
                    <a:lnTo>
                      <a:pt x="1530" y="52"/>
                    </a:lnTo>
                    <a:lnTo>
                      <a:pt x="1564" y="84"/>
                    </a:lnTo>
                    <a:lnTo>
                      <a:pt x="1598" y="124"/>
                    </a:lnTo>
                    <a:lnTo>
                      <a:pt x="1630" y="171"/>
                    </a:lnTo>
                    <a:lnTo>
                      <a:pt x="1664" y="223"/>
                    </a:lnTo>
                    <a:lnTo>
                      <a:pt x="1696" y="280"/>
                    </a:lnTo>
                    <a:lnTo>
                      <a:pt x="1730" y="343"/>
                    </a:lnTo>
                    <a:lnTo>
                      <a:pt x="1764" y="409"/>
                    </a:lnTo>
                    <a:lnTo>
                      <a:pt x="1796" y="479"/>
                    </a:lnTo>
                    <a:lnTo>
                      <a:pt x="1830" y="551"/>
                    </a:lnTo>
                    <a:lnTo>
                      <a:pt x="1864" y="625"/>
                    </a:lnTo>
                    <a:lnTo>
                      <a:pt x="1896" y="699"/>
                    </a:lnTo>
                    <a:lnTo>
                      <a:pt x="1930" y="771"/>
                    </a:lnTo>
                    <a:lnTo>
                      <a:pt x="1964" y="843"/>
                    </a:lnTo>
                    <a:lnTo>
                      <a:pt x="1996" y="914"/>
                    </a:lnTo>
                    <a:lnTo>
                      <a:pt x="2030" y="980"/>
                    </a:lnTo>
                    <a:lnTo>
                      <a:pt x="2062" y="1044"/>
                    </a:lnTo>
                    <a:lnTo>
                      <a:pt x="2096" y="1102"/>
                    </a:lnTo>
                    <a:lnTo>
                      <a:pt x="2130" y="1154"/>
                    </a:lnTo>
                    <a:lnTo>
                      <a:pt x="2162" y="1202"/>
                    </a:lnTo>
                    <a:lnTo>
                      <a:pt x="2196" y="1242"/>
                    </a:lnTo>
                    <a:lnTo>
                      <a:pt x="2230" y="1274"/>
                    </a:lnTo>
                    <a:lnTo>
                      <a:pt x="2262" y="1301"/>
                    </a:lnTo>
                    <a:lnTo>
                      <a:pt x="2296" y="1318"/>
                    </a:lnTo>
                    <a:lnTo>
                      <a:pt x="2330" y="1328"/>
                    </a:lnTo>
                    <a:lnTo>
                      <a:pt x="2362" y="1330"/>
                    </a:lnTo>
                    <a:lnTo>
                      <a:pt x="2396" y="1322"/>
                    </a:lnTo>
                    <a:lnTo>
                      <a:pt x="2428" y="1308"/>
                    </a:lnTo>
                    <a:lnTo>
                      <a:pt x="2462" y="1285"/>
                    </a:lnTo>
                    <a:lnTo>
                      <a:pt x="2496" y="1254"/>
                    </a:lnTo>
                    <a:lnTo>
                      <a:pt x="2528" y="1217"/>
                    </a:lnTo>
                    <a:lnTo>
                      <a:pt x="2562" y="1173"/>
                    </a:lnTo>
                    <a:lnTo>
                      <a:pt x="2596" y="1122"/>
                    </a:lnTo>
                    <a:lnTo>
                      <a:pt x="2628" y="1065"/>
                    </a:lnTo>
                    <a:lnTo>
                      <a:pt x="2662" y="1005"/>
                    </a:lnTo>
                    <a:lnTo>
                      <a:pt x="2696" y="939"/>
                    </a:lnTo>
                    <a:lnTo>
                      <a:pt x="2728" y="870"/>
                    </a:lnTo>
                    <a:lnTo>
                      <a:pt x="2762" y="799"/>
                    </a:lnTo>
                    <a:lnTo>
                      <a:pt x="2794" y="725"/>
                    </a:lnTo>
                    <a:lnTo>
                      <a:pt x="2828" y="652"/>
                    </a:lnTo>
                    <a:lnTo>
                      <a:pt x="2862" y="579"/>
                    </a:lnTo>
                    <a:lnTo>
                      <a:pt x="2894" y="506"/>
                    </a:lnTo>
                    <a:lnTo>
                      <a:pt x="2928" y="435"/>
                    </a:lnTo>
                    <a:lnTo>
                      <a:pt x="2962" y="368"/>
                    </a:lnTo>
                    <a:lnTo>
                      <a:pt x="2994" y="303"/>
                    </a:lnTo>
                    <a:lnTo>
                      <a:pt x="3028" y="243"/>
                    </a:lnTo>
                    <a:lnTo>
                      <a:pt x="3061" y="189"/>
                    </a:lnTo>
                    <a:lnTo>
                      <a:pt x="3094" y="140"/>
                    </a:lnTo>
                    <a:lnTo>
                      <a:pt x="3128" y="98"/>
                    </a:lnTo>
                    <a:lnTo>
                      <a:pt x="3160" y="63"/>
                    </a:lnTo>
                    <a:lnTo>
                      <a:pt x="3194" y="35"/>
                    </a:lnTo>
                    <a:lnTo>
                      <a:pt x="3227" y="15"/>
                    </a:lnTo>
                    <a:lnTo>
                      <a:pt x="3260" y="3"/>
                    </a:lnTo>
                    <a:lnTo>
                      <a:pt x="3294" y="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2195" name="AutoShape 35"/>
              <p:cNvCxnSpPr>
                <a:cxnSpLocks noChangeShapeType="1"/>
              </p:cNvCxnSpPr>
              <p:nvPr/>
            </p:nvCxnSpPr>
            <p:spPr bwMode="auto">
              <a:xfrm>
                <a:off x="1213" y="1624"/>
                <a:ext cx="0" cy="476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ffectLst/>
            </p:spPr>
          </p:cxnSp>
          <p:graphicFrame>
            <p:nvGraphicFramePr>
              <p:cNvPr id="92196" name="Object 36"/>
              <p:cNvGraphicFramePr>
                <a:graphicFrameLocks noChangeAspect="1"/>
              </p:cNvGraphicFramePr>
              <p:nvPr/>
            </p:nvGraphicFramePr>
            <p:xfrm>
              <a:off x="1090" y="1681"/>
              <a:ext cx="277" cy="3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2806" name="Equation" r:id="rId19" imgW="164880" imgH="228600" progId="Equation.3">
                      <p:embed/>
                    </p:oleObj>
                  </mc:Choice>
                  <mc:Fallback>
                    <p:oleObj name="Equation" r:id="rId19" imgW="164880" imgH="228600" progId="Equation.3">
                      <p:embed/>
                      <p:pic>
                        <p:nvPicPr>
                          <p:cNvPr id="92196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0" y="1681"/>
                            <a:ext cx="277" cy="38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92200" name="Object 40"/>
          <p:cNvGraphicFramePr>
            <a:graphicFrameLocks noChangeAspect="1"/>
          </p:cNvGraphicFramePr>
          <p:nvPr/>
        </p:nvGraphicFramePr>
        <p:xfrm>
          <a:off x="1489075" y="5337175"/>
          <a:ext cx="2274888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7" name="Equation" r:id="rId21" imgW="812520" imgH="241200" progId="Equation.3">
                  <p:embed/>
                </p:oleObj>
              </mc:Choice>
              <mc:Fallback>
                <p:oleObj name="Equation" r:id="rId21" imgW="812520" imgH="241200" progId="Equation.3">
                  <p:embed/>
                  <p:pic>
                    <p:nvPicPr>
                      <p:cNvPr id="9220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337175"/>
                        <a:ext cx="2274888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1" name="Object 41"/>
          <p:cNvGraphicFramePr>
            <a:graphicFrameLocks noChangeAspect="1"/>
          </p:cNvGraphicFramePr>
          <p:nvPr/>
        </p:nvGraphicFramePr>
        <p:xfrm>
          <a:off x="4268788" y="5341938"/>
          <a:ext cx="351155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8" name="Equation" r:id="rId23" imgW="1231560" imgH="241200" progId="Equation.3">
                  <p:embed/>
                </p:oleObj>
              </mc:Choice>
              <mc:Fallback>
                <p:oleObj name="Equation" r:id="rId23" imgW="1231560" imgH="241200" progId="Equation.3">
                  <p:embed/>
                  <p:pic>
                    <p:nvPicPr>
                      <p:cNvPr id="9220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788" y="5341938"/>
                        <a:ext cx="3511550" cy="65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2" name="Text Box 42"/>
          <p:cNvSpPr txBox="1">
            <a:spLocks noChangeArrowheads="1"/>
          </p:cNvSpPr>
          <p:nvPr/>
        </p:nvSpPr>
        <p:spPr bwMode="auto">
          <a:xfrm>
            <a:off x="533400" y="304800"/>
            <a:ext cx="63087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无阻尼电磁振荡的振荡方程</a:t>
            </a:r>
          </a:p>
        </p:txBody>
      </p:sp>
    </p:spTree>
    <p:extLst>
      <p:ext uri="{BB962C8B-B14F-4D97-AF65-F5344CB8AC3E}">
        <p14:creationId xmlns:p14="http://schemas.microsoft.com/office/powerpoint/2010/main" val="231004205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685800" y="3429000"/>
            <a:ext cx="7696200" cy="2743200"/>
            <a:chOff x="432" y="2256"/>
            <a:chExt cx="4848" cy="1728"/>
          </a:xfrm>
        </p:grpSpPr>
        <p:sp>
          <p:nvSpPr>
            <p:cNvPr id="89091" name="Rectangle 3"/>
            <p:cNvSpPr>
              <a:spLocks noChangeArrowheads="1"/>
            </p:cNvSpPr>
            <p:nvPr/>
          </p:nvSpPr>
          <p:spPr bwMode="auto">
            <a:xfrm>
              <a:off x="432" y="2256"/>
              <a:ext cx="4848" cy="17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Group 48"/>
            <p:cNvGrpSpPr>
              <a:grpSpLocks/>
            </p:cNvGrpSpPr>
            <p:nvPr/>
          </p:nvGrpSpPr>
          <p:grpSpPr bwMode="auto">
            <a:xfrm>
              <a:off x="624" y="2448"/>
              <a:ext cx="1636" cy="1200"/>
              <a:chOff x="624" y="2448"/>
              <a:chExt cx="1636" cy="1200"/>
            </a:xfrm>
          </p:grpSpPr>
          <p:sp>
            <p:nvSpPr>
              <p:cNvPr id="89093" name="Line 5"/>
              <p:cNvSpPr>
                <a:spLocks noChangeShapeType="1"/>
              </p:cNvSpPr>
              <p:nvPr/>
            </p:nvSpPr>
            <p:spPr bwMode="auto">
              <a:xfrm flipV="1">
                <a:off x="1680" y="2688"/>
                <a:ext cx="288" cy="9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094" name="Line 6"/>
              <p:cNvSpPr>
                <a:spLocks noChangeShapeType="1"/>
              </p:cNvSpPr>
              <p:nvPr/>
            </p:nvSpPr>
            <p:spPr bwMode="auto">
              <a:xfrm>
                <a:off x="1680" y="3264"/>
                <a:ext cx="288" cy="144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095" name="Line 7"/>
              <p:cNvSpPr>
                <a:spLocks noChangeShapeType="1"/>
              </p:cNvSpPr>
              <p:nvPr/>
            </p:nvSpPr>
            <p:spPr bwMode="auto">
              <a:xfrm>
                <a:off x="1056" y="360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096" name="Line 8"/>
              <p:cNvSpPr>
                <a:spLocks noChangeShapeType="1"/>
              </p:cNvSpPr>
              <p:nvPr/>
            </p:nvSpPr>
            <p:spPr bwMode="auto">
              <a:xfrm flipH="1">
                <a:off x="1824" y="3312"/>
                <a:ext cx="0" cy="28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097" name="Line 9"/>
              <p:cNvSpPr>
                <a:spLocks noChangeShapeType="1"/>
              </p:cNvSpPr>
              <p:nvPr/>
            </p:nvSpPr>
            <p:spPr bwMode="auto">
              <a:xfrm>
                <a:off x="1038" y="2448"/>
                <a:ext cx="0" cy="31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098" name="Line 10"/>
              <p:cNvSpPr>
                <a:spLocks noChangeShapeType="1"/>
              </p:cNvSpPr>
              <p:nvPr/>
            </p:nvSpPr>
            <p:spPr bwMode="auto">
              <a:xfrm>
                <a:off x="1824" y="2448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099" name="Line 11"/>
              <p:cNvSpPr>
                <a:spLocks noChangeShapeType="1"/>
              </p:cNvSpPr>
              <p:nvPr/>
            </p:nvSpPr>
            <p:spPr bwMode="auto">
              <a:xfrm>
                <a:off x="1008" y="2448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100" name="Line 12"/>
              <p:cNvSpPr>
                <a:spLocks noChangeShapeType="1"/>
              </p:cNvSpPr>
              <p:nvPr/>
            </p:nvSpPr>
            <p:spPr bwMode="auto">
              <a:xfrm>
                <a:off x="1056" y="3360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" name="Group 47"/>
              <p:cNvGrpSpPr>
                <a:grpSpLocks/>
              </p:cNvGrpSpPr>
              <p:nvPr/>
            </p:nvGrpSpPr>
            <p:grpSpPr bwMode="auto">
              <a:xfrm>
                <a:off x="1824" y="2448"/>
                <a:ext cx="436" cy="288"/>
                <a:chOff x="1824" y="2448"/>
                <a:chExt cx="436" cy="288"/>
              </a:xfrm>
            </p:grpSpPr>
            <p:graphicFrame>
              <p:nvGraphicFramePr>
                <p:cNvPr id="89102" name="Object 14"/>
                <p:cNvGraphicFramePr>
                  <a:graphicFrameLocks noChangeAspect="1"/>
                </p:cNvGraphicFramePr>
                <p:nvPr/>
              </p:nvGraphicFramePr>
              <p:xfrm>
                <a:off x="2016" y="2448"/>
                <a:ext cx="244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3802" name="公式" r:id="rId3" imgW="279360" imgH="330120" progId="Equation.3">
                        <p:embed/>
                      </p:oleObj>
                    </mc:Choice>
                    <mc:Fallback>
                      <p:oleObj name="公式" r:id="rId3" imgW="279360" imgH="330120" progId="Equation.3">
                        <p:embed/>
                        <p:pic>
                          <p:nvPicPr>
                            <p:cNvPr id="89102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16" y="2448"/>
                              <a:ext cx="244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910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24" y="2448"/>
                  <a:ext cx="225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>
                      <a:solidFill>
                        <a:srgbClr val="FF0000"/>
                      </a:solidFill>
                    </a:rPr>
                    <a:t>+</a:t>
                  </a: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" name="Group 46"/>
              <p:cNvGrpSpPr>
                <a:grpSpLocks/>
              </p:cNvGrpSpPr>
              <p:nvPr/>
            </p:nvGrpSpPr>
            <p:grpSpPr bwMode="auto">
              <a:xfrm>
                <a:off x="1872" y="3360"/>
                <a:ext cx="388" cy="288"/>
                <a:chOff x="1872" y="3360"/>
                <a:chExt cx="388" cy="288"/>
              </a:xfrm>
            </p:grpSpPr>
            <p:graphicFrame>
              <p:nvGraphicFramePr>
                <p:cNvPr id="89105" name="Object 17"/>
                <p:cNvGraphicFramePr>
                  <a:graphicFrameLocks noChangeAspect="1"/>
                </p:cNvGraphicFramePr>
                <p:nvPr/>
              </p:nvGraphicFramePr>
              <p:xfrm>
                <a:off x="2016" y="3360"/>
                <a:ext cx="244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3803" name="公式" r:id="rId5" imgW="279360" imgH="330120" progId="Equation.3">
                        <p:embed/>
                      </p:oleObj>
                    </mc:Choice>
                    <mc:Fallback>
                      <p:oleObj name="公式" r:id="rId5" imgW="279360" imgH="330120" progId="Equation.3">
                        <p:embed/>
                        <p:pic>
                          <p:nvPicPr>
                            <p:cNvPr id="89105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16" y="3360"/>
                              <a:ext cx="244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9106" name="Line 18"/>
                <p:cNvSpPr>
                  <a:spLocks noChangeShapeType="1"/>
                </p:cNvSpPr>
                <p:nvPr/>
              </p:nvSpPr>
              <p:spPr bwMode="auto">
                <a:xfrm>
                  <a:off x="1872" y="3504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" name="Group 45"/>
              <p:cNvGrpSpPr>
                <a:grpSpLocks/>
              </p:cNvGrpSpPr>
              <p:nvPr/>
            </p:nvGrpSpPr>
            <p:grpSpPr bwMode="auto">
              <a:xfrm>
                <a:off x="912" y="2736"/>
                <a:ext cx="144" cy="624"/>
                <a:chOff x="912" y="2736"/>
                <a:chExt cx="144" cy="624"/>
              </a:xfrm>
            </p:grpSpPr>
            <p:sp>
              <p:nvSpPr>
                <p:cNvPr id="89108" name="Arc 20"/>
                <p:cNvSpPr>
                  <a:spLocks/>
                </p:cNvSpPr>
                <p:nvPr/>
              </p:nvSpPr>
              <p:spPr bwMode="auto">
                <a:xfrm rot="16271883" flipH="1">
                  <a:off x="875" y="2773"/>
                  <a:ext cx="217" cy="144"/>
                </a:xfrm>
                <a:custGeom>
                  <a:avLst/>
                  <a:gdLst>
                    <a:gd name="G0" fmla="+- 21557 0 0"/>
                    <a:gd name="G1" fmla="+- 21600 0 0"/>
                    <a:gd name="G2" fmla="+- 21600 0 0"/>
                    <a:gd name="T0" fmla="*/ 0 w 43157"/>
                    <a:gd name="T1" fmla="*/ 20241 h 21600"/>
                    <a:gd name="T2" fmla="*/ 43157 w 43157"/>
                    <a:gd name="T3" fmla="*/ 21600 h 21600"/>
                    <a:gd name="T4" fmla="*/ 21557 w 4315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57" h="21600" fill="none" extrusionOk="0">
                      <a:moveTo>
                        <a:pt x="-1" y="20240"/>
                      </a:moveTo>
                      <a:cubicBezTo>
                        <a:pt x="717" y="8861"/>
                        <a:pt x="10155" y="-1"/>
                        <a:pt x="21557" y="0"/>
                      </a:cubicBezTo>
                      <a:cubicBezTo>
                        <a:pt x="33486" y="0"/>
                        <a:pt x="43157" y="9670"/>
                        <a:pt x="43157" y="21600"/>
                      </a:cubicBezTo>
                    </a:path>
                    <a:path w="43157" h="21600" stroke="0" extrusionOk="0">
                      <a:moveTo>
                        <a:pt x="-1" y="20240"/>
                      </a:moveTo>
                      <a:cubicBezTo>
                        <a:pt x="717" y="8861"/>
                        <a:pt x="10155" y="-1"/>
                        <a:pt x="21557" y="0"/>
                      </a:cubicBezTo>
                      <a:cubicBezTo>
                        <a:pt x="33486" y="0"/>
                        <a:pt x="43157" y="9670"/>
                        <a:pt x="43157" y="21600"/>
                      </a:cubicBezTo>
                      <a:lnTo>
                        <a:pt x="21557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109" name="Arc 21"/>
                <p:cNvSpPr>
                  <a:spLocks/>
                </p:cNvSpPr>
                <p:nvPr/>
              </p:nvSpPr>
              <p:spPr bwMode="auto">
                <a:xfrm rot="16271883" flipH="1">
                  <a:off x="875" y="2976"/>
                  <a:ext cx="218" cy="144"/>
                </a:xfrm>
                <a:custGeom>
                  <a:avLst/>
                  <a:gdLst>
                    <a:gd name="G0" fmla="+- 21557 0 0"/>
                    <a:gd name="G1" fmla="+- 21600 0 0"/>
                    <a:gd name="G2" fmla="+- 21600 0 0"/>
                    <a:gd name="T0" fmla="*/ 0 w 43157"/>
                    <a:gd name="T1" fmla="*/ 20241 h 21600"/>
                    <a:gd name="T2" fmla="*/ 43157 w 43157"/>
                    <a:gd name="T3" fmla="*/ 21600 h 21600"/>
                    <a:gd name="T4" fmla="*/ 21557 w 4315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57" h="21600" fill="none" extrusionOk="0">
                      <a:moveTo>
                        <a:pt x="-1" y="20240"/>
                      </a:moveTo>
                      <a:cubicBezTo>
                        <a:pt x="717" y="8861"/>
                        <a:pt x="10155" y="-1"/>
                        <a:pt x="21557" y="0"/>
                      </a:cubicBezTo>
                      <a:cubicBezTo>
                        <a:pt x="33486" y="0"/>
                        <a:pt x="43157" y="9670"/>
                        <a:pt x="43157" y="21600"/>
                      </a:cubicBezTo>
                    </a:path>
                    <a:path w="43157" h="21600" stroke="0" extrusionOk="0">
                      <a:moveTo>
                        <a:pt x="-1" y="20240"/>
                      </a:moveTo>
                      <a:cubicBezTo>
                        <a:pt x="717" y="8861"/>
                        <a:pt x="10155" y="-1"/>
                        <a:pt x="21557" y="0"/>
                      </a:cubicBezTo>
                      <a:cubicBezTo>
                        <a:pt x="33486" y="0"/>
                        <a:pt x="43157" y="9670"/>
                        <a:pt x="43157" y="21600"/>
                      </a:cubicBezTo>
                      <a:lnTo>
                        <a:pt x="21557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110" name="Arc 22"/>
                <p:cNvSpPr>
                  <a:spLocks/>
                </p:cNvSpPr>
                <p:nvPr/>
              </p:nvSpPr>
              <p:spPr bwMode="auto">
                <a:xfrm rot="16271883" flipH="1">
                  <a:off x="875" y="3180"/>
                  <a:ext cx="217" cy="144"/>
                </a:xfrm>
                <a:custGeom>
                  <a:avLst/>
                  <a:gdLst>
                    <a:gd name="G0" fmla="+- 21557 0 0"/>
                    <a:gd name="G1" fmla="+- 21600 0 0"/>
                    <a:gd name="G2" fmla="+- 21600 0 0"/>
                    <a:gd name="T0" fmla="*/ 0 w 43157"/>
                    <a:gd name="T1" fmla="*/ 20241 h 21600"/>
                    <a:gd name="T2" fmla="*/ 43157 w 43157"/>
                    <a:gd name="T3" fmla="*/ 21600 h 21600"/>
                    <a:gd name="T4" fmla="*/ 21557 w 4315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57" h="21600" fill="none" extrusionOk="0">
                      <a:moveTo>
                        <a:pt x="-1" y="20240"/>
                      </a:moveTo>
                      <a:cubicBezTo>
                        <a:pt x="717" y="8861"/>
                        <a:pt x="10155" y="-1"/>
                        <a:pt x="21557" y="0"/>
                      </a:cubicBezTo>
                      <a:cubicBezTo>
                        <a:pt x="33486" y="0"/>
                        <a:pt x="43157" y="9670"/>
                        <a:pt x="43157" y="21600"/>
                      </a:cubicBezTo>
                    </a:path>
                    <a:path w="43157" h="21600" stroke="0" extrusionOk="0">
                      <a:moveTo>
                        <a:pt x="-1" y="20240"/>
                      </a:moveTo>
                      <a:cubicBezTo>
                        <a:pt x="717" y="8861"/>
                        <a:pt x="10155" y="-1"/>
                        <a:pt x="21557" y="0"/>
                      </a:cubicBezTo>
                      <a:cubicBezTo>
                        <a:pt x="33486" y="0"/>
                        <a:pt x="43157" y="9670"/>
                        <a:pt x="43157" y="21600"/>
                      </a:cubicBezTo>
                      <a:lnTo>
                        <a:pt x="21557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aphicFrame>
            <p:nvGraphicFramePr>
              <p:cNvPr id="89111" name="Object 23"/>
              <p:cNvGraphicFramePr>
                <a:graphicFrameLocks noChangeAspect="1"/>
              </p:cNvGraphicFramePr>
              <p:nvPr/>
            </p:nvGraphicFramePr>
            <p:xfrm>
              <a:off x="1680" y="2880"/>
              <a:ext cx="240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3804" name="Equation" r:id="rId6" imgW="215640" imgH="241200" progId="Equation.3">
                      <p:embed/>
                    </p:oleObj>
                  </mc:Choice>
                  <mc:Fallback>
                    <p:oleObj name="Equation" r:id="rId6" imgW="215640" imgH="241200" progId="Equation.3">
                      <p:embed/>
                      <p:pic>
                        <p:nvPicPr>
                          <p:cNvPr id="89111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2880"/>
                            <a:ext cx="240" cy="2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112" name="Object 24"/>
              <p:cNvGraphicFramePr>
                <a:graphicFrameLocks noChangeAspect="1"/>
              </p:cNvGraphicFramePr>
              <p:nvPr/>
            </p:nvGraphicFramePr>
            <p:xfrm>
              <a:off x="624" y="2928"/>
              <a:ext cx="220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3805" name="Equation" r:id="rId8" imgW="190440" imgH="228600" progId="Equation.3">
                      <p:embed/>
                    </p:oleObj>
                  </mc:Choice>
                  <mc:Fallback>
                    <p:oleObj name="Equation" r:id="rId8" imgW="190440" imgH="228600" progId="Equation.3">
                      <p:embed/>
                      <p:pic>
                        <p:nvPicPr>
                          <p:cNvPr id="89112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" y="2928"/>
                            <a:ext cx="220" cy="26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89113" name="Text Box 25"/>
          <p:cNvSpPr txBox="1">
            <a:spLocks noChangeArrowheads="1"/>
          </p:cNvSpPr>
          <p:nvPr/>
        </p:nvSpPr>
        <p:spPr bwMode="auto">
          <a:xfrm>
            <a:off x="685800" y="152400"/>
            <a:ext cx="5486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 电磁波的产生与传播</a:t>
            </a:r>
          </a:p>
        </p:txBody>
      </p:sp>
      <p:sp>
        <p:nvSpPr>
          <p:cNvPr id="89114" name="Text Box 26"/>
          <p:cNvSpPr txBox="1">
            <a:spLocks noChangeArrowheads="1"/>
          </p:cNvSpPr>
          <p:nvPr/>
        </p:nvSpPr>
        <p:spPr bwMode="auto">
          <a:xfrm>
            <a:off x="304800" y="1229380"/>
            <a:ext cx="8458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变化的电磁场在空间以一定的速度传播就形成电磁波.</a:t>
            </a:r>
          </a:p>
        </p:txBody>
      </p:sp>
      <p:graphicFrame>
        <p:nvGraphicFramePr>
          <p:cNvPr id="89115" name="Object 27"/>
          <p:cNvGraphicFramePr>
            <a:graphicFrameLocks noChangeAspect="1"/>
          </p:cNvGraphicFramePr>
          <p:nvPr/>
        </p:nvGraphicFramePr>
        <p:xfrm>
          <a:off x="1657350" y="2133600"/>
          <a:ext cx="22526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6" name="Equation" r:id="rId10" imgW="812520" imgH="241200" progId="Equation.3">
                  <p:embed/>
                </p:oleObj>
              </mc:Choice>
              <mc:Fallback>
                <p:oleObj name="Equation" r:id="rId10" imgW="812520" imgH="241200" progId="Equation.3">
                  <p:embed/>
                  <p:pic>
                    <p:nvPicPr>
                      <p:cNvPr id="8911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2133600"/>
                        <a:ext cx="2252663" cy="6667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16" name="Object 28"/>
          <p:cNvGraphicFramePr>
            <a:graphicFrameLocks noChangeAspect="1"/>
          </p:cNvGraphicFramePr>
          <p:nvPr/>
        </p:nvGraphicFramePr>
        <p:xfrm>
          <a:off x="5143500" y="1905000"/>
          <a:ext cx="2209800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7" name="Equation" r:id="rId12" imgW="825480" imgH="419040" progId="Equation.3">
                  <p:embed/>
                </p:oleObj>
              </mc:Choice>
              <mc:Fallback>
                <p:oleObj name="Equation" r:id="rId12" imgW="825480" imgH="419040" progId="Equation.3">
                  <p:embed/>
                  <p:pic>
                    <p:nvPicPr>
                      <p:cNvPr id="8911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905000"/>
                        <a:ext cx="2209800" cy="1119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4456113" y="3582988"/>
            <a:ext cx="585787" cy="2546350"/>
            <a:chOff x="3024" y="2256"/>
            <a:chExt cx="369" cy="1604"/>
          </a:xfrm>
        </p:grpSpPr>
        <p:sp>
          <p:nvSpPr>
            <p:cNvPr id="89118" name="Line 30"/>
            <p:cNvSpPr>
              <a:spLocks noChangeShapeType="1"/>
            </p:cNvSpPr>
            <p:nvPr/>
          </p:nvSpPr>
          <p:spPr bwMode="auto">
            <a:xfrm>
              <a:off x="3150" y="2352"/>
              <a:ext cx="0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119" name="Line 31"/>
            <p:cNvSpPr>
              <a:spLocks noChangeShapeType="1"/>
            </p:cNvSpPr>
            <p:nvPr/>
          </p:nvSpPr>
          <p:spPr bwMode="auto">
            <a:xfrm>
              <a:off x="3168" y="345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Group 32"/>
            <p:cNvGrpSpPr>
              <a:grpSpLocks/>
            </p:cNvGrpSpPr>
            <p:nvPr/>
          </p:nvGrpSpPr>
          <p:grpSpPr bwMode="auto">
            <a:xfrm>
              <a:off x="3024" y="2640"/>
              <a:ext cx="144" cy="816"/>
              <a:chOff x="4608" y="2208"/>
              <a:chExt cx="218" cy="1178"/>
            </a:xfrm>
          </p:grpSpPr>
          <p:sp>
            <p:nvSpPr>
              <p:cNvPr id="89121" name="Arc 33"/>
              <p:cNvSpPr>
                <a:spLocks/>
              </p:cNvSpPr>
              <p:nvPr/>
            </p:nvSpPr>
            <p:spPr bwMode="auto">
              <a:xfrm rot="16271883" flipH="1">
                <a:off x="4512" y="2304"/>
                <a:ext cx="410" cy="218"/>
              </a:xfrm>
              <a:custGeom>
                <a:avLst/>
                <a:gdLst>
                  <a:gd name="G0" fmla="+- 21557 0 0"/>
                  <a:gd name="G1" fmla="+- 21600 0 0"/>
                  <a:gd name="G2" fmla="+- 21600 0 0"/>
                  <a:gd name="T0" fmla="*/ 0 w 43157"/>
                  <a:gd name="T1" fmla="*/ 20241 h 21600"/>
                  <a:gd name="T2" fmla="*/ 43157 w 43157"/>
                  <a:gd name="T3" fmla="*/ 21600 h 21600"/>
                  <a:gd name="T4" fmla="*/ 21557 w 4315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57" h="21600" fill="none" extrusionOk="0">
                    <a:moveTo>
                      <a:pt x="-1" y="20240"/>
                    </a:moveTo>
                    <a:cubicBezTo>
                      <a:pt x="717" y="8861"/>
                      <a:pt x="10155" y="-1"/>
                      <a:pt x="21557" y="0"/>
                    </a:cubicBezTo>
                    <a:cubicBezTo>
                      <a:pt x="33486" y="0"/>
                      <a:pt x="43157" y="9670"/>
                      <a:pt x="43157" y="21600"/>
                    </a:cubicBezTo>
                  </a:path>
                  <a:path w="43157" h="21600" stroke="0" extrusionOk="0">
                    <a:moveTo>
                      <a:pt x="-1" y="20240"/>
                    </a:moveTo>
                    <a:cubicBezTo>
                      <a:pt x="717" y="8861"/>
                      <a:pt x="10155" y="-1"/>
                      <a:pt x="21557" y="0"/>
                    </a:cubicBezTo>
                    <a:cubicBezTo>
                      <a:pt x="33486" y="0"/>
                      <a:pt x="43157" y="9670"/>
                      <a:pt x="43157" y="21600"/>
                    </a:cubicBezTo>
                    <a:lnTo>
                      <a:pt x="21557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122" name="Arc 34"/>
              <p:cNvSpPr>
                <a:spLocks/>
              </p:cNvSpPr>
              <p:nvPr/>
            </p:nvSpPr>
            <p:spPr bwMode="auto">
              <a:xfrm rot="16271883" flipH="1">
                <a:off x="4512" y="2688"/>
                <a:ext cx="410" cy="218"/>
              </a:xfrm>
              <a:custGeom>
                <a:avLst/>
                <a:gdLst>
                  <a:gd name="G0" fmla="+- 21557 0 0"/>
                  <a:gd name="G1" fmla="+- 21600 0 0"/>
                  <a:gd name="G2" fmla="+- 21600 0 0"/>
                  <a:gd name="T0" fmla="*/ 0 w 43157"/>
                  <a:gd name="T1" fmla="*/ 20241 h 21600"/>
                  <a:gd name="T2" fmla="*/ 43157 w 43157"/>
                  <a:gd name="T3" fmla="*/ 21600 h 21600"/>
                  <a:gd name="T4" fmla="*/ 21557 w 4315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57" h="21600" fill="none" extrusionOk="0">
                    <a:moveTo>
                      <a:pt x="-1" y="20240"/>
                    </a:moveTo>
                    <a:cubicBezTo>
                      <a:pt x="717" y="8861"/>
                      <a:pt x="10155" y="-1"/>
                      <a:pt x="21557" y="0"/>
                    </a:cubicBezTo>
                    <a:cubicBezTo>
                      <a:pt x="33486" y="0"/>
                      <a:pt x="43157" y="9670"/>
                      <a:pt x="43157" y="21600"/>
                    </a:cubicBezTo>
                  </a:path>
                  <a:path w="43157" h="21600" stroke="0" extrusionOk="0">
                    <a:moveTo>
                      <a:pt x="-1" y="20240"/>
                    </a:moveTo>
                    <a:cubicBezTo>
                      <a:pt x="717" y="8861"/>
                      <a:pt x="10155" y="-1"/>
                      <a:pt x="21557" y="0"/>
                    </a:cubicBezTo>
                    <a:cubicBezTo>
                      <a:pt x="33486" y="0"/>
                      <a:pt x="43157" y="9670"/>
                      <a:pt x="43157" y="21600"/>
                    </a:cubicBezTo>
                    <a:lnTo>
                      <a:pt x="21557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123" name="Arc 35"/>
              <p:cNvSpPr>
                <a:spLocks/>
              </p:cNvSpPr>
              <p:nvPr/>
            </p:nvSpPr>
            <p:spPr bwMode="auto">
              <a:xfrm rot="16271883" flipH="1">
                <a:off x="4512" y="3072"/>
                <a:ext cx="410" cy="218"/>
              </a:xfrm>
              <a:custGeom>
                <a:avLst/>
                <a:gdLst>
                  <a:gd name="G0" fmla="+- 21557 0 0"/>
                  <a:gd name="G1" fmla="+- 21600 0 0"/>
                  <a:gd name="G2" fmla="+- 21600 0 0"/>
                  <a:gd name="T0" fmla="*/ 0 w 43157"/>
                  <a:gd name="T1" fmla="*/ 20241 h 21600"/>
                  <a:gd name="T2" fmla="*/ 43157 w 43157"/>
                  <a:gd name="T3" fmla="*/ 21600 h 21600"/>
                  <a:gd name="T4" fmla="*/ 21557 w 4315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57" h="21600" fill="none" extrusionOk="0">
                    <a:moveTo>
                      <a:pt x="-1" y="20240"/>
                    </a:moveTo>
                    <a:cubicBezTo>
                      <a:pt x="717" y="8861"/>
                      <a:pt x="10155" y="-1"/>
                      <a:pt x="21557" y="0"/>
                    </a:cubicBezTo>
                    <a:cubicBezTo>
                      <a:pt x="33486" y="0"/>
                      <a:pt x="43157" y="9670"/>
                      <a:pt x="43157" y="21600"/>
                    </a:cubicBezTo>
                  </a:path>
                  <a:path w="43157" h="21600" stroke="0" extrusionOk="0">
                    <a:moveTo>
                      <a:pt x="-1" y="20240"/>
                    </a:moveTo>
                    <a:cubicBezTo>
                      <a:pt x="717" y="8861"/>
                      <a:pt x="10155" y="-1"/>
                      <a:pt x="21557" y="0"/>
                    </a:cubicBezTo>
                    <a:cubicBezTo>
                      <a:pt x="33486" y="0"/>
                      <a:pt x="43157" y="9670"/>
                      <a:pt x="43157" y="21600"/>
                    </a:cubicBezTo>
                    <a:lnTo>
                      <a:pt x="21557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9124" name="Text Box 36"/>
            <p:cNvSpPr txBox="1">
              <a:spLocks noChangeArrowheads="1"/>
            </p:cNvSpPr>
            <p:nvPr/>
          </p:nvSpPr>
          <p:spPr bwMode="auto">
            <a:xfrm>
              <a:off x="3168" y="3456"/>
              <a:ext cx="21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rgbClr val="0000FF"/>
                  </a:solidFill>
                </a:rPr>
                <a:t>-</a:t>
              </a:r>
            </a:p>
          </p:txBody>
        </p:sp>
        <p:sp>
          <p:nvSpPr>
            <p:cNvPr id="89125" name="Text Box 37"/>
            <p:cNvSpPr txBox="1">
              <a:spLocks noChangeArrowheads="1"/>
            </p:cNvSpPr>
            <p:nvPr/>
          </p:nvSpPr>
          <p:spPr bwMode="auto">
            <a:xfrm>
              <a:off x="3168" y="2256"/>
              <a:ext cx="2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rgbClr val="FF0000"/>
                  </a:solidFill>
                </a:rPr>
                <a:t>+</a:t>
              </a: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5753100" y="3581401"/>
            <a:ext cx="2628900" cy="2509838"/>
            <a:chOff x="3624" y="2352"/>
            <a:chExt cx="1656" cy="1581"/>
          </a:xfrm>
        </p:grpSpPr>
        <p:sp>
          <p:nvSpPr>
            <p:cNvPr id="89127" name="Oval 39"/>
            <p:cNvSpPr>
              <a:spLocks noChangeArrowheads="1"/>
            </p:cNvSpPr>
            <p:nvPr/>
          </p:nvSpPr>
          <p:spPr bwMode="auto">
            <a:xfrm>
              <a:off x="4272" y="2400"/>
              <a:ext cx="192" cy="192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128" name="Line 40"/>
            <p:cNvSpPr>
              <a:spLocks noChangeShapeType="1"/>
            </p:cNvSpPr>
            <p:nvPr/>
          </p:nvSpPr>
          <p:spPr bwMode="auto">
            <a:xfrm>
              <a:off x="4368" y="259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129" name="Text Box 41"/>
            <p:cNvSpPr txBox="1">
              <a:spLocks noChangeArrowheads="1"/>
            </p:cNvSpPr>
            <p:nvPr/>
          </p:nvSpPr>
          <p:spPr bwMode="auto">
            <a:xfrm>
              <a:off x="3624" y="3600"/>
              <a:ext cx="1656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zh-CN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振荡电偶极子</a:t>
              </a:r>
              <a:endPara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89130" name="Text Box 42"/>
            <p:cNvSpPr txBox="1">
              <a:spLocks noChangeArrowheads="1"/>
            </p:cNvSpPr>
            <p:nvPr/>
          </p:nvSpPr>
          <p:spPr bwMode="auto">
            <a:xfrm>
              <a:off x="4272" y="2352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rgbClr val="CC00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89131" name="Oval 43"/>
            <p:cNvSpPr>
              <a:spLocks noChangeArrowheads="1"/>
            </p:cNvSpPr>
            <p:nvPr/>
          </p:nvSpPr>
          <p:spPr bwMode="auto">
            <a:xfrm>
              <a:off x="4272" y="3312"/>
              <a:ext cx="192" cy="192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132" name="Rectangle 44"/>
            <p:cNvSpPr>
              <a:spLocks noChangeArrowheads="1"/>
            </p:cNvSpPr>
            <p:nvPr/>
          </p:nvSpPr>
          <p:spPr bwMode="auto">
            <a:xfrm>
              <a:off x="4272" y="3168"/>
              <a:ext cx="21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3600">
                  <a:solidFill>
                    <a:srgbClr val="0000FF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496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8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4" grpId="0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2" name="Rectangle 100"/>
          <p:cNvSpPr>
            <a:spLocks noChangeArrowheads="1"/>
          </p:cNvSpPr>
          <p:nvPr/>
        </p:nvSpPr>
        <p:spPr bwMode="auto">
          <a:xfrm>
            <a:off x="304800" y="3048000"/>
            <a:ext cx="2895600" cy="365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52400" y="1219200"/>
            <a:ext cx="3276600" cy="9556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不同时刻振荡电偶极子附近的电场线</a:t>
            </a:r>
          </a:p>
        </p:txBody>
      </p:sp>
      <p:graphicFrame>
        <p:nvGraphicFramePr>
          <p:cNvPr id="79875" name="Object 3"/>
          <p:cNvGraphicFramePr>
            <a:graphicFrameLocks noChangeAspect="1"/>
          </p:cNvGraphicFramePr>
          <p:nvPr>
            <p:extLst/>
          </p:nvPr>
        </p:nvGraphicFramePr>
        <p:xfrm>
          <a:off x="390525" y="2303463"/>
          <a:ext cx="27654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2" name="公式" r:id="rId3" imgW="1346040" imgH="330120" progId="Equation.3">
                  <p:embed/>
                </p:oleObj>
              </mc:Choice>
              <mc:Fallback>
                <p:oleObj name="公式" r:id="rId3" imgW="1346040" imgH="330120" progId="Equation.3">
                  <p:embed/>
                  <p:pic>
                    <p:nvPicPr>
                      <p:cNvPr id="798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2303463"/>
                        <a:ext cx="27654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5800" y="3429000"/>
            <a:ext cx="1371600" cy="2971800"/>
            <a:chOff x="336" y="2304"/>
            <a:chExt cx="864" cy="1872"/>
          </a:xfrm>
        </p:grpSpPr>
        <p:sp>
          <p:nvSpPr>
            <p:cNvPr id="79877" name="Arc 5"/>
            <p:cNvSpPr>
              <a:spLocks/>
            </p:cNvSpPr>
            <p:nvPr/>
          </p:nvSpPr>
          <p:spPr bwMode="auto">
            <a:xfrm>
              <a:off x="720" y="2832"/>
              <a:ext cx="480" cy="864"/>
            </a:xfrm>
            <a:custGeom>
              <a:avLst/>
              <a:gdLst>
                <a:gd name="G0" fmla="+- 16933 0 0"/>
                <a:gd name="G1" fmla="+- 21600 0 0"/>
                <a:gd name="G2" fmla="+- 21600 0 0"/>
                <a:gd name="T0" fmla="*/ 0 w 38533"/>
                <a:gd name="T1" fmla="*/ 8189 h 43200"/>
                <a:gd name="T2" fmla="*/ 2062 w 38533"/>
                <a:gd name="T3" fmla="*/ 37266 h 43200"/>
                <a:gd name="T4" fmla="*/ 16933 w 38533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533" h="43200" fill="none" extrusionOk="0">
                  <a:moveTo>
                    <a:pt x="0" y="8189"/>
                  </a:moveTo>
                  <a:cubicBezTo>
                    <a:pt x="4097" y="3016"/>
                    <a:pt x="10334" y="-1"/>
                    <a:pt x="16933" y="0"/>
                  </a:cubicBezTo>
                  <a:cubicBezTo>
                    <a:pt x="28862" y="0"/>
                    <a:pt x="38533" y="9670"/>
                    <a:pt x="38533" y="21600"/>
                  </a:cubicBezTo>
                  <a:cubicBezTo>
                    <a:pt x="38533" y="33529"/>
                    <a:pt x="28862" y="43200"/>
                    <a:pt x="16933" y="43200"/>
                  </a:cubicBezTo>
                  <a:cubicBezTo>
                    <a:pt x="11398" y="43200"/>
                    <a:pt x="6075" y="41075"/>
                    <a:pt x="2062" y="37265"/>
                  </a:cubicBezTo>
                </a:path>
                <a:path w="38533" h="43200" stroke="0" extrusionOk="0">
                  <a:moveTo>
                    <a:pt x="0" y="8189"/>
                  </a:moveTo>
                  <a:cubicBezTo>
                    <a:pt x="4097" y="3016"/>
                    <a:pt x="10334" y="-1"/>
                    <a:pt x="16933" y="0"/>
                  </a:cubicBezTo>
                  <a:cubicBezTo>
                    <a:pt x="28862" y="0"/>
                    <a:pt x="38533" y="9670"/>
                    <a:pt x="38533" y="21600"/>
                  </a:cubicBezTo>
                  <a:cubicBezTo>
                    <a:pt x="38533" y="33529"/>
                    <a:pt x="28862" y="43200"/>
                    <a:pt x="16933" y="43200"/>
                  </a:cubicBezTo>
                  <a:cubicBezTo>
                    <a:pt x="11398" y="43200"/>
                    <a:pt x="6075" y="41075"/>
                    <a:pt x="2062" y="37265"/>
                  </a:cubicBezTo>
                  <a:lnTo>
                    <a:pt x="16933" y="21600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878" name="Line 6"/>
            <p:cNvSpPr>
              <a:spLocks noChangeShapeType="1"/>
            </p:cNvSpPr>
            <p:nvPr/>
          </p:nvSpPr>
          <p:spPr bwMode="auto">
            <a:xfrm flipV="1">
              <a:off x="624" y="2304"/>
              <a:ext cx="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528" y="2736"/>
              <a:ext cx="280" cy="404"/>
              <a:chOff x="4224" y="528"/>
              <a:chExt cx="280" cy="404"/>
            </a:xfrm>
          </p:grpSpPr>
          <p:sp>
            <p:nvSpPr>
              <p:cNvPr id="79880" name="Oval 8"/>
              <p:cNvSpPr>
                <a:spLocks noChangeArrowheads="1"/>
              </p:cNvSpPr>
              <p:nvPr/>
            </p:nvSpPr>
            <p:spPr bwMode="auto">
              <a:xfrm>
                <a:off x="4224" y="624"/>
                <a:ext cx="240" cy="240"/>
              </a:xfrm>
              <a:prstGeom prst="ellipse">
                <a:avLst/>
              </a:prstGeom>
              <a:solidFill>
                <a:srgbClr val="FFDDFF"/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881" name="Text Box 9"/>
              <p:cNvSpPr txBox="1">
                <a:spLocks noChangeArrowheads="1"/>
              </p:cNvSpPr>
              <p:nvPr/>
            </p:nvSpPr>
            <p:spPr bwMode="auto">
              <a:xfrm>
                <a:off x="4224" y="528"/>
                <a:ext cx="28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60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sp>
          <p:nvSpPr>
            <p:cNvPr id="79882" name="Line 10"/>
            <p:cNvSpPr>
              <a:spLocks noChangeShapeType="1"/>
            </p:cNvSpPr>
            <p:nvPr/>
          </p:nvSpPr>
          <p:spPr bwMode="auto">
            <a:xfrm flipV="1">
              <a:off x="624" y="3600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528" y="3456"/>
              <a:ext cx="240" cy="240"/>
              <a:chOff x="4224" y="1536"/>
              <a:chExt cx="240" cy="240"/>
            </a:xfrm>
          </p:grpSpPr>
          <p:sp>
            <p:nvSpPr>
              <p:cNvPr id="79884" name="Oval 12"/>
              <p:cNvSpPr>
                <a:spLocks noChangeArrowheads="1"/>
              </p:cNvSpPr>
              <p:nvPr/>
            </p:nvSpPr>
            <p:spPr bwMode="auto">
              <a:xfrm>
                <a:off x="4224" y="1536"/>
                <a:ext cx="240" cy="240"/>
              </a:xfrm>
              <a:prstGeom prst="ellipse">
                <a:avLst/>
              </a:prstGeom>
              <a:solidFill>
                <a:srgbClr val="CCECFF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885" name="Line 13"/>
              <p:cNvSpPr>
                <a:spLocks noChangeShapeType="1"/>
              </p:cNvSpPr>
              <p:nvPr/>
            </p:nvSpPr>
            <p:spPr bwMode="auto">
              <a:xfrm>
                <a:off x="4272" y="1680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886" name="Line 14"/>
            <p:cNvSpPr>
              <a:spLocks noChangeShapeType="1"/>
            </p:cNvSpPr>
            <p:nvPr/>
          </p:nvSpPr>
          <p:spPr bwMode="auto">
            <a:xfrm>
              <a:off x="336" y="2784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887" name="Line 15"/>
            <p:cNvSpPr>
              <a:spLocks noChangeShapeType="1"/>
            </p:cNvSpPr>
            <p:nvPr/>
          </p:nvSpPr>
          <p:spPr bwMode="auto">
            <a:xfrm>
              <a:off x="336" y="3456"/>
              <a:ext cx="0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85800" y="3429000"/>
            <a:ext cx="1450975" cy="3124200"/>
            <a:chOff x="1632" y="2112"/>
            <a:chExt cx="914" cy="1968"/>
          </a:xfrm>
        </p:grpSpPr>
        <p:sp>
          <p:nvSpPr>
            <p:cNvPr id="79889" name="Arc 17"/>
            <p:cNvSpPr>
              <a:spLocks/>
            </p:cNvSpPr>
            <p:nvPr/>
          </p:nvSpPr>
          <p:spPr bwMode="auto">
            <a:xfrm>
              <a:off x="2112" y="2736"/>
              <a:ext cx="434" cy="76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77 w 43200"/>
                <a:gd name="T1" fmla="*/ 17579 h 43200"/>
                <a:gd name="T2" fmla="*/ 357 w 43200"/>
                <a:gd name="T3" fmla="*/ 17687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377" y="17579"/>
                  </a:moveTo>
                  <a:cubicBezTo>
                    <a:pt x="2309" y="7381"/>
                    <a:pt x="1122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20287"/>
                    <a:pt x="119" y="18977"/>
                    <a:pt x="357" y="17687"/>
                  </a:cubicBezTo>
                </a:path>
                <a:path w="43200" h="43200" stroke="0" extrusionOk="0">
                  <a:moveTo>
                    <a:pt x="377" y="17579"/>
                  </a:moveTo>
                  <a:cubicBezTo>
                    <a:pt x="2309" y="7381"/>
                    <a:pt x="1122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20287"/>
                    <a:pt x="119" y="18977"/>
                    <a:pt x="357" y="17687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890" name="Line 18"/>
            <p:cNvSpPr>
              <a:spLocks noChangeShapeType="1"/>
            </p:cNvSpPr>
            <p:nvPr/>
          </p:nvSpPr>
          <p:spPr bwMode="auto">
            <a:xfrm>
              <a:off x="2544" y="3072"/>
              <a:ext cx="0" cy="144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891" name="Line 19"/>
            <p:cNvSpPr>
              <a:spLocks noChangeShapeType="1"/>
            </p:cNvSpPr>
            <p:nvPr/>
          </p:nvSpPr>
          <p:spPr bwMode="auto">
            <a:xfrm flipV="1">
              <a:off x="1920" y="2112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1824" y="2784"/>
              <a:ext cx="280" cy="404"/>
              <a:chOff x="4224" y="528"/>
              <a:chExt cx="280" cy="404"/>
            </a:xfrm>
          </p:grpSpPr>
          <p:sp>
            <p:nvSpPr>
              <p:cNvPr id="79893" name="Oval 21"/>
              <p:cNvSpPr>
                <a:spLocks noChangeArrowheads="1"/>
              </p:cNvSpPr>
              <p:nvPr/>
            </p:nvSpPr>
            <p:spPr bwMode="auto">
              <a:xfrm>
                <a:off x="4224" y="624"/>
                <a:ext cx="240" cy="240"/>
              </a:xfrm>
              <a:prstGeom prst="ellipse">
                <a:avLst/>
              </a:prstGeom>
              <a:solidFill>
                <a:srgbClr val="FFDDFF"/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894" name="Text Box 22"/>
              <p:cNvSpPr txBox="1">
                <a:spLocks noChangeArrowheads="1"/>
              </p:cNvSpPr>
              <p:nvPr/>
            </p:nvSpPr>
            <p:spPr bwMode="auto">
              <a:xfrm>
                <a:off x="4224" y="528"/>
                <a:ext cx="28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60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sp>
          <p:nvSpPr>
            <p:cNvPr id="79895" name="Line 23"/>
            <p:cNvSpPr>
              <a:spLocks noChangeShapeType="1"/>
            </p:cNvSpPr>
            <p:nvPr/>
          </p:nvSpPr>
          <p:spPr bwMode="auto">
            <a:xfrm flipV="1">
              <a:off x="1920" y="32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7" name="Group 24"/>
            <p:cNvGrpSpPr>
              <a:grpSpLocks/>
            </p:cNvGrpSpPr>
            <p:nvPr/>
          </p:nvGrpSpPr>
          <p:grpSpPr bwMode="auto">
            <a:xfrm>
              <a:off x="1824" y="3120"/>
              <a:ext cx="240" cy="240"/>
              <a:chOff x="4224" y="1536"/>
              <a:chExt cx="240" cy="240"/>
            </a:xfrm>
          </p:grpSpPr>
          <p:sp>
            <p:nvSpPr>
              <p:cNvPr id="79897" name="Oval 25"/>
              <p:cNvSpPr>
                <a:spLocks noChangeArrowheads="1"/>
              </p:cNvSpPr>
              <p:nvPr/>
            </p:nvSpPr>
            <p:spPr bwMode="auto">
              <a:xfrm>
                <a:off x="4224" y="1536"/>
                <a:ext cx="240" cy="240"/>
              </a:xfrm>
              <a:prstGeom prst="ellipse">
                <a:avLst/>
              </a:prstGeom>
              <a:solidFill>
                <a:srgbClr val="CCECFF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898" name="Line 26"/>
              <p:cNvSpPr>
                <a:spLocks noChangeShapeType="1"/>
              </p:cNvSpPr>
              <p:nvPr/>
            </p:nvSpPr>
            <p:spPr bwMode="auto">
              <a:xfrm>
                <a:off x="4272" y="1680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899" name="Line 27"/>
            <p:cNvSpPr>
              <a:spLocks noChangeShapeType="1"/>
            </p:cNvSpPr>
            <p:nvPr/>
          </p:nvSpPr>
          <p:spPr bwMode="auto">
            <a:xfrm>
              <a:off x="1632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00" name="Line 28"/>
            <p:cNvSpPr>
              <a:spLocks noChangeShapeType="1"/>
            </p:cNvSpPr>
            <p:nvPr/>
          </p:nvSpPr>
          <p:spPr bwMode="auto">
            <a:xfrm>
              <a:off x="1632" y="3120"/>
              <a:ext cx="0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9"/>
          <p:cNvGrpSpPr>
            <a:grpSpLocks/>
          </p:cNvGrpSpPr>
          <p:nvPr/>
        </p:nvGrpSpPr>
        <p:grpSpPr bwMode="auto">
          <a:xfrm>
            <a:off x="685800" y="3352800"/>
            <a:ext cx="1222375" cy="3200400"/>
            <a:chOff x="1056" y="2208"/>
            <a:chExt cx="770" cy="2016"/>
          </a:xfrm>
        </p:grpSpPr>
        <p:grpSp>
          <p:nvGrpSpPr>
            <p:cNvPr id="9" name="Group 30"/>
            <p:cNvGrpSpPr>
              <a:grpSpLocks/>
            </p:cNvGrpSpPr>
            <p:nvPr/>
          </p:nvGrpSpPr>
          <p:grpSpPr bwMode="auto">
            <a:xfrm>
              <a:off x="1248" y="2208"/>
              <a:ext cx="578" cy="2016"/>
              <a:chOff x="4224" y="192"/>
              <a:chExt cx="578" cy="2016"/>
            </a:xfrm>
          </p:grpSpPr>
          <p:sp>
            <p:nvSpPr>
              <p:cNvPr id="79903" name="Line 31"/>
              <p:cNvSpPr>
                <a:spLocks noChangeShapeType="1"/>
              </p:cNvSpPr>
              <p:nvPr/>
            </p:nvSpPr>
            <p:spPr bwMode="auto">
              <a:xfrm flipV="1">
                <a:off x="4320" y="192"/>
                <a:ext cx="0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" name="Group 32"/>
              <p:cNvGrpSpPr>
                <a:grpSpLocks/>
              </p:cNvGrpSpPr>
              <p:nvPr/>
            </p:nvGrpSpPr>
            <p:grpSpPr bwMode="auto">
              <a:xfrm>
                <a:off x="4224" y="432"/>
                <a:ext cx="280" cy="404"/>
                <a:chOff x="4224" y="528"/>
                <a:chExt cx="280" cy="404"/>
              </a:xfrm>
            </p:grpSpPr>
            <p:sp>
              <p:nvSpPr>
                <p:cNvPr id="79905" name="Oval 33"/>
                <p:cNvSpPr>
                  <a:spLocks noChangeArrowheads="1"/>
                </p:cNvSpPr>
                <p:nvPr/>
              </p:nvSpPr>
              <p:spPr bwMode="auto">
                <a:xfrm>
                  <a:off x="4224" y="624"/>
                  <a:ext cx="240" cy="240"/>
                </a:xfrm>
                <a:prstGeom prst="ellipse">
                  <a:avLst/>
                </a:prstGeom>
                <a:solidFill>
                  <a:srgbClr val="FFDDFF"/>
                </a:solidFill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90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24" y="528"/>
                  <a:ext cx="280" cy="4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3600">
                      <a:solidFill>
                        <a:srgbClr val="FF0000"/>
                      </a:solidFill>
                    </a:rPr>
                    <a:t>+</a:t>
                  </a:r>
                </a:p>
              </p:txBody>
            </p:sp>
          </p:grpSp>
          <p:sp>
            <p:nvSpPr>
              <p:cNvPr id="79907" name="Line 35"/>
              <p:cNvSpPr>
                <a:spLocks noChangeShapeType="1"/>
              </p:cNvSpPr>
              <p:nvPr/>
            </p:nvSpPr>
            <p:spPr bwMode="auto">
              <a:xfrm flipV="1">
                <a:off x="4320" y="1776"/>
                <a:ext cx="0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908" name="Arc 36"/>
              <p:cNvSpPr>
                <a:spLocks/>
              </p:cNvSpPr>
              <p:nvPr/>
            </p:nvSpPr>
            <p:spPr bwMode="auto">
              <a:xfrm>
                <a:off x="4457" y="722"/>
                <a:ext cx="345" cy="1009"/>
              </a:xfrm>
              <a:custGeom>
                <a:avLst/>
                <a:gdLst>
                  <a:gd name="G0" fmla="+- 554 0 0"/>
                  <a:gd name="G1" fmla="+- 21600 0 0"/>
                  <a:gd name="G2" fmla="+- 21600 0 0"/>
                  <a:gd name="T0" fmla="*/ 577 w 22154"/>
                  <a:gd name="T1" fmla="*/ 0 h 43200"/>
                  <a:gd name="T2" fmla="*/ 0 w 22154"/>
                  <a:gd name="T3" fmla="*/ 43193 h 43200"/>
                  <a:gd name="T4" fmla="*/ 554 w 2215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154" h="43200" fill="none" extrusionOk="0">
                    <a:moveTo>
                      <a:pt x="576" y="0"/>
                    </a:moveTo>
                    <a:cubicBezTo>
                      <a:pt x="12497" y="12"/>
                      <a:pt x="22154" y="9679"/>
                      <a:pt x="22154" y="21600"/>
                    </a:cubicBezTo>
                    <a:cubicBezTo>
                      <a:pt x="22154" y="33529"/>
                      <a:pt x="12483" y="43200"/>
                      <a:pt x="554" y="43200"/>
                    </a:cubicBezTo>
                    <a:cubicBezTo>
                      <a:pt x="369" y="43200"/>
                      <a:pt x="184" y="43197"/>
                      <a:pt x="0" y="43192"/>
                    </a:cubicBezTo>
                  </a:path>
                  <a:path w="22154" h="43200" stroke="0" extrusionOk="0">
                    <a:moveTo>
                      <a:pt x="576" y="0"/>
                    </a:moveTo>
                    <a:cubicBezTo>
                      <a:pt x="12497" y="12"/>
                      <a:pt x="22154" y="9679"/>
                      <a:pt x="22154" y="21600"/>
                    </a:cubicBezTo>
                    <a:cubicBezTo>
                      <a:pt x="22154" y="33529"/>
                      <a:pt x="12483" y="43200"/>
                      <a:pt x="554" y="43200"/>
                    </a:cubicBezTo>
                    <a:cubicBezTo>
                      <a:pt x="369" y="43200"/>
                      <a:pt x="184" y="43197"/>
                      <a:pt x="0" y="43192"/>
                    </a:cubicBezTo>
                    <a:lnTo>
                      <a:pt x="554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" name="Group 37"/>
              <p:cNvGrpSpPr>
                <a:grpSpLocks/>
              </p:cNvGrpSpPr>
              <p:nvPr/>
            </p:nvGrpSpPr>
            <p:grpSpPr bwMode="auto">
              <a:xfrm>
                <a:off x="4224" y="1632"/>
                <a:ext cx="240" cy="240"/>
                <a:chOff x="4224" y="1536"/>
                <a:chExt cx="240" cy="240"/>
              </a:xfrm>
            </p:grpSpPr>
            <p:sp>
              <p:nvSpPr>
                <p:cNvPr id="79910" name="Oval 38"/>
                <p:cNvSpPr>
                  <a:spLocks noChangeArrowheads="1"/>
                </p:cNvSpPr>
                <p:nvPr/>
              </p:nvSpPr>
              <p:spPr bwMode="auto">
                <a:xfrm>
                  <a:off x="4224" y="1536"/>
                  <a:ext cx="240" cy="240"/>
                </a:xfrm>
                <a:prstGeom prst="ellipse">
                  <a:avLst/>
                </a:prstGeom>
                <a:solidFill>
                  <a:srgbClr val="CCECFF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911" name="Line 39"/>
                <p:cNvSpPr>
                  <a:spLocks noChangeShapeType="1"/>
                </p:cNvSpPr>
                <p:nvPr/>
              </p:nvSpPr>
              <p:spPr bwMode="auto">
                <a:xfrm>
                  <a:off x="4272" y="1680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9912" name="Line 40"/>
            <p:cNvSpPr>
              <a:spLocks noChangeShapeType="1"/>
            </p:cNvSpPr>
            <p:nvPr/>
          </p:nvSpPr>
          <p:spPr bwMode="auto">
            <a:xfrm>
              <a:off x="1056" y="2496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13" name="Line 41"/>
            <p:cNvSpPr>
              <a:spLocks noChangeShapeType="1"/>
            </p:cNvSpPr>
            <p:nvPr/>
          </p:nvSpPr>
          <p:spPr bwMode="auto">
            <a:xfrm>
              <a:off x="1056" y="3648"/>
              <a:ext cx="0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42"/>
          <p:cNvGrpSpPr>
            <a:grpSpLocks/>
          </p:cNvGrpSpPr>
          <p:nvPr/>
        </p:nvGrpSpPr>
        <p:grpSpPr bwMode="auto">
          <a:xfrm>
            <a:off x="685800" y="3352800"/>
            <a:ext cx="2362200" cy="3124200"/>
            <a:chOff x="2880" y="2064"/>
            <a:chExt cx="1488" cy="1968"/>
          </a:xfrm>
        </p:grpSpPr>
        <p:sp>
          <p:nvSpPr>
            <p:cNvPr id="79915" name="Arc 43"/>
            <p:cNvSpPr>
              <a:spLocks/>
            </p:cNvSpPr>
            <p:nvPr/>
          </p:nvSpPr>
          <p:spPr bwMode="auto">
            <a:xfrm>
              <a:off x="3312" y="2640"/>
              <a:ext cx="336" cy="912"/>
            </a:xfrm>
            <a:custGeom>
              <a:avLst/>
              <a:gdLst>
                <a:gd name="G0" fmla="+- 12561 0 0"/>
                <a:gd name="G1" fmla="+- 21600 0 0"/>
                <a:gd name="G2" fmla="+- 21600 0 0"/>
                <a:gd name="T0" fmla="*/ 150 w 34161"/>
                <a:gd name="T1" fmla="*/ 3922 h 43200"/>
                <a:gd name="T2" fmla="*/ 0 w 34161"/>
                <a:gd name="T3" fmla="*/ 39172 h 43200"/>
                <a:gd name="T4" fmla="*/ 12561 w 3416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161" h="43200" fill="none" extrusionOk="0">
                  <a:moveTo>
                    <a:pt x="149" y="3921"/>
                  </a:moveTo>
                  <a:cubicBezTo>
                    <a:pt x="3785" y="1369"/>
                    <a:pt x="8119" y="-1"/>
                    <a:pt x="12561" y="0"/>
                  </a:cubicBezTo>
                  <a:cubicBezTo>
                    <a:pt x="24490" y="0"/>
                    <a:pt x="34161" y="9670"/>
                    <a:pt x="34161" y="21600"/>
                  </a:cubicBezTo>
                  <a:cubicBezTo>
                    <a:pt x="34161" y="33529"/>
                    <a:pt x="24490" y="43200"/>
                    <a:pt x="12561" y="43200"/>
                  </a:cubicBezTo>
                  <a:cubicBezTo>
                    <a:pt x="8056" y="43200"/>
                    <a:pt x="3664" y="41791"/>
                    <a:pt x="-1" y="39172"/>
                  </a:cubicBezTo>
                </a:path>
                <a:path w="34161" h="43200" stroke="0" extrusionOk="0">
                  <a:moveTo>
                    <a:pt x="149" y="3921"/>
                  </a:moveTo>
                  <a:cubicBezTo>
                    <a:pt x="3785" y="1369"/>
                    <a:pt x="8119" y="-1"/>
                    <a:pt x="12561" y="0"/>
                  </a:cubicBezTo>
                  <a:cubicBezTo>
                    <a:pt x="24490" y="0"/>
                    <a:pt x="34161" y="9670"/>
                    <a:pt x="34161" y="21600"/>
                  </a:cubicBezTo>
                  <a:cubicBezTo>
                    <a:pt x="34161" y="33529"/>
                    <a:pt x="24490" y="43200"/>
                    <a:pt x="12561" y="43200"/>
                  </a:cubicBezTo>
                  <a:cubicBezTo>
                    <a:pt x="8056" y="43200"/>
                    <a:pt x="3664" y="41791"/>
                    <a:pt x="-1" y="39172"/>
                  </a:cubicBezTo>
                  <a:lnTo>
                    <a:pt x="12561" y="21600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 flipV="1">
              <a:off x="3840" y="3024"/>
              <a:ext cx="0" cy="144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17" name="Line 45"/>
            <p:cNvSpPr>
              <a:spLocks noChangeShapeType="1"/>
            </p:cNvSpPr>
            <p:nvPr/>
          </p:nvSpPr>
          <p:spPr bwMode="auto">
            <a:xfrm>
              <a:off x="4368" y="3024"/>
              <a:ext cx="0" cy="144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18" name="Line 46"/>
            <p:cNvSpPr>
              <a:spLocks noChangeShapeType="1"/>
            </p:cNvSpPr>
            <p:nvPr/>
          </p:nvSpPr>
          <p:spPr bwMode="auto">
            <a:xfrm flipV="1">
              <a:off x="3168" y="2064"/>
              <a:ext cx="0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Group 47"/>
            <p:cNvGrpSpPr>
              <a:grpSpLocks/>
            </p:cNvGrpSpPr>
            <p:nvPr/>
          </p:nvGrpSpPr>
          <p:grpSpPr bwMode="auto">
            <a:xfrm>
              <a:off x="3072" y="2496"/>
              <a:ext cx="280" cy="404"/>
              <a:chOff x="4224" y="528"/>
              <a:chExt cx="280" cy="404"/>
            </a:xfrm>
          </p:grpSpPr>
          <p:sp>
            <p:nvSpPr>
              <p:cNvPr id="79920" name="Oval 48"/>
              <p:cNvSpPr>
                <a:spLocks noChangeArrowheads="1"/>
              </p:cNvSpPr>
              <p:nvPr/>
            </p:nvSpPr>
            <p:spPr bwMode="auto">
              <a:xfrm>
                <a:off x="4224" y="624"/>
                <a:ext cx="240" cy="240"/>
              </a:xfrm>
              <a:prstGeom prst="ellipse">
                <a:avLst/>
              </a:prstGeom>
              <a:solidFill>
                <a:srgbClr val="FFDDFF"/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921" name="Text Box 49"/>
              <p:cNvSpPr txBox="1">
                <a:spLocks noChangeArrowheads="1"/>
              </p:cNvSpPr>
              <p:nvPr/>
            </p:nvSpPr>
            <p:spPr bwMode="auto">
              <a:xfrm>
                <a:off x="4224" y="528"/>
                <a:ext cx="28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60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sp>
          <p:nvSpPr>
            <p:cNvPr id="79922" name="Line 50"/>
            <p:cNvSpPr>
              <a:spLocks noChangeShapeType="1"/>
            </p:cNvSpPr>
            <p:nvPr/>
          </p:nvSpPr>
          <p:spPr bwMode="auto">
            <a:xfrm flipV="1">
              <a:off x="3168" y="3360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4" name="Group 51"/>
            <p:cNvGrpSpPr>
              <a:grpSpLocks/>
            </p:cNvGrpSpPr>
            <p:nvPr/>
          </p:nvGrpSpPr>
          <p:grpSpPr bwMode="auto">
            <a:xfrm>
              <a:off x="3072" y="3312"/>
              <a:ext cx="240" cy="240"/>
              <a:chOff x="4224" y="1536"/>
              <a:chExt cx="240" cy="240"/>
            </a:xfrm>
          </p:grpSpPr>
          <p:sp>
            <p:nvSpPr>
              <p:cNvPr id="79924" name="Oval 52"/>
              <p:cNvSpPr>
                <a:spLocks noChangeArrowheads="1"/>
              </p:cNvSpPr>
              <p:nvPr/>
            </p:nvSpPr>
            <p:spPr bwMode="auto">
              <a:xfrm>
                <a:off x="4224" y="1536"/>
                <a:ext cx="240" cy="240"/>
              </a:xfrm>
              <a:prstGeom prst="ellipse">
                <a:avLst/>
              </a:prstGeom>
              <a:solidFill>
                <a:srgbClr val="CCECFF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925" name="Line 53"/>
              <p:cNvSpPr>
                <a:spLocks noChangeShapeType="1"/>
              </p:cNvSpPr>
              <p:nvPr/>
            </p:nvSpPr>
            <p:spPr bwMode="auto">
              <a:xfrm>
                <a:off x="4272" y="1680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926" name="Line 54"/>
            <p:cNvSpPr>
              <a:spLocks noChangeShapeType="1"/>
            </p:cNvSpPr>
            <p:nvPr/>
          </p:nvSpPr>
          <p:spPr bwMode="auto">
            <a:xfrm>
              <a:off x="2880" y="259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27" name="Line 55"/>
            <p:cNvSpPr>
              <a:spLocks noChangeShapeType="1"/>
            </p:cNvSpPr>
            <p:nvPr/>
          </p:nvSpPr>
          <p:spPr bwMode="auto">
            <a:xfrm>
              <a:off x="2880" y="3360"/>
              <a:ext cx="0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28" name="Freeform 56"/>
            <p:cNvSpPr>
              <a:spLocks/>
            </p:cNvSpPr>
            <p:nvPr/>
          </p:nvSpPr>
          <p:spPr bwMode="auto">
            <a:xfrm>
              <a:off x="3600" y="2350"/>
              <a:ext cx="768" cy="1494"/>
            </a:xfrm>
            <a:custGeom>
              <a:avLst/>
              <a:gdLst/>
              <a:ahLst/>
              <a:cxnLst>
                <a:cxn ang="0">
                  <a:pos x="199" y="523"/>
                </a:cxn>
                <a:cxn ang="0">
                  <a:pos x="129" y="365"/>
                </a:cxn>
                <a:cxn ang="0">
                  <a:pos x="12" y="133"/>
                </a:cxn>
                <a:cxn ang="0">
                  <a:pos x="53" y="14"/>
                </a:cxn>
                <a:cxn ang="0">
                  <a:pos x="240" y="50"/>
                </a:cxn>
                <a:cxn ang="0">
                  <a:pos x="478" y="191"/>
                </a:cxn>
                <a:cxn ang="0">
                  <a:pos x="624" y="330"/>
                </a:cxn>
                <a:cxn ang="0">
                  <a:pos x="730" y="530"/>
                </a:cxn>
                <a:cxn ang="0">
                  <a:pos x="764" y="734"/>
                </a:cxn>
                <a:cxn ang="0">
                  <a:pos x="750" y="940"/>
                </a:cxn>
                <a:cxn ang="0">
                  <a:pos x="662" y="1153"/>
                </a:cxn>
                <a:cxn ang="0">
                  <a:pos x="497" y="1330"/>
                </a:cxn>
                <a:cxn ang="0">
                  <a:pos x="272" y="1458"/>
                </a:cxn>
                <a:cxn ang="0">
                  <a:pos x="58" y="1479"/>
                </a:cxn>
                <a:cxn ang="0">
                  <a:pos x="29" y="1366"/>
                </a:cxn>
                <a:cxn ang="0">
                  <a:pos x="131" y="1202"/>
                </a:cxn>
                <a:cxn ang="0">
                  <a:pos x="235" y="981"/>
                </a:cxn>
                <a:cxn ang="0">
                  <a:pos x="250" y="749"/>
                </a:cxn>
                <a:cxn ang="0">
                  <a:pos x="199" y="523"/>
                </a:cxn>
              </a:cxnLst>
              <a:rect l="0" t="0" r="r" b="b"/>
              <a:pathLst>
                <a:path w="768" h="1494">
                  <a:moveTo>
                    <a:pt x="199" y="523"/>
                  </a:moveTo>
                  <a:cubicBezTo>
                    <a:pt x="177" y="439"/>
                    <a:pt x="160" y="431"/>
                    <a:pt x="129" y="365"/>
                  </a:cubicBezTo>
                  <a:cubicBezTo>
                    <a:pt x="97" y="300"/>
                    <a:pt x="24" y="191"/>
                    <a:pt x="12" y="133"/>
                  </a:cubicBezTo>
                  <a:cubicBezTo>
                    <a:pt x="0" y="74"/>
                    <a:pt x="15" y="28"/>
                    <a:pt x="53" y="14"/>
                  </a:cubicBezTo>
                  <a:cubicBezTo>
                    <a:pt x="91" y="0"/>
                    <a:pt x="169" y="20"/>
                    <a:pt x="240" y="50"/>
                  </a:cubicBezTo>
                  <a:cubicBezTo>
                    <a:pt x="311" y="80"/>
                    <a:pt x="414" y="144"/>
                    <a:pt x="478" y="191"/>
                  </a:cubicBezTo>
                  <a:cubicBezTo>
                    <a:pt x="542" y="238"/>
                    <a:pt x="582" y="274"/>
                    <a:pt x="624" y="330"/>
                  </a:cubicBezTo>
                  <a:cubicBezTo>
                    <a:pt x="666" y="386"/>
                    <a:pt x="707" y="463"/>
                    <a:pt x="730" y="530"/>
                  </a:cubicBezTo>
                  <a:cubicBezTo>
                    <a:pt x="753" y="597"/>
                    <a:pt x="761" y="665"/>
                    <a:pt x="764" y="734"/>
                  </a:cubicBezTo>
                  <a:cubicBezTo>
                    <a:pt x="768" y="802"/>
                    <a:pt x="767" y="870"/>
                    <a:pt x="750" y="940"/>
                  </a:cubicBezTo>
                  <a:cubicBezTo>
                    <a:pt x="733" y="1009"/>
                    <a:pt x="705" y="1088"/>
                    <a:pt x="662" y="1153"/>
                  </a:cubicBezTo>
                  <a:cubicBezTo>
                    <a:pt x="620" y="1218"/>
                    <a:pt x="562" y="1279"/>
                    <a:pt x="497" y="1330"/>
                  </a:cubicBezTo>
                  <a:cubicBezTo>
                    <a:pt x="432" y="1381"/>
                    <a:pt x="345" y="1433"/>
                    <a:pt x="272" y="1458"/>
                  </a:cubicBezTo>
                  <a:cubicBezTo>
                    <a:pt x="199" y="1483"/>
                    <a:pt x="98" y="1494"/>
                    <a:pt x="58" y="1479"/>
                  </a:cubicBezTo>
                  <a:cubicBezTo>
                    <a:pt x="18" y="1464"/>
                    <a:pt x="17" y="1412"/>
                    <a:pt x="29" y="1366"/>
                  </a:cubicBezTo>
                  <a:cubicBezTo>
                    <a:pt x="41" y="1320"/>
                    <a:pt x="97" y="1266"/>
                    <a:pt x="131" y="1202"/>
                  </a:cubicBezTo>
                  <a:cubicBezTo>
                    <a:pt x="165" y="1138"/>
                    <a:pt x="216" y="1057"/>
                    <a:pt x="235" y="981"/>
                  </a:cubicBezTo>
                  <a:cubicBezTo>
                    <a:pt x="255" y="905"/>
                    <a:pt x="256" y="825"/>
                    <a:pt x="250" y="749"/>
                  </a:cubicBezTo>
                  <a:cubicBezTo>
                    <a:pt x="244" y="672"/>
                    <a:pt x="210" y="570"/>
                    <a:pt x="199" y="523"/>
                  </a:cubicBezTo>
                  <a:close/>
                </a:path>
              </a:pathLst>
            </a:custGeom>
            <a:noFill/>
            <a:ln w="28575" cmpd="sng">
              <a:solidFill>
                <a:srgbClr val="CC00CC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57"/>
          <p:cNvGrpSpPr>
            <a:grpSpLocks/>
          </p:cNvGrpSpPr>
          <p:nvPr/>
        </p:nvGrpSpPr>
        <p:grpSpPr bwMode="auto">
          <a:xfrm>
            <a:off x="685800" y="3505200"/>
            <a:ext cx="838200" cy="3048000"/>
            <a:chOff x="3312" y="240"/>
            <a:chExt cx="528" cy="1920"/>
          </a:xfrm>
        </p:grpSpPr>
        <p:sp>
          <p:nvSpPr>
            <p:cNvPr id="79930" name="Oval 58"/>
            <p:cNvSpPr>
              <a:spLocks noChangeArrowheads="1"/>
            </p:cNvSpPr>
            <p:nvPr/>
          </p:nvSpPr>
          <p:spPr bwMode="auto">
            <a:xfrm>
              <a:off x="3504" y="1056"/>
              <a:ext cx="240" cy="24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31" name="Line 59"/>
            <p:cNvSpPr>
              <a:spLocks noChangeShapeType="1"/>
            </p:cNvSpPr>
            <p:nvPr/>
          </p:nvSpPr>
          <p:spPr bwMode="auto">
            <a:xfrm flipV="1">
              <a:off x="3600" y="240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32" name="Line 60"/>
            <p:cNvSpPr>
              <a:spLocks noChangeShapeType="1"/>
            </p:cNvSpPr>
            <p:nvPr/>
          </p:nvSpPr>
          <p:spPr bwMode="auto">
            <a:xfrm flipV="1">
              <a:off x="3600" y="1296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33" name="Line 61"/>
            <p:cNvSpPr>
              <a:spLocks noChangeShapeType="1"/>
            </p:cNvSpPr>
            <p:nvPr/>
          </p:nvSpPr>
          <p:spPr bwMode="auto">
            <a:xfrm>
              <a:off x="3312" y="960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34" name="Line 62"/>
            <p:cNvSpPr>
              <a:spLocks noChangeShapeType="1"/>
            </p:cNvSpPr>
            <p:nvPr/>
          </p:nvSpPr>
          <p:spPr bwMode="auto">
            <a:xfrm>
              <a:off x="3312" y="1248"/>
              <a:ext cx="0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35" name="Text Box 63"/>
            <p:cNvSpPr txBox="1">
              <a:spLocks noChangeArrowheads="1"/>
            </p:cNvSpPr>
            <p:nvPr/>
          </p:nvSpPr>
          <p:spPr bwMode="auto">
            <a:xfrm>
              <a:off x="3456" y="960"/>
              <a:ext cx="38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>
                  <a:solidFill>
                    <a:srgbClr val="FF00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79936" name="Line 64"/>
            <p:cNvSpPr>
              <a:spLocks noChangeShapeType="1"/>
            </p:cNvSpPr>
            <p:nvPr/>
          </p:nvSpPr>
          <p:spPr bwMode="auto">
            <a:xfrm>
              <a:off x="3552" y="1248"/>
              <a:ext cx="14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685800" y="3429000"/>
            <a:ext cx="1066800" cy="2971800"/>
            <a:chOff x="816" y="2256"/>
            <a:chExt cx="672" cy="1872"/>
          </a:xfrm>
        </p:grpSpPr>
        <p:sp>
          <p:nvSpPr>
            <p:cNvPr id="79938" name="Arc 66"/>
            <p:cNvSpPr>
              <a:spLocks/>
            </p:cNvSpPr>
            <p:nvPr/>
          </p:nvSpPr>
          <p:spPr bwMode="auto">
            <a:xfrm>
              <a:off x="1248" y="2928"/>
              <a:ext cx="240" cy="672"/>
            </a:xfrm>
            <a:custGeom>
              <a:avLst/>
              <a:gdLst>
                <a:gd name="G0" fmla="+- 6426 0 0"/>
                <a:gd name="G1" fmla="+- 21600 0 0"/>
                <a:gd name="G2" fmla="+- 21600 0 0"/>
                <a:gd name="T0" fmla="*/ 372 w 28026"/>
                <a:gd name="T1" fmla="*/ 866 h 43200"/>
                <a:gd name="T2" fmla="*/ 0 w 28026"/>
                <a:gd name="T3" fmla="*/ 42222 h 43200"/>
                <a:gd name="T4" fmla="*/ 6426 w 2802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26" h="43200" fill="none" extrusionOk="0">
                  <a:moveTo>
                    <a:pt x="371" y="865"/>
                  </a:moveTo>
                  <a:cubicBezTo>
                    <a:pt x="2338" y="291"/>
                    <a:pt x="4377" y="-1"/>
                    <a:pt x="6426" y="0"/>
                  </a:cubicBezTo>
                  <a:cubicBezTo>
                    <a:pt x="18355" y="0"/>
                    <a:pt x="28026" y="9670"/>
                    <a:pt x="28026" y="21600"/>
                  </a:cubicBezTo>
                  <a:cubicBezTo>
                    <a:pt x="28026" y="33529"/>
                    <a:pt x="18355" y="43200"/>
                    <a:pt x="6426" y="43200"/>
                  </a:cubicBezTo>
                  <a:cubicBezTo>
                    <a:pt x="4246" y="43200"/>
                    <a:pt x="2080" y="42870"/>
                    <a:pt x="0" y="42221"/>
                  </a:cubicBezTo>
                </a:path>
                <a:path w="28026" h="43200" stroke="0" extrusionOk="0">
                  <a:moveTo>
                    <a:pt x="371" y="865"/>
                  </a:moveTo>
                  <a:cubicBezTo>
                    <a:pt x="2338" y="291"/>
                    <a:pt x="4377" y="-1"/>
                    <a:pt x="6426" y="0"/>
                  </a:cubicBezTo>
                  <a:cubicBezTo>
                    <a:pt x="18355" y="0"/>
                    <a:pt x="28026" y="9670"/>
                    <a:pt x="28026" y="21600"/>
                  </a:cubicBezTo>
                  <a:cubicBezTo>
                    <a:pt x="28026" y="33529"/>
                    <a:pt x="18355" y="43200"/>
                    <a:pt x="6426" y="43200"/>
                  </a:cubicBezTo>
                  <a:cubicBezTo>
                    <a:pt x="4246" y="43200"/>
                    <a:pt x="2080" y="42870"/>
                    <a:pt x="0" y="42221"/>
                  </a:cubicBezTo>
                  <a:lnTo>
                    <a:pt x="6426" y="21600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39" name="Line 67"/>
            <p:cNvSpPr>
              <a:spLocks noChangeShapeType="1"/>
            </p:cNvSpPr>
            <p:nvPr/>
          </p:nvSpPr>
          <p:spPr bwMode="auto">
            <a:xfrm flipV="1">
              <a:off x="1104" y="2256"/>
              <a:ext cx="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7" name="Group 68"/>
            <p:cNvGrpSpPr>
              <a:grpSpLocks/>
            </p:cNvGrpSpPr>
            <p:nvPr/>
          </p:nvGrpSpPr>
          <p:grpSpPr bwMode="auto">
            <a:xfrm>
              <a:off x="1008" y="2688"/>
              <a:ext cx="280" cy="404"/>
              <a:chOff x="4224" y="528"/>
              <a:chExt cx="280" cy="404"/>
            </a:xfrm>
          </p:grpSpPr>
          <p:sp>
            <p:nvSpPr>
              <p:cNvPr id="79941" name="Oval 69"/>
              <p:cNvSpPr>
                <a:spLocks noChangeArrowheads="1"/>
              </p:cNvSpPr>
              <p:nvPr/>
            </p:nvSpPr>
            <p:spPr bwMode="auto">
              <a:xfrm>
                <a:off x="4224" y="624"/>
                <a:ext cx="240" cy="240"/>
              </a:xfrm>
              <a:prstGeom prst="ellipse">
                <a:avLst/>
              </a:prstGeom>
              <a:solidFill>
                <a:srgbClr val="FFDDFF"/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942" name="Text Box 70"/>
              <p:cNvSpPr txBox="1">
                <a:spLocks noChangeArrowheads="1"/>
              </p:cNvSpPr>
              <p:nvPr/>
            </p:nvSpPr>
            <p:spPr bwMode="auto">
              <a:xfrm>
                <a:off x="4224" y="528"/>
                <a:ext cx="28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60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sp>
          <p:nvSpPr>
            <p:cNvPr id="79943" name="Line 71"/>
            <p:cNvSpPr>
              <a:spLocks noChangeShapeType="1"/>
            </p:cNvSpPr>
            <p:nvPr/>
          </p:nvSpPr>
          <p:spPr bwMode="auto">
            <a:xfrm flipV="1">
              <a:off x="1104" y="3552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Group 72"/>
            <p:cNvGrpSpPr>
              <a:grpSpLocks/>
            </p:cNvGrpSpPr>
            <p:nvPr/>
          </p:nvGrpSpPr>
          <p:grpSpPr bwMode="auto">
            <a:xfrm>
              <a:off x="1008" y="3408"/>
              <a:ext cx="240" cy="240"/>
              <a:chOff x="4224" y="1536"/>
              <a:chExt cx="240" cy="240"/>
            </a:xfrm>
          </p:grpSpPr>
          <p:sp>
            <p:nvSpPr>
              <p:cNvPr id="79945" name="Oval 73"/>
              <p:cNvSpPr>
                <a:spLocks noChangeArrowheads="1"/>
              </p:cNvSpPr>
              <p:nvPr/>
            </p:nvSpPr>
            <p:spPr bwMode="auto">
              <a:xfrm>
                <a:off x="4224" y="1536"/>
                <a:ext cx="240" cy="240"/>
              </a:xfrm>
              <a:prstGeom prst="ellipse">
                <a:avLst/>
              </a:prstGeom>
              <a:solidFill>
                <a:srgbClr val="CCECFF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946" name="Line 74"/>
              <p:cNvSpPr>
                <a:spLocks noChangeShapeType="1"/>
              </p:cNvSpPr>
              <p:nvPr/>
            </p:nvSpPr>
            <p:spPr bwMode="auto">
              <a:xfrm>
                <a:off x="4272" y="1680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947" name="Line 75"/>
            <p:cNvSpPr>
              <a:spLocks noChangeShapeType="1"/>
            </p:cNvSpPr>
            <p:nvPr/>
          </p:nvSpPr>
          <p:spPr bwMode="auto">
            <a:xfrm>
              <a:off x="816" y="2736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948" name="Line 76"/>
            <p:cNvSpPr>
              <a:spLocks noChangeShapeType="1"/>
            </p:cNvSpPr>
            <p:nvPr/>
          </p:nvSpPr>
          <p:spPr bwMode="auto">
            <a:xfrm>
              <a:off x="816" y="3408"/>
              <a:ext cx="0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06"/>
          <p:cNvGrpSpPr>
            <a:grpSpLocks/>
          </p:cNvGrpSpPr>
          <p:nvPr/>
        </p:nvGrpSpPr>
        <p:grpSpPr bwMode="auto">
          <a:xfrm>
            <a:off x="3429000" y="1219200"/>
            <a:ext cx="5486400" cy="5486400"/>
            <a:chOff x="2160" y="564"/>
            <a:chExt cx="3456" cy="3456"/>
          </a:xfrm>
        </p:grpSpPr>
        <p:grpSp>
          <p:nvGrpSpPr>
            <p:cNvPr id="20" name="Group 105"/>
            <p:cNvGrpSpPr>
              <a:grpSpLocks/>
            </p:cNvGrpSpPr>
            <p:nvPr/>
          </p:nvGrpSpPr>
          <p:grpSpPr bwMode="auto">
            <a:xfrm>
              <a:off x="2160" y="564"/>
              <a:ext cx="3456" cy="3456"/>
              <a:chOff x="2160" y="528"/>
              <a:chExt cx="3456" cy="3456"/>
            </a:xfrm>
          </p:grpSpPr>
          <p:sp>
            <p:nvSpPr>
              <p:cNvPr id="79971" name="Rectangle 99"/>
              <p:cNvSpPr>
                <a:spLocks noChangeArrowheads="1"/>
              </p:cNvSpPr>
              <p:nvPr/>
            </p:nvSpPr>
            <p:spPr bwMode="auto">
              <a:xfrm>
                <a:off x="2160" y="528"/>
                <a:ext cx="3456" cy="34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1" name="Group 104"/>
              <p:cNvGrpSpPr>
                <a:grpSpLocks/>
              </p:cNvGrpSpPr>
              <p:nvPr/>
            </p:nvGrpSpPr>
            <p:grpSpPr bwMode="auto">
              <a:xfrm>
                <a:off x="2208" y="1152"/>
                <a:ext cx="3360" cy="2802"/>
                <a:chOff x="2208" y="1152"/>
                <a:chExt cx="3360" cy="2802"/>
              </a:xfrm>
            </p:grpSpPr>
            <p:pic>
              <p:nvPicPr>
                <p:cNvPr id="79950" name="Picture 78" descr="wltxwr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208" y="1152"/>
                  <a:ext cx="3360" cy="2802"/>
                </a:xfrm>
                <a:prstGeom prst="rect">
                  <a:avLst/>
                </a:prstGeom>
                <a:noFill/>
              </p:spPr>
            </p:pic>
            <p:sp>
              <p:nvSpPr>
                <p:cNvPr id="79951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3792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 type="none" w="sm" len="lg"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aphicFrame>
              <p:nvGraphicFramePr>
                <p:cNvPr id="79952" name="Object 80"/>
                <p:cNvGraphicFramePr>
                  <a:graphicFrameLocks noChangeAspect="1"/>
                </p:cNvGraphicFramePr>
                <p:nvPr/>
              </p:nvGraphicFramePr>
              <p:xfrm>
                <a:off x="2208" y="3216"/>
                <a:ext cx="214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4843" name="Equation" r:id="rId6" imgW="215640" imgH="266400" progId="Equation.3">
                        <p:embed/>
                      </p:oleObj>
                    </mc:Choice>
                    <mc:Fallback>
                      <p:oleObj name="Equation" r:id="rId6" imgW="215640" imgH="266400" progId="Equation.3">
                        <p:embed/>
                        <p:pic>
                          <p:nvPicPr>
                            <p:cNvPr id="79952" name="Object 8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08" y="3216"/>
                              <a:ext cx="214" cy="264"/>
                            </a:xfrm>
                            <a:prstGeom prst="rect">
                              <a:avLst/>
                            </a:prstGeom>
                            <a:solidFill>
                              <a:schemeClr val="accent1"/>
                            </a:solidFill>
                            <a:ln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9953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2400" y="3264"/>
                  <a:ext cx="192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none" w="sm" len="lg"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aphicFrame>
              <p:nvGraphicFramePr>
                <p:cNvPr id="79954" name="Object 82"/>
                <p:cNvGraphicFramePr>
                  <a:graphicFrameLocks noChangeAspect="1"/>
                </p:cNvGraphicFramePr>
                <p:nvPr/>
              </p:nvGraphicFramePr>
              <p:xfrm>
                <a:off x="5289" y="2832"/>
                <a:ext cx="194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4844" name="Equation" r:id="rId8" imgW="215640" imgH="266400" progId="Equation.3">
                        <p:embed/>
                      </p:oleObj>
                    </mc:Choice>
                    <mc:Fallback>
                      <p:oleObj name="Equation" r:id="rId8" imgW="215640" imgH="266400" progId="Equation.3">
                        <p:embed/>
                        <p:pic>
                          <p:nvPicPr>
                            <p:cNvPr id="79954" name="Object 8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89" y="2832"/>
                              <a:ext cx="194" cy="240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CC00CC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9955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4368" y="1872"/>
                  <a:ext cx="816" cy="336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prstDash val="dash"/>
                  <a:round/>
                  <a:headEnd type="triangle" w="sm" len="lg"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95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2400" y="3408"/>
                  <a:ext cx="240" cy="2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none" w="sm" len="lg"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957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4944" y="1392"/>
                  <a:ext cx="288" cy="24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sm" len="lg"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958" name="Line 86"/>
                <p:cNvSpPr>
                  <a:spLocks noChangeShapeType="1"/>
                </p:cNvSpPr>
                <p:nvPr/>
              </p:nvSpPr>
              <p:spPr bwMode="auto">
                <a:xfrm flipH="1" flipV="1">
                  <a:off x="2304" y="1392"/>
                  <a:ext cx="288" cy="24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none" w="sm" len="lg"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959" name="Line 87"/>
                <p:cNvSpPr>
                  <a:spLocks noChangeShapeType="1"/>
                </p:cNvSpPr>
                <p:nvPr/>
              </p:nvSpPr>
              <p:spPr bwMode="auto">
                <a:xfrm flipH="1" flipV="1">
                  <a:off x="5040" y="3456"/>
                  <a:ext cx="288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sm" len="lg"/>
                  <a:tailEnd type="none" w="sm" len="lg"/>
                </a:ln>
                <a:effectLst/>
              </p:spPr>
              <p:txBody>
                <a:bodyPr wrap="none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aphicFrame>
              <p:nvGraphicFramePr>
                <p:cNvPr id="79960" name="Object 88"/>
                <p:cNvGraphicFramePr>
                  <a:graphicFrameLocks noChangeAspect="1"/>
                </p:cNvGraphicFramePr>
                <p:nvPr/>
              </p:nvGraphicFramePr>
              <p:xfrm>
                <a:off x="5088" y="3216"/>
                <a:ext cx="214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4845" name="Equation" r:id="rId10" imgW="215640" imgH="266400" progId="Equation.3">
                        <p:embed/>
                      </p:oleObj>
                    </mc:Choice>
                    <mc:Fallback>
                      <p:oleObj name="Equation" r:id="rId10" imgW="215640" imgH="266400" progId="Equation.3">
                        <p:embed/>
                        <p:pic>
                          <p:nvPicPr>
                            <p:cNvPr id="79960" name="Object 8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88" y="3216"/>
                              <a:ext cx="214" cy="264"/>
                            </a:xfrm>
                            <a:prstGeom prst="rect">
                              <a:avLst/>
                            </a:prstGeom>
                            <a:solidFill>
                              <a:schemeClr val="accent1"/>
                            </a:solidFill>
                            <a:ln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9961" name="Object 89"/>
                <p:cNvGraphicFramePr>
                  <a:graphicFrameLocks noChangeAspect="1"/>
                </p:cNvGraphicFramePr>
                <p:nvPr/>
              </p:nvGraphicFramePr>
              <p:xfrm>
                <a:off x="2496" y="1296"/>
                <a:ext cx="173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4846" name="Equation" r:id="rId12" imgW="152280" imgH="190440" progId="Equation.3">
                        <p:embed/>
                      </p:oleObj>
                    </mc:Choice>
                    <mc:Fallback>
                      <p:oleObj name="Equation" r:id="rId12" imgW="152280" imgH="190440" progId="Equation.3">
                        <p:embed/>
                        <p:pic>
                          <p:nvPicPr>
                            <p:cNvPr id="79961" name="Object 8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6" y="1296"/>
                              <a:ext cx="173" cy="216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9962" name="Object 90"/>
                <p:cNvGraphicFramePr>
                  <a:graphicFrameLocks noChangeAspect="1"/>
                </p:cNvGraphicFramePr>
                <p:nvPr/>
              </p:nvGraphicFramePr>
              <p:xfrm>
                <a:off x="4896" y="1296"/>
                <a:ext cx="173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4847" name="Equation" r:id="rId14" imgW="152280" imgH="190440" progId="Equation.3">
                        <p:embed/>
                      </p:oleObj>
                    </mc:Choice>
                    <mc:Fallback>
                      <p:oleObj name="Equation" r:id="rId14" imgW="152280" imgH="190440" progId="Equation.3">
                        <p:embed/>
                        <p:pic>
                          <p:nvPicPr>
                            <p:cNvPr id="79962" name="Object 9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6" y="1296"/>
                              <a:ext cx="173" cy="216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9963" name="Object 91"/>
                <p:cNvGraphicFramePr>
                  <a:graphicFrameLocks noChangeAspect="1"/>
                </p:cNvGraphicFramePr>
                <p:nvPr/>
              </p:nvGraphicFramePr>
              <p:xfrm>
                <a:off x="2496" y="3600"/>
                <a:ext cx="173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4848" name="Equation" r:id="rId16" imgW="152280" imgH="190440" progId="Equation.3">
                        <p:embed/>
                      </p:oleObj>
                    </mc:Choice>
                    <mc:Fallback>
                      <p:oleObj name="Equation" r:id="rId16" imgW="152280" imgH="190440" progId="Equation.3">
                        <p:embed/>
                        <p:pic>
                          <p:nvPicPr>
                            <p:cNvPr id="79963" name="Object 9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6" y="3600"/>
                              <a:ext cx="173" cy="216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9964" name="Object 92"/>
                <p:cNvGraphicFramePr>
                  <a:graphicFrameLocks noChangeAspect="1"/>
                </p:cNvGraphicFramePr>
                <p:nvPr/>
              </p:nvGraphicFramePr>
              <p:xfrm>
                <a:off x="4992" y="3600"/>
                <a:ext cx="173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4849" name="Equation" r:id="rId17" imgW="152280" imgH="190440" progId="Equation.3">
                        <p:embed/>
                      </p:oleObj>
                    </mc:Choice>
                    <mc:Fallback>
                      <p:oleObj name="Equation" r:id="rId17" imgW="152280" imgH="190440" progId="Equation.3">
                        <p:embed/>
                        <p:pic>
                          <p:nvPicPr>
                            <p:cNvPr id="79964" name="Object 9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92" y="3600"/>
                              <a:ext cx="173" cy="216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9965" name="Object 93"/>
                <p:cNvGraphicFramePr>
                  <a:graphicFrameLocks noChangeAspect="1"/>
                </p:cNvGraphicFramePr>
                <p:nvPr/>
              </p:nvGraphicFramePr>
              <p:xfrm>
                <a:off x="4704" y="1776"/>
                <a:ext cx="227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4850" name="Equation" r:id="rId18" imgW="190440" imgH="241200" progId="Equation.3">
                        <p:embed/>
                      </p:oleObj>
                    </mc:Choice>
                    <mc:Fallback>
                      <p:oleObj name="Equation" r:id="rId18" imgW="190440" imgH="241200" progId="Equation.3">
                        <p:embed/>
                        <p:pic>
                          <p:nvPicPr>
                            <p:cNvPr id="79965" name="Object 9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04" y="1776"/>
                              <a:ext cx="227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9966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3696" y="2208"/>
                  <a:ext cx="240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>
                      <a:solidFill>
                        <a:srgbClr val="CC0000"/>
                      </a:solidFill>
                      <a:latin typeface="Arial" charset="0"/>
                    </a:rPr>
                    <a:t>+</a:t>
                  </a:r>
                </a:p>
              </p:txBody>
            </p:sp>
            <p:sp>
              <p:nvSpPr>
                <p:cNvPr id="79967" name="Text Box 95"/>
                <p:cNvSpPr txBox="1">
                  <a:spLocks noChangeArrowheads="1"/>
                </p:cNvSpPr>
                <p:nvPr/>
              </p:nvSpPr>
              <p:spPr bwMode="auto">
                <a:xfrm>
                  <a:off x="3696" y="2544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>
                      <a:solidFill>
                        <a:srgbClr val="0000FF"/>
                      </a:solidFill>
                      <a:latin typeface="Arial" charset="0"/>
                    </a:rPr>
                    <a:t>-</a:t>
                  </a:r>
                </a:p>
              </p:txBody>
            </p:sp>
            <p:graphicFrame>
              <p:nvGraphicFramePr>
                <p:cNvPr id="79968" name="Object 96"/>
                <p:cNvGraphicFramePr>
                  <a:graphicFrameLocks noChangeAspect="1"/>
                </p:cNvGraphicFramePr>
                <p:nvPr/>
              </p:nvGraphicFramePr>
              <p:xfrm>
                <a:off x="2256" y="1728"/>
                <a:ext cx="194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4851" name="Equation" r:id="rId20" imgW="215640" imgH="266400" progId="Equation.3">
                        <p:embed/>
                      </p:oleObj>
                    </mc:Choice>
                    <mc:Fallback>
                      <p:oleObj name="Equation" r:id="rId20" imgW="215640" imgH="266400" progId="Equation.3">
                        <p:embed/>
                        <p:pic>
                          <p:nvPicPr>
                            <p:cNvPr id="79968" name="Object 9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56" y="1728"/>
                              <a:ext cx="194" cy="240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CC00CC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79969" name="Rectangle 97"/>
            <p:cNvSpPr>
              <a:spLocks noChangeArrowheads="1"/>
            </p:cNvSpPr>
            <p:nvPr/>
          </p:nvSpPr>
          <p:spPr bwMode="auto">
            <a:xfrm>
              <a:off x="2168" y="572"/>
              <a:ext cx="3448" cy="333"/>
            </a:xfrm>
            <a:prstGeom prst="rect">
              <a:avLst/>
            </a:prstGeom>
            <a:gradFill rotWithShape="0">
              <a:gsLst>
                <a:gs pos="0">
                  <a:srgbClr val="FFE5FF"/>
                </a:gs>
                <a:gs pos="50000">
                  <a:srgbClr val="FFFFFF"/>
                </a:gs>
                <a:gs pos="100000">
                  <a:srgbClr val="FFE5FF"/>
                </a:gs>
              </a:gsLst>
              <a:lin ang="5400000" scaled="1"/>
            </a:gradFill>
            <a:ln w="9525">
              <a:solidFill>
                <a:srgbClr val="CC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振荡电偶极子附近的电磁场线</a:t>
              </a:r>
            </a:p>
          </p:txBody>
        </p:sp>
      </p:grpSp>
      <p:sp>
        <p:nvSpPr>
          <p:cNvPr id="102" name="Text Box 25"/>
          <p:cNvSpPr txBox="1">
            <a:spLocks noChangeArrowheads="1"/>
          </p:cNvSpPr>
          <p:nvPr/>
        </p:nvSpPr>
        <p:spPr bwMode="auto">
          <a:xfrm>
            <a:off x="685800" y="152400"/>
            <a:ext cx="5486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一  电磁波的产生与传播</a:t>
            </a:r>
          </a:p>
        </p:txBody>
      </p:sp>
    </p:spTree>
    <p:extLst>
      <p:ext uri="{BB962C8B-B14F-4D97-AF65-F5344CB8AC3E}">
        <p14:creationId xmlns:p14="http://schemas.microsoft.com/office/powerpoint/2010/main" val="1984913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2" grpId="0" animBg="1"/>
      <p:bldP spid="79969" grpId="0" animBg="1" autoUpdateAnimBg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533400" y="1219200"/>
            <a:ext cx="7924800" cy="2971800"/>
            <a:chOff x="336" y="888"/>
            <a:chExt cx="4992" cy="1872"/>
          </a:xfrm>
        </p:grpSpPr>
        <p:sp>
          <p:nvSpPr>
            <p:cNvPr id="85041" name="Rectangle 49"/>
            <p:cNvSpPr>
              <a:spLocks noChangeArrowheads="1"/>
            </p:cNvSpPr>
            <p:nvPr/>
          </p:nvSpPr>
          <p:spPr bwMode="auto">
            <a:xfrm>
              <a:off x="336" y="888"/>
              <a:ext cx="4992" cy="18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026" name="Text Box 34"/>
            <p:cNvSpPr txBox="1">
              <a:spLocks noChangeArrowheads="1"/>
            </p:cNvSpPr>
            <p:nvPr/>
          </p:nvSpPr>
          <p:spPr bwMode="auto">
            <a:xfrm>
              <a:off x="3313" y="888"/>
              <a:ext cx="2002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平面电磁波</a:t>
              </a:r>
            </a:p>
          </p:txBody>
        </p:sp>
        <p:sp>
          <p:nvSpPr>
            <p:cNvPr id="85027" name="Line 35"/>
            <p:cNvSpPr>
              <a:spLocks noChangeShapeType="1"/>
            </p:cNvSpPr>
            <p:nvPr/>
          </p:nvSpPr>
          <p:spPr bwMode="auto">
            <a:xfrm flipV="1">
              <a:off x="1178" y="1277"/>
              <a:ext cx="0" cy="7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028" name="Line 36"/>
            <p:cNvSpPr>
              <a:spLocks noChangeShapeType="1"/>
            </p:cNvSpPr>
            <p:nvPr/>
          </p:nvSpPr>
          <p:spPr bwMode="auto">
            <a:xfrm flipH="1">
              <a:off x="672" y="2007"/>
              <a:ext cx="506" cy="4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029" name="Freeform 37" descr="浅色竖线"/>
            <p:cNvSpPr>
              <a:spLocks/>
            </p:cNvSpPr>
            <p:nvPr/>
          </p:nvSpPr>
          <p:spPr bwMode="auto">
            <a:xfrm>
              <a:off x="1178" y="1504"/>
              <a:ext cx="3272" cy="1021"/>
            </a:xfrm>
            <a:custGeom>
              <a:avLst/>
              <a:gdLst/>
              <a:ahLst/>
              <a:cxnLst>
                <a:cxn ang="0">
                  <a:pos x="0" y="529"/>
                </a:cxn>
                <a:cxn ang="0">
                  <a:pos x="437" y="1"/>
                </a:cxn>
                <a:cxn ang="0">
                  <a:pos x="830" y="529"/>
                </a:cxn>
                <a:cxn ang="0">
                  <a:pos x="1208" y="1073"/>
                </a:cxn>
                <a:cxn ang="0">
                  <a:pos x="1624" y="537"/>
                </a:cxn>
                <a:cxn ang="0">
                  <a:pos x="2054" y="1"/>
                </a:cxn>
                <a:cxn ang="0">
                  <a:pos x="2490" y="529"/>
                </a:cxn>
                <a:cxn ang="0">
                  <a:pos x="2927" y="1057"/>
                </a:cxn>
                <a:cxn ang="0">
                  <a:pos x="3384" y="513"/>
                </a:cxn>
              </a:cxnLst>
              <a:rect l="0" t="0" r="r" b="b"/>
              <a:pathLst>
                <a:path w="3384" h="1074">
                  <a:moveTo>
                    <a:pt x="0" y="529"/>
                  </a:moveTo>
                  <a:cubicBezTo>
                    <a:pt x="149" y="265"/>
                    <a:pt x="299" y="1"/>
                    <a:pt x="437" y="1"/>
                  </a:cubicBezTo>
                  <a:cubicBezTo>
                    <a:pt x="575" y="1"/>
                    <a:pt x="702" y="350"/>
                    <a:pt x="830" y="529"/>
                  </a:cubicBezTo>
                  <a:cubicBezTo>
                    <a:pt x="958" y="708"/>
                    <a:pt x="1076" y="1072"/>
                    <a:pt x="1208" y="1073"/>
                  </a:cubicBezTo>
                  <a:cubicBezTo>
                    <a:pt x="1340" y="1074"/>
                    <a:pt x="1483" y="716"/>
                    <a:pt x="1624" y="537"/>
                  </a:cubicBezTo>
                  <a:cubicBezTo>
                    <a:pt x="1765" y="358"/>
                    <a:pt x="1910" y="2"/>
                    <a:pt x="2054" y="1"/>
                  </a:cubicBezTo>
                  <a:cubicBezTo>
                    <a:pt x="2198" y="0"/>
                    <a:pt x="2345" y="353"/>
                    <a:pt x="2490" y="529"/>
                  </a:cubicBezTo>
                  <a:cubicBezTo>
                    <a:pt x="2636" y="705"/>
                    <a:pt x="2778" y="1060"/>
                    <a:pt x="2927" y="1057"/>
                  </a:cubicBezTo>
                  <a:cubicBezTo>
                    <a:pt x="3076" y="1054"/>
                    <a:pt x="3289" y="626"/>
                    <a:pt x="3384" y="513"/>
                  </a:cubicBezTo>
                </a:path>
              </a:pathLst>
            </a:custGeom>
            <a:pattFill prst="ltVert">
              <a:fgClr>
                <a:srgbClr val="0000FF"/>
              </a:fgClr>
              <a:bgClr>
                <a:schemeClr val="accent2"/>
              </a:bgClr>
            </a:pattFill>
            <a:ln w="38100" cmpd="sng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030" name="Freeform 38" descr="深色上对角线"/>
            <p:cNvSpPr>
              <a:spLocks/>
            </p:cNvSpPr>
            <p:nvPr/>
          </p:nvSpPr>
          <p:spPr bwMode="auto">
            <a:xfrm>
              <a:off x="967" y="1646"/>
              <a:ext cx="3696" cy="678"/>
            </a:xfrm>
            <a:custGeom>
              <a:avLst/>
              <a:gdLst/>
              <a:ahLst/>
              <a:cxnLst>
                <a:cxn ang="0">
                  <a:pos x="203" y="361"/>
                </a:cxn>
                <a:cxn ang="0">
                  <a:pos x="131" y="675"/>
                </a:cxn>
                <a:cxn ang="0">
                  <a:pos x="992" y="361"/>
                </a:cxn>
                <a:cxn ang="0">
                  <a:pos x="1883" y="3"/>
                </a:cxn>
                <a:cxn ang="0">
                  <a:pos x="1789" y="345"/>
                </a:cxn>
                <a:cxn ang="0">
                  <a:pos x="1703" y="675"/>
                </a:cxn>
                <a:cxn ang="0">
                  <a:pos x="2640" y="361"/>
                </a:cxn>
                <a:cxn ang="0">
                  <a:pos x="3557" y="9"/>
                </a:cxn>
                <a:cxn ang="0">
                  <a:pos x="3473" y="351"/>
                </a:cxn>
              </a:cxnLst>
              <a:rect l="0" t="0" r="r" b="b"/>
              <a:pathLst>
                <a:path w="3696" h="678">
                  <a:moveTo>
                    <a:pt x="203" y="361"/>
                  </a:moveTo>
                  <a:cubicBezTo>
                    <a:pt x="191" y="413"/>
                    <a:pt x="0" y="675"/>
                    <a:pt x="131" y="675"/>
                  </a:cubicBezTo>
                  <a:cubicBezTo>
                    <a:pt x="262" y="675"/>
                    <a:pt x="700" y="473"/>
                    <a:pt x="992" y="361"/>
                  </a:cubicBezTo>
                  <a:cubicBezTo>
                    <a:pt x="1284" y="249"/>
                    <a:pt x="1750" y="6"/>
                    <a:pt x="1883" y="3"/>
                  </a:cubicBezTo>
                  <a:cubicBezTo>
                    <a:pt x="2016" y="0"/>
                    <a:pt x="1819" y="233"/>
                    <a:pt x="1789" y="345"/>
                  </a:cubicBezTo>
                  <a:cubicBezTo>
                    <a:pt x="1759" y="457"/>
                    <a:pt x="1561" y="672"/>
                    <a:pt x="1703" y="675"/>
                  </a:cubicBezTo>
                  <a:cubicBezTo>
                    <a:pt x="1845" y="678"/>
                    <a:pt x="2331" y="472"/>
                    <a:pt x="2640" y="361"/>
                  </a:cubicBezTo>
                  <a:cubicBezTo>
                    <a:pt x="2949" y="250"/>
                    <a:pt x="3418" y="11"/>
                    <a:pt x="3557" y="9"/>
                  </a:cubicBezTo>
                  <a:cubicBezTo>
                    <a:pt x="3696" y="7"/>
                    <a:pt x="3490" y="280"/>
                    <a:pt x="3473" y="351"/>
                  </a:cubicBezTo>
                </a:path>
              </a:pathLst>
            </a:custGeom>
            <a:pattFill prst="dkUpDiag">
              <a:fgClr>
                <a:srgbClr val="FF33CC"/>
              </a:fgClr>
              <a:bgClr>
                <a:schemeClr val="bg1"/>
              </a:bgClr>
            </a:pattFill>
            <a:ln w="3810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85031" name="Object 39"/>
            <p:cNvGraphicFramePr>
              <a:graphicFrameLocks noChangeAspect="1"/>
            </p:cNvGraphicFramePr>
            <p:nvPr/>
          </p:nvGraphicFramePr>
          <p:xfrm>
            <a:off x="4800" y="1661"/>
            <a:ext cx="250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66" name="公式" r:id="rId3" imgW="177480" imgH="228600" progId="Equation.3">
                    <p:embed/>
                  </p:oleObj>
                </mc:Choice>
                <mc:Fallback>
                  <p:oleObj name="公式" r:id="rId3" imgW="177480" imgH="228600" progId="Equation.3">
                    <p:embed/>
                    <p:pic>
                      <p:nvPicPr>
                        <p:cNvPr id="85031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1661"/>
                          <a:ext cx="250" cy="3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32" name="Object 40"/>
            <p:cNvGraphicFramePr>
              <a:graphicFrameLocks noChangeAspect="1"/>
            </p:cNvGraphicFramePr>
            <p:nvPr/>
          </p:nvGraphicFramePr>
          <p:xfrm>
            <a:off x="853" y="1277"/>
            <a:ext cx="26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67" name="公式" r:id="rId5" imgW="215640" imgH="266400" progId="Equation.3">
                    <p:embed/>
                  </p:oleObj>
                </mc:Choice>
                <mc:Fallback>
                  <p:oleObj name="公式" r:id="rId5" imgW="215640" imgH="266400" progId="Equation.3">
                    <p:embed/>
                    <p:pic>
                      <p:nvPicPr>
                        <p:cNvPr id="85032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3" y="1277"/>
                          <a:ext cx="263" cy="3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33" name="Object 41"/>
            <p:cNvGraphicFramePr>
              <a:graphicFrameLocks noChangeAspect="1"/>
            </p:cNvGraphicFramePr>
            <p:nvPr/>
          </p:nvGraphicFramePr>
          <p:xfrm>
            <a:off x="492" y="1986"/>
            <a:ext cx="324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68" name="Equation" r:id="rId7" imgW="152280" imgH="190440" progId="Equation.3">
                    <p:embed/>
                  </p:oleObj>
                </mc:Choice>
                <mc:Fallback>
                  <p:oleObj name="Equation" r:id="rId7" imgW="152280" imgH="190440" progId="Equation.3">
                    <p:embed/>
                    <p:pic>
                      <p:nvPicPr>
                        <p:cNvPr id="85033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" y="1986"/>
                          <a:ext cx="324" cy="3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34" name="Line 42"/>
            <p:cNvSpPr>
              <a:spLocks noChangeShapeType="1"/>
            </p:cNvSpPr>
            <p:nvPr/>
          </p:nvSpPr>
          <p:spPr bwMode="auto">
            <a:xfrm flipV="1">
              <a:off x="1178" y="2005"/>
              <a:ext cx="4014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85035" name="Object 43"/>
            <p:cNvGraphicFramePr>
              <a:graphicFrameLocks noChangeAspect="1"/>
            </p:cNvGraphicFramePr>
            <p:nvPr/>
          </p:nvGraphicFramePr>
          <p:xfrm>
            <a:off x="4761" y="1997"/>
            <a:ext cx="256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69" name="Equation" r:id="rId9" imgW="177480" imgH="190440" progId="Equation.3">
                    <p:embed/>
                  </p:oleObj>
                </mc:Choice>
                <mc:Fallback>
                  <p:oleObj name="Equation" r:id="rId9" imgW="177480" imgH="190440" progId="Equation.3">
                    <p:embed/>
                    <p:pic>
                      <p:nvPicPr>
                        <p:cNvPr id="85035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1" y="1997"/>
                          <a:ext cx="256" cy="2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36" name="Object 44"/>
            <p:cNvGraphicFramePr>
              <a:graphicFrameLocks noChangeAspect="1"/>
            </p:cNvGraphicFramePr>
            <p:nvPr/>
          </p:nvGraphicFramePr>
          <p:xfrm>
            <a:off x="936" y="1847"/>
            <a:ext cx="216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70" name="Equation" r:id="rId11" imgW="164880" imgH="190440" progId="Equation.3">
                    <p:embed/>
                  </p:oleObj>
                </mc:Choice>
                <mc:Fallback>
                  <p:oleObj name="Equation" r:id="rId11" imgW="164880" imgH="190440" progId="Equation.3">
                    <p:embed/>
                    <p:pic>
                      <p:nvPicPr>
                        <p:cNvPr id="85036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6" y="1847"/>
                          <a:ext cx="216" cy="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3"/>
          <p:cNvGrpSpPr>
            <a:grpSpLocks/>
          </p:cNvGrpSpPr>
          <p:nvPr/>
        </p:nvGrpSpPr>
        <p:grpSpPr bwMode="auto">
          <a:xfrm>
            <a:off x="4419600" y="4246563"/>
            <a:ext cx="3792538" cy="2068512"/>
            <a:chOff x="2784" y="2795"/>
            <a:chExt cx="2389" cy="1303"/>
          </a:xfrm>
        </p:grpSpPr>
        <p:graphicFrame>
          <p:nvGraphicFramePr>
            <p:cNvPr id="85038" name="Object 46"/>
            <p:cNvGraphicFramePr>
              <a:graphicFrameLocks noChangeAspect="1"/>
            </p:cNvGraphicFramePr>
            <p:nvPr/>
          </p:nvGraphicFramePr>
          <p:xfrm>
            <a:off x="2944" y="2795"/>
            <a:ext cx="2190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71" name="公式" r:id="rId13" imgW="1942920" imgH="609480" progId="Equation.3">
                    <p:embed/>
                  </p:oleObj>
                </mc:Choice>
                <mc:Fallback>
                  <p:oleObj name="公式" r:id="rId13" imgW="1942920" imgH="609480" progId="Equation.3">
                    <p:embed/>
                    <p:pic>
                      <p:nvPicPr>
                        <p:cNvPr id="85038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4" y="2795"/>
                          <a:ext cx="2190" cy="6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39" name="Object 47"/>
            <p:cNvGraphicFramePr>
              <a:graphicFrameLocks noChangeAspect="1"/>
            </p:cNvGraphicFramePr>
            <p:nvPr/>
          </p:nvGraphicFramePr>
          <p:xfrm>
            <a:off x="2880" y="3364"/>
            <a:ext cx="2293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72" name="Equation" r:id="rId15" imgW="1206360" imgH="393480" progId="Equation.3">
                    <p:embed/>
                  </p:oleObj>
                </mc:Choice>
                <mc:Fallback>
                  <p:oleObj name="Equation" r:id="rId15" imgW="1206360" imgH="393480" progId="Equation.3">
                    <p:embed/>
                    <p:pic>
                      <p:nvPicPr>
                        <p:cNvPr id="85039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364"/>
                          <a:ext cx="2293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40" name="AutoShape 48"/>
            <p:cNvSpPr>
              <a:spLocks/>
            </p:cNvSpPr>
            <p:nvPr/>
          </p:nvSpPr>
          <p:spPr bwMode="auto">
            <a:xfrm>
              <a:off x="2784" y="3119"/>
              <a:ext cx="107" cy="559"/>
            </a:xfrm>
            <a:prstGeom prst="leftBrace">
              <a:avLst>
                <a:gd name="adj1" fmla="val 43536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72"/>
          <p:cNvGrpSpPr>
            <a:grpSpLocks/>
          </p:cNvGrpSpPr>
          <p:nvPr/>
        </p:nvGrpSpPr>
        <p:grpSpPr bwMode="auto">
          <a:xfrm>
            <a:off x="914400" y="4508500"/>
            <a:ext cx="2819400" cy="1524000"/>
            <a:chOff x="576" y="2960"/>
            <a:chExt cx="1776" cy="960"/>
          </a:xfrm>
        </p:grpSpPr>
        <p:sp>
          <p:nvSpPr>
            <p:cNvPr id="85051" name="Rectangle 59"/>
            <p:cNvSpPr>
              <a:spLocks noChangeArrowheads="1"/>
            </p:cNvSpPr>
            <p:nvPr/>
          </p:nvSpPr>
          <p:spPr bwMode="auto">
            <a:xfrm>
              <a:off x="576" y="2960"/>
              <a:ext cx="1776" cy="9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044" name="Line 52"/>
            <p:cNvSpPr>
              <a:spLocks noChangeShapeType="1"/>
            </p:cNvSpPr>
            <p:nvPr/>
          </p:nvSpPr>
          <p:spPr bwMode="auto">
            <a:xfrm flipV="1">
              <a:off x="1344" y="3056"/>
              <a:ext cx="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045" name="Line 53"/>
            <p:cNvSpPr>
              <a:spLocks noChangeShapeType="1"/>
            </p:cNvSpPr>
            <p:nvPr/>
          </p:nvSpPr>
          <p:spPr bwMode="auto">
            <a:xfrm flipH="1">
              <a:off x="960" y="3584"/>
              <a:ext cx="384" cy="240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046" name="Line 54"/>
            <p:cNvSpPr>
              <a:spLocks noChangeShapeType="1"/>
            </p:cNvSpPr>
            <p:nvPr/>
          </p:nvSpPr>
          <p:spPr bwMode="auto">
            <a:xfrm>
              <a:off x="1344" y="3584"/>
              <a:ext cx="8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85058" name="Object 66"/>
            <p:cNvGraphicFramePr>
              <a:graphicFrameLocks noChangeAspect="1"/>
            </p:cNvGraphicFramePr>
            <p:nvPr/>
          </p:nvGraphicFramePr>
          <p:xfrm>
            <a:off x="1876" y="3258"/>
            <a:ext cx="267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73" name="公式" r:id="rId17" imgW="126720" imgH="164880" progId="Equation.3">
                    <p:embed/>
                  </p:oleObj>
                </mc:Choice>
                <mc:Fallback>
                  <p:oleObj name="公式" r:id="rId17" imgW="126720" imgH="164880" progId="Equation.3">
                    <p:embed/>
                    <p:pic>
                      <p:nvPicPr>
                        <p:cNvPr id="85058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6" y="3258"/>
                          <a:ext cx="267" cy="3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59" name="Object 67"/>
            <p:cNvGraphicFramePr>
              <a:graphicFrameLocks noChangeAspect="1"/>
            </p:cNvGraphicFramePr>
            <p:nvPr/>
          </p:nvGraphicFramePr>
          <p:xfrm>
            <a:off x="965" y="3006"/>
            <a:ext cx="301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74" name="公式" r:id="rId19" imgW="152280" imgH="190440" progId="Equation.3">
                    <p:embed/>
                  </p:oleObj>
                </mc:Choice>
                <mc:Fallback>
                  <p:oleObj name="公式" r:id="rId19" imgW="152280" imgH="190440" progId="Equation.3">
                    <p:embed/>
                    <p:pic>
                      <p:nvPicPr>
                        <p:cNvPr id="85059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" y="3006"/>
                          <a:ext cx="301" cy="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60" name="Object 68"/>
            <p:cNvGraphicFramePr>
              <a:graphicFrameLocks noChangeAspect="1"/>
            </p:cNvGraphicFramePr>
            <p:nvPr/>
          </p:nvGraphicFramePr>
          <p:xfrm>
            <a:off x="719" y="3485"/>
            <a:ext cx="328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75" name="Equation" r:id="rId21" imgW="152280" imgH="190440" progId="Equation.3">
                    <p:embed/>
                  </p:oleObj>
                </mc:Choice>
                <mc:Fallback>
                  <p:oleObj name="Equation" r:id="rId21" imgW="152280" imgH="190440" progId="Equation.3">
                    <p:embed/>
                    <p:pic>
                      <p:nvPicPr>
                        <p:cNvPr id="8506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" y="3485"/>
                          <a:ext cx="328" cy="3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062" name="Rectangle 70"/>
          <p:cNvSpPr>
            <a:spLocks noChangeArrowheads="1"/>
          </p:cNvSpPr>
          <p:nvPr/>
        </p:nvSpPr>
        <p:spPr bwMode="auto">
          <a:xfrm>
            <a:off x="715963" y="152400"/>
            <a:ext cx="67516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电磁波的性质</a:t>
            </a:r>
            <a:endParaRPr lang="zh-CN" altLang="en-US" sz="3200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983071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446088" y="811212"/>
            <a:ext cx="44037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电磁波的特性</a:t>
            </a:r>
          </a:p>
        </p:txBody>
      </p:sp>
      <p:sp>
        <p:nvSpPr>
          <p:cNvPr id="81945" name="AutoShape 25"/>
          <p:cNvSpPr>
            <a:spLocks/>
          </p:cNvSpPr>
          <p:nvPr/>
        </p:nvSpPr>
        <p:spPr bwMode="auto">
          <a:xfrm>
            <a:off x="558800" y="1890712"/>
            <a:ext cx="228600" cy="1066800"/>
          </a:xfrm>
          <a:prstGeom prst="leftBrace">
            <a:avLst>
              <a:gd name="adj1" fmla="val 38889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81946" name="Object 26"/>
          <p:cNvGraphicFramePr>
            <a:graphicFrameLocks noChangeAspect="1"/>
          </p:cNvGraphicFramePr>
          <p:nvPr>
            <p:extLst/>
          </p:nvPr>
        </p:nvGraphicFramePr>
        <p:xfrm>
          <a:off x="787400" y="2411412"/>
          <a:ext cx="648335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2" name="公式" r:id="rId3" imgW="3695400" imgH="609480" progId="Equation.3">
                  <p:embed/>
                </p:oleObj>
              </mc:Choice>
              <mc:Fallback>
                <p:oleObj name="公式" r:id="rId3" imgW="3695400" imgH="609480" progId="Equation.3">
                  <p:embed/>
                  <p:pic>
                    <p:nvPicPr>
                      <p:cNvPr id="8194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2411412"/>
                        <a:ext cx="6483350" cy="1027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7" name="Object 27"/>
          <p:cNvGraphicFramePr>
            <a:graphicFrameLocks noChangeAspect="1"/>
          </p:cNvGraphicFramePr>
          <p:nvPr>
            <p:extLst/>
          </p:nvPr>
        </p:nvGraphicFramePr>
        <p:xfrm>
          <a:off x="742950" y="1455737"/>
          <a:ext cx="66309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3" name="Equation" r:id="rId5" imgW="2260440" imgH="393480" progId="Equation.3">
                  <p:embed/>
                </p:oleObj>
              </mc:Choice>
              <mc:Fallback>
                <p:oleObj name="Equation" r:id="rId5" imgW="2260440" imgH="393480" progId="Equation.3">
                  <p:embed/>
                  <p:pic>
                    <p:nvPicPr>
                      <p:cNvPr id="8194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1455737"/>
                        <a:ext cx="6630988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8" name="Object 28"/>
          <p:cNvGraphicFramePr>
            <a:graphicFrameLocks noChangeAspect="1"/>
          </p:cNvGraphicFramePr>
          <p:nvPr>
            <p:extLst/>
          </p:nvPr>
        </p:nvGraphicFramePr>
        <p:xfrm>
          <a:off x="7440613" y="1852612"/>
          <a:ext cx="14065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4" name="Equation" r:id="rId7" imgW="469800" imgH="393480" progId="Equation.3">
                  <p:embed/>
                </p:oleObj>
              </mc:Choice>
              <mc:Fallback>
                <p:oleObj name="Equation" r:id="rId7" imgW="469800" imgH="393480" progId="Equation.3">
                  <p:embed/>
                  <p:pic>
                    <p:nvPicPr>
                      <p:cNvPr id="8194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1852612"/>
                        <a:ext cx="1406525" cy="11239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6440488" y="3362325"/>
            <a:ext cx="2297112" cy="1363662"/>
            <a:chOff x="576" y="2960"/>
            <a:chExt cx="1776" cy="960"/>
          </a:xfrm>
        </p:grpSpPr>
        <p:sp>
          <p:nvSpPr>
            <p:cNvPr id="82006" name="Rectangle 86"/>
            <p:cNvSpPr>
              <a:spLocks noChangeArrowheads="1"/>
            </p:cNvSpPr>
            <p:nvPr/>
          </p:nvSpPr>
          <p:spPr bwMode="auto">
            <a:xfrm>
              <a:off x="576" y="2960"/>
              <a:ext cx="1776" cy="96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007" name="Line 87"/>
            <p:cNvSpPr>
              <a:spLocks noChangeShapeType="1"/>
            </p:cNvSpPr>
            <p:nvPr/>
          </p:nvSpPr>
          <p:spPr bwMode="auto">
            <a:xfrm flipV="1">
              <a:off x="1344" y="3056"/>
              <a:ext cx="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008" name="Line 88"/>
            <p:cNvSpPr>
              <a:spLocks noChangeShapeType="1"/>
            </p:cNvSpPr>
            <p:nvPr/>
          </p:nvSpPr>
          <p:spPr bwMode="auto">
            <a:xfrm flipH="1">
              <a:off x="960" y="3584"/>
              <a:ext cx="384" cy="240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009" name="Line 89"/>
            <p:cNvSpPr>
              <a:spLocks noChangeShapeType="1"/>
            </p:cNvSpPr>
            <p:nvPr/>
          </p:nvSpPr>
          <p:spPr bwMode="auto">
            <a:xfrm>
              <a:off x="1344" y="3584"/>
              <a:ext cx="8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82010" name="Object 90"/>
            <p:cNvGraphicFramePr>
              <a:graphicFrameLocks noChangeAspect="1"/>
            </p:cNvGraphicFramePr>
            <p:nvPr/>
          </p:nvGraphicFramePr>
          <p:xfrm>
            <a:off x="1876" y="3258"/>
            <a:ext cx="267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05" name="公式" r:id="rId9" imgW="126720" imgH="164880" progId="Equation.3">
                    <p:embed/>
                  </p:oleObj>
                </mc:Choice>
                <mc:Fallback>
                  <p:oleObj name="公式" r:id="rId9" imgW="126720" imgH="164880" progId="Equation.3">
                    <p:embed/>
                    <p:pic>
                      <p:nvPicPr>
                        <p:cNvPr id="8201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6" y="3258"/>
                          <a:ext cx="267" cy="3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11" name="Object 91"/>
            <p:cNvGraphicFramePr>
              <a:graphicFrameLocks noChangeAspect="1"/>
            </p:cNvGraphicFramePr>
            <p:nvPr/>
          </p:nvGraphicFramePr>
          <p:xfrm>
            <a:off x="965" y="3006"/>
            <a:ext cx="301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06" name="公式" r:id="rId11" imgW="152280" imgH="190440" progId="Equation.3">
                    <p:embed/>
                  </p:oleObj>
                </mc:Choice>
                <mc:Fallback>
                  <p:oleObj name="公式" r:id="rId11" imgW="152280" imgH="190440" progId="Equation.3">
                    <p:embed/>
                    <p:pic>
                      <p:nvPicPr>
                        <p:cNvPr id="82011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" y="3006"/>
                          <a:ext cx="301" cy="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12" name="Object 92"/>
            <p:cNvGraphicFramePr>
              <a:graphicFrameLocks noChangeAspect="1"/>
            </p:cNvGraphicFramePr>
            <p:nvPr/>
          </p:nvGraphicFramePr>
          <p:xfrm>
            <a:off x="719" y="3485"/>
            <a:ext cx="328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07" name="Equation" r:id="rId13" imgW="152280" imgH="190440" progId="Equation.3">
                    <p:embed/>
                  </p:oleObj>
                </mc:Choice>
                <mc:Fallback>
                  <p:oleObj name="Equation" r:id="rId13" imgW="152280" imgH="190440" progId="Equation.3">
                    <p:embed/>
                    <p:pic>
                      <p:nvPicPr>
                        <p:cNvPr id="82012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" y="3485"/>
                          <a:ext cx="328" cy="3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5"/>
          <p:cNvGrpSpPr>
            <a:grpSpLocks/>
          </p:cNvGrpSpPr>
          <p:nvPr/>
        </p:nvGrpSpPr>
        <p:grpSpPr bwMode="auto">
          <a:xfrm>
            <a:off x="495300" y="3630612"/>
            <a:ext cx="8115300" cy="3227388"/>
            <a:chOff x="424" y="1976"/>
            <a:chExt cx="5112" cy="2033"/>
          </a:xfrm>
        </p:grpSpPr>
        <p:sp>
          <p:nvSpPr>
            <p:cNvPr id="81924" name="Text Box 4"/>
            <p:cNvSpPr txBox="1">
              <a:spLocks noChangeArrowheads="1"/>
            </p:cNvSpPr>
            <p:nvPr/>
          </p:nvSpPr>
          <p:spPr bwMode="auto">
            <a:xfrm>
              <a:off x="424" y="2000"/>
              <a:ext cx="5112" cy="1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CC0000"/>
                  </a:solidFill>
                </a:rPr>
                <a:t>   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1）</a:t>
              </a: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电磁波是横波              ;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2）</a:t>
              </a: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 和  同相位;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3）</a:t>
              </a: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和   数值成比例               ；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4）</a:t>
              </a: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真空中电磁波的传播速度等于真空中的光速.</a:t>
              </a:r>
            </a:p>
          </p:txBody>
        </p:sp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809" y="1976"/>
              <a:ext cx="4221" cy="2033"/>
              <a:chOff x="809" y="1992"/>
              <a:chExt cx="4221" cy="2033"/>
            </a:xfrm>
          </p:grpSpPr>
          <p:graphicFrame>
            <p:nvGraphicFramePr>
              <p:cNvPr id="81986" name="Object 66"/>
              <p:cNvGraphicFramePr>
                <a:graphicFrameLocks noChangeAspect="1"/>
              </p:cNvGraphicFramePr>
              <p:nvPr/>
            </p:nvGraphicFramePr>
            <p:xfrm>
              <a:off x="819" y="3554"/>
              <a:ext cx="4211" cy="4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908" name="Equation" r:id="rId15" imgW="2197080" imgH="266400" progId="Equation.3">
                      <p:embed/>
                    </p:oleObj>
                  </mc:Choice>
                  <mc:Fallback>
                    <p:oleObj name="Equation" r:id="rId15" imgW="2197080" imgH="266400" progId="Equation.3">
                      <p:embed/>
                      <p:pic>
                        <p:nvPicPr>
                          <p:cNvPr id="81986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9" y="3554"/>
                            <a:ext cx="4211" cy="47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987" name="Object 67"/>
              <p:cNvGraphicFramePr>
                <a:graphicFrameLocks noChangeAspect="1"/>
              </p:cNvGraphicFramePr>
              <p:nvPr/>
            </p:nvGraphicFramePr>
            <p:xfrm>
              <a:off x="2224" y="1992"/>
              <a:ext cx="1557" cy="3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909" name="公式" r:id="rId17" imgW="939600" imgH="228600" progId="Equation.3">
                      <p:embed/>
                    </p:oleObj>
                  </mc:Choice>
                  <mc:Fallback>
                    <p:oleObj name="公式" r:id="rId17" imgW="939600" imgH="228600" progId="Equation.3">
                      <p:embed/>
                      <p:pic>
                        <p:nvPicPr>
                          <p:cNvPr id="81987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24" y="1992"/>
                            <a:ext cx="1557" cy="3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997" name="Object 77"/>
              <p:cNvGraphicFramePr>
                <a:graphicFrameLocks noChangeAspect="1"/>
              </p:cNvGraphicFramePr>
              <p:nvPr/>
            </p:nvGraphicFramePr>
            <p:xfrm>
              <a:off x="812" y="2393"/>
              <a:ext cx="268" cy="3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910" name="Equation" r:id="rId19" imgW="253800" imgH="304560" progId="Equation.3">
                      <p:embed/>
                    </p:oleObj>
                  </mc:Choice>
                  <mc:Fallback>
                    <p:oleObj name="Equation" r:id="rId19" imgW="253800" imgH="304560" progId="Equation.3">
                      <p:embed/>
                      <p:pic>
                        <p:nvPicPr>
                          <p:cNvPr id="81997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2" y="2393"/>
                            <a:ext cx="268" cy="32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998" name="Object 78"/>
              <p:cNvGraphicFramePr>
                <a:graphicFrameLocks noChangeAspect="1"/>
              </p:cNvGraphicFramePr>
              <p:nvPr/>
            </p:nvGraphicFramePr>
            <p:xfrm>
              <a:off x="809" y="2804"/>
              <a:ext cx="268" cy="3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911" name="Equation" r:id="rId21" imgW="253800" imgH="304560" progId="Equation.3">
                      <p:embed/>
                    </p:oleObj>
                  </mc:Choice>
                  <mc:Fallback>
                    <p:oleObj name="Equation" r:id="rId21" imgW="253800" imgH="304560" progId="Equation.3">
                      <p:embed/>
                      <p:pic>
                        <p:nvPicPr>
                          <p:cNvPr id="81998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9" y="2804"/>
                            <a:ext cx="268" cy="32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01" name="Object 81"/>
              <p:cNvGraphicFramePr>
                <a:graphicFrameLocks noChangeAspect="1"/>
              </p:cNvGraphicFramePr>
              <p:nvPr/>
            </p:nvGraphicFramePr>
            <p:xfrm>
              <a:off x="2806" y="2782"/>
              <a:ext cx="1565" cy="4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912" name="Equation" r:id="rId22" imgW="927000" imgH="266400" progId="Equation.3">
                      <p:embed/>
                    </p:oleObj>
                  </mc:Choice>
                  <mc:Fallback>
                    <p:oleObj name="Equation" r:id="rId22" imgW="927000" imgH="266400" progId="Equation.3">
                      <p:embed/>
                      <p:pic>
                        <p:nvPicPr>
                          <p:cNvPr id="82001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06" y="2782"/>
                            <a:ext cx="1565" cy="43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03" name="Object 83"/>
              <p:cNvGraphicFramePr>
                <a:graphicFrameLocks noChangeAspect="1"/>
              </p:cNvGraphicFramePr>
              <p:nvPr/>
            </p:nvGraphicFramePr>
            <p:xfrm>
              <a:off x="1362" y="2370"/>
              <a:ext cx="298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913" name="Equation" r:id="rId24" imgW="152280" imgH="190440" progId="Equation.3">
                      <p:embed/>
                    </p:oleObj>
                  </mc:Choice>
                  <mc:Fallback>
                    <p:oleObj name="Equation" r:id="rId24" imgW="152280" imgH="190440" progId="Equation.3">
                      <p:embed/>
                      <p:pic>
                        <p:nvPicPr>
                          <p:cNvPr id="82003" name="Object 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2" y="2370"/>
                            <a:ext cx="298" cy="37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13" name="Object 93"/>
              <p:cNvGraphicFramePr>
                <a:graphicFrameLocks noChangeAspect="1"/>
              </p:cNvGraphicFramePr>
              <p:nvPr/>
            </p:nvGraphicFramePr>
            <p:xfrm>
              <a:off x="1264" y="2794"/>
              <a:ext cx="298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914" name="Equation" r:id="rId26" imgW="152280" imgH="190440" progId="Equation.3">
                      <p:embed/>
                    </p:oleObj>
                  </mc:Choice>
                  <mc:Fallback>
                    <p:oleObj name="Equation" r:id="rId26" imgW="152280" imgH="190440" progId="Equation.3">
                      <p:embed/>
                      <p:pic>
                        <p:nvPicPr>
                          <p:cNvPr id="82013" name="Object 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64" y="2794"/>
                            <a:ext cx="298" cy="37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5" name="Rectangle 70"/>
          <p:cNvSpPr>
            <a:spLocks noChangeArrowheads="1"/>
          </p:cNvSpPr>
          <p:nvPr/>
        </p:nvSpPr>
        <p:spPr bwMode="auto">
          <a:xfrm>
            <a:off x="715963" y="152400"/>
            <a:ext cx="67516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电磁波的性质</a:t>
            </a:r>
            <a:endParaRPr lang="zh-CN" altLang="en-US" sz="3200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645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8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63"/>
          <p:cNvGrpSpPr>
            <a:grpSpLocks/>
          </p:cNvGrpSpPr>
          <p:nvPr/>
        </p:nvGrpSpPr>
        <p:grpSpPr bwMode="auto">
          <a:xfrm>
            <a:off x="1266826" y="935040"/>
            <a:ext cx="2820989" cy="1917701"/>
            <a:chOff x="528" y="2923"/>
            <a:chExt cx="1777" cy="1208"/>
          </a:xfrm>
        </p:grpSpPr>
        <p:grpSp>
          <p:nvGrpSpPr>
            <p:cNvPr id="10" name="Group 1034"/>
            <p:cNvGrpSpPr>
              <a:grpSpLocks/>
            </p:cNvGrpSpPr>
            <p:nvPr/>
          </p:nvGrpSpPr>
          <p:grpSpPr bwMode="auto">
            <a:xfrm rot="5400000">
              <a:off x="1921" y="3216"/>
              <a:ext cx="576" cy="192"/>
              <a:chOff x="687" y="2976"/>
              <a:chExt cx="876" cy="188"/>
            </a:xfrm>
          </p:grpSpPr>
          <p:sp>
            <p:nvSpPr>
              <p:cNvPr id="24" name="Oval 1035"/>
              <p:cNvSpPr>
                <a:spLocks noChangeArrowheads="1"/>
              </p:cNvSpPr>
              <p:nvPr/>
            </p:nvSpPr>
            <p:spPr bwMode="auto">
              <a:xfrm rot="2820000">
                <a:off x="1031" y="2872"/>
                <a:ext cx="188" cy="396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Oval 1036"/>
              <p:cNvSpPr>
                <a:spLocks noChangeArrowheads="1"/>
              </p:cNvSpPr>
              <p:nvPr/>
            </p:nvSpPr>
            <p:spPr bwMode="auto">
              <a:xfrm rot="2820000">
                <a:off x="791" y="2872"/>
                <a:ext cx="188" cy="396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Oval 1037"/>
              <p:cNvSpPr>
                <a:spLocks noChangeArrowheads="1"/>
              </p:cNvSpPr>
              <p:nvPr/>
            </p:nvSpPr>
            <p:spPr bwMode="auto">
              <a:xfrm rot="2820000">
                <a:off x="887" y="2872"/>
                <a:ext cx="188" cy="396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Oval 1038"/>
              <p:cNvSpPr>
                <a:spLocks noChangeArrowheads="1"/>
              </p:cNvSpPr>
              <p:nvPr/>
            </p:nvSpPr>
            <p:spPr bwMode="auto">
              <a:xfrm rot="2820000">
                <a:off x="1127" y="2872"/>
                <a:ext cx="188" cy="396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Oval 1039"/>
              <p:cNvSpPr>
                <a:spLocks noChangeArrowheads="1"/>
              </p:cNvSpPr>
              <p:nvPr/>
            </p:nvSpPr>
            <p:spPr bwMode="auto">
              <a:xfrm rot="2820000">
                <a:off x="1271" y="2872"/>
                <a:ext cx="188" cy="396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" name="Line 1041"/>
            <p:cNvSpPr>
              <a:spLocks noChangeShapeType="1"/>
            </p:cNvSpPr>
            <p:nvPr/>
          </p:nvSpPr>
          <p:spPr bwMode="auto">
            <a:xfrm rot="5400000">
              <a:off x="1320" y="3816"/>
              <a:ext cx="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Line 1042"/>
            <p:cNvSpPr>
              <a:spLocks noChangeShapeType="1"/>
            </p:cNvSpPr>
            <p:nvPr/>
          </p:nvSpPr>
          <p:spPr bwMode="auto">
            <a:xfrm rot="5400000">
              <a:off x="2088" y="3048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1044"/>
            <p:cNvSpPr>
              <a:spLocks noChangeShapeType="1"/>
            </p:cNvSpPr>
            <p:nvPr/>
          </p:nvSpPr>
          <p:spPr bwMode="auto">
            <a:xfrm rot="5400000">
              <a:off x="763" y="3163"/>
              <a:ext cx="4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1045"/>
            <p:cNvSpPr>
              <a:spLocks noChangeShapeType="1"/>
            </p:cNvSpPr>
            <p:nvPr/>
          </p:nvSpPr>
          <p:spPr bwMode="auto">
            <a:xfrm rot="5400000">
              <a:off x="1017" y="3190"/>
              <a:ext cx="0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Line 1046"/>
            <p:cNvSpPr>
              <a:spLocks noChangeShapeType="1"/>
            </p:cNvSpPr>
            <p:nvPr/>
          </p:nvSpPr>
          <p:spPr bwMode="auto">
            <a:xfrm rot="5400000">
              <a:off x="994" y="3415"/>
              <a:ext cx="0" cy="2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Line 1047"/>
            <p:cNvSpPr>
              <a:spLocks noChangeShapeType="1"/>
            </p:cNvSpPr>
            <p:nvPr/>
          </p:nvSpPr>
          <p:spPr bwMode="auto">
            <a:xfrm rot="5400000">
              <a:off x="714" y="3836"/>
              <a:ext cx="59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Rectangle 1048"/>
            <p:cNvSpPr>
              <a:spLocks noChangeArrowheads="1"/>
            </p:cNvSpPr>
            <p:nvPr/>
          </p:nvSpPr>
          <p:spPr bwMode="auto">
            <a:xfrm rot="5400000">
              <a:off x="889" y="3792"/>
              <a:ext cx="232" cy="136"/>
            </a:xfrm>
            <a:prstGeom prst="rect">
              <a:avLst/>
            </a:prstGeom>
            <a:solidFill>
              <a:srgbClr val="00CC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Line 1049"/>
            <p:cNvSpPr>
              <a:spLocks noChangeShapeType="1"/>
            </p:cNvSpPr>
            <p:nvPr/>
          </p:nvSpPr>
          <p:spPr bwMode="auto">
            <a:xfrm>
              <a:off x="1008" y="2928"/>
              <a:ext cx="12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1050"/>
            <p:cNvSpPr>
              <a:spLocks noChangeShapeType="1"/>
            </p:cNvSpPr>
            <p:nvPr/>
          </p:nvSpPr>
          <p:spPr bwMode="auto">
            <a:xfrm>
              <a:off x="1632" y="3552"/>
              <a:ext cx="5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Line 1052"/>
            <p:cNvSpPr>
              <a:spLocks noChangeShapeType="1"/>
            </p:cNvSpPr>
            <p:nvPr/>
          </p:nvSpPr>
          <p:spPr bwMode="auto">
            <a:xfrm>
              <a:off x="1632" y="3552"/>
              <a:ext cx="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Line 1054"/>
            <p:cNvSpPr>
              <a:spLocks noChangeShapeType="1"/>
            </p:cNvSpPr>
            <p:nvPr/>
          </p:nvSpPr>
          <p:spPr bwMode="auto">
            <a:xfrm flipV="1">
              <a:off x="659" y="3724"/>
              <a:ext cx="576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 Box 1057"/>
            <p:cNvSpPr txBox="1">
              <a:spLocks noChangeArrowheads="1"/>
            </p:cNvSpPr>
            <p:nvPr/>
          </p:nvSpPr>
          <p:spPr bwMode="auto">
            <a:xfrm>
              <a:off x="1142" y="3690"/>
              <a:ext cx="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</a:p>
          </p:txBody>
        </p:sp>
        <p:sp>
          <p:nvSpPr>
            <p:cNvPr id="23" name="Text Box 1058"/>
            <p:cNvSpPr txBox="1">
              <a:spLocks noChangeArrowheads="1"/>
            </p:cNvSpPr>
            <p:nvPr/>
          </p:nvSpPr>
          <p:spPr bwMode="auto">
            <a:xfrm>
              <a:off x="528" y="3216"/>
              <a:ext cx="25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</p:grpSp>
      <p:sp>
        <p:nvSpPr>
          <p:cNvPr id="3" name="Text Box 1059"/>
          <p:cNvSpPr txBox="1">
            <a:spLocks noChangeArrowheads="1"/>
          </p:cNvSpPr>
          <p:nvPr/>
        </p:nvSpPr>
        <p:spPr bwMode="auto">
          <a:xfrm>
            <a:off x="1644652" y="3065456"/>
            <a:ext cx="4425950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）回路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L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运动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）场源运动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）都静止，但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变化</a:t>
            </a:r>
          </a:p>
        </p:txBody>
      </p:sp>
      <p:grpSp>
        <p:nvGrpSpPr>
          <p:cNvPr id="4" name="Group 1064"/>
          <p:cNvGrpSpPr>
            <a:grpSpLocks/>
          </p:cNvGrpSpPr>
          <p:nvPr/>
        </p:nvGrpSpPr>
        <p:grpSpPr bwMode="auto">
          <a:xfrm>
            <a:off x="4238625" y="1466850"/>
            <a:ext cx="1600200" cy="1152525"/>
            <a:chOff x="2400" y="3258"/>
            <a:chExt cx="1008" cy="726"/>
          </a:xfrm>
        </p:grpSpPr>
        <p:sp>
          <p:nvSpPr>
            <p:cNvPr id="6" name="Oval 1053"/>
            <p:cNvSpPr>
              <a:spLocks noChangeArrowheads="1"/>
            </p:cNvSpPr>
            <p:nvPr/>
          </p:nvSpPr>
          <p:spPr bwMode="auto">
            <a:xfrm>
              <a:off x="2400" y="3600"/>
              <a:ext cx="1008" cy="288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 Box 1056"/>
            <p:cNvSpPr txBox="1">
              <a:spLocks noChangeArrowheads="1"/>
            </p:cNvSpPr>
            <p:nvPr/>
          </p:nvSpPr>
          <p:spPr bwMode="auto">
            <a:xfrm>
              <a:off x="2966" y="3258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</a:p>
          </p:txBody>
        </p:sp>
        <p:sp>
          <p:nvSpPr>
            <p:cNvPr id="8" name="Oval 1060"/>
            <p:cNvSpPr>
              <a:spLocks noChangeArrowheads="1"/>
            </p:cNvSpPr>
            <p:nvPr/>
          </p:nvSpPr>
          <p:spPr bwMode="auto">
            <a:xfrm>
              <a:off x="2688" y="3704"/>
              <a:ext cx="304" cy="266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rgbClr val="CC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3655"/>
              <a:ext cx="31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5" name="Text Box 91"/>
          <p:cNvSpPr txBox="1">
            <a:spLocks noChangeArrowheads="1"/>
          </p:cNvSpPr>
          <p:nvPr/>
        </p:nvSpPr>
        <p:spPr bwMode="auto">
          <a:xfrm>
            <a:off x="1303339" y="4660094"/>
            <a:ext cx="5260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三种情况均可使电流计指针摆动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845344" y="5256212"/>
            <a:ext cx="7453312" cy="1296988"/>
            <a:chOff x="845344" y="5256212"/>
            <a:chExt cx="7453312" cy="1296988"/>
          </a:xfrm>
        </p:grpSpPr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1818481" y="6034087"/>
              <a:ext cx="64801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导体回路中载流子的能量从哪来</a:t>
              </a:r>
              <a:r>
                <a:rPr lang="en-US" altLang="zh-CN" sz="2800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?</a:t>
              </a:r>
            </a:p>
          </p:txBody>
        </p:sp>
        <p:sp>
          <p:nvSpPr>
            <p:cNvPr id="30" name="Cloud"/>
            <p:cNvSpPr>
              <a:spLocks noChangeAspect="1" noEditPoints="1" noChangeArrowheads="1"/>
            </p:cNvSpPr>
            <p:nvPr/>
          </p:nvSpPr>
          <p:spPr bwMode="auto">
            <a:xfrm>
              <a:off x="845344" y="5256212"/>
              <a:ext cx="1223962" cy="820738"/>
            </a:xfrm>
            <a:custGeom>
              <a:avLst/>
              <a:gdLst>
                <a:gd name="T0" fmla="*/ 3797 w 21600"/>
                <a:gd name="T1" fmla="*/ 410369 h 21600"/>
                <a:gd name="T2" fmla="*/ 611981 w 21600"/>
                <a:gd name="T3" fmla="*/ 819864 h 21600"/>
                <a:gd name="T4" fmla="*/ 1222942 w 21600"/>
                <a:gd name="T5" fmla="*/ 410369 h 21600"/>
                <a:gd name="T6" fmla="*/ 611981 w 21600"/>
                <a:gd name="T7" fmla="*/ 4692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FFFF"/>
            </a:solidFill>
            <a:ln w="28575">
              <a:solidFill>
                <a:srgbClr val="FF0000"/>
              </a:solidFill>
              <a:prstDash val="sysDot"/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Text Box 33"/>
            <p:cNvSpPr txBox="1">
              <a:spLocks noChangeArrowheads="1"/>
            </p:cNvSpPr>
            <p:nvPr/>
          </p:nvSpPr>
          <p:spPr bwMode="auto">
            <a:xfrm>
              <a:off x="1113631" y="5372100"/>
              <a:ext cx="15684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问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: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477000" y="2058191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变化的电流</a:t>
            </a:r>
            <a:endParaRPr lang="en-US" altLang="zh-CN" dirty="0"/>
          </a:p>
          <a:p>
            <a:r>
              <a:rPr lang="zh-CN" altLang="en-US" dirty="0"/>
              <a:t>变化的磁场</a:t>
            </a:r>
            <a:endParaRPr lang="en-US" altLang="zh-CN" dirty="0"/>
          </a:p>
          <a:p>
            <a:r>
              <a:rPr lang="zh-CN" altLang="en-US" dirty="0"/>
              <a:t>运动的恒定电流</a:t>
            </a:r>
            <a:endParaRPr lang="en-US" altLang="zh-CN" dirty="0"/>
          </a:p>
          <a:p>
            <a:r>
              <a:rPr lang="zh-CN" altLang="en-US" dirty="0"/>
              <a:t>运动的磁铁</a:t>
            </a:r>
            <a:endParaRPr lang="en-US" altLang="zh-CN" dirty="0"/>
          </a:p>
          <a:p>
            <a:r>
              <a:rPr lang="zh-CN" altLang="en-US" dirty="0"/>
              <a:t>在磁场中运动的导体</a:t>
            </a:r>
          </a:p>
        </p:txBody>
      </p:sp>
    </p:spTree>
    <p:extLst>
      <p:ext uri="{BB962C8B-B14F-4D97-AF65-F5344CB8AC3E}">
        <p14:creationId xmlns:p14="http://schemas.microsoft.com/office/powerpoint/2010/main" val="297635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512763" y="152400"/>
            <a:ext cx="53546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三 电磁波的能量</a:t>
            </a: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188913" y="1066800"/>
            <a:ext cx="81359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辐射能</a:t>
            </a:r>
            <a:r>
              <a: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以电磁波的形式传播出去的能量. 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09600" y="1752600"/>
            <a:ext cx="4979987" cy="596900"/>
            <a:chOff x="593" y="1225"/>
            <a:chExt cx="3137" cy="376"/>
          </a:xfrm>
        </p:grpSpPr>
        <p:sp>
          <p:nvSpPr>
            <p:cNvPr id="97285" name="Text Box 5"/>
            <p:cNvSpPr txBox="1">
              <a:spLocks noChangeArrowheads="1"/>
            </p:cNvSpPr>
            <p:nvPr/>
          </p:nvSpPr>
          <p:spPr bwMode="auto">
            <a:xfrm>
              <a:off x="593" y="1225"/>
              <a:ext cx="257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电磁波的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能流密度 </a:t>
              </a:r>
              <a:endPara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97286" name="Object 6"/>
            <p:cNvGraphicFramePr>
              <a:graphicFrameLocks noChangeAspect="1"/>
            </p:cNvGraphicFramePr>
            <p:nvPr/>
          </p:nvGraphicFramePr>
          <p:xfrm>
            <a:off x="2792" y="1250"/>
            <a:ext cx="938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06" name="Equation" r:id="rId3" imgW="482400" imgH="177480" progId="Equation.3">
                    <p:embed/>
                  </p:oleObj>
                </mc:Choice>
                <mc:Fallback>
                  <p:oleObj name="Equation" r:id="rId3" imgW="482400" imgH="177480" progId="Equation.3">
                    <p:embed/>
                    <p:pic>
                      <p:nvPicPr>
                        <p:cNvPr id="9728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2" y="1250"/>
                          <a:ext cx="938" cy="3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47650" y="2560638"/>
            <a:ext cx="5897563" cy="1558925"/>
            <a:chOff x="220" y="1637"/>
            <a:chExt cx="3715" cy="982"/>
          </a:xfrm>
        </p:grpSpPr>
        <p:graphicFrame>
          <p:nvGraphicFramePr>
            <p:cNvPr id="97288" name="Object 8"/>
            <p:cNvGraphicFramePr>
              <a:graphicFrameLocks noChangeAspect="1"/>
            </p:cNvGraphicFramePr>
            <p:nvPr/>
          </p:nvGraphicFramePr>
          <p:xfrm>
            <a:off x="616" y="1911"/>
            <a:ext cx="3319" cy="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07" name="Equation" r:id="rId5" imgW="1942920" imgH="393480" progId="Equation.3">
                    <p:embed/>
                  </p:oleObj>
                </mc:Choice>
                <mc:Fallback>
                  <p:oleObj name="Equation" r:id="rId5" imgW="1942920" imgH="393480" progId="Equation.3">
                    <p:embed/>
                    <p:pic>
                      <p:nvPicPr>
                        <p:cNvPr id="9728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" y="1911"/>
                          <a:ext cx="3319" cy="7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289" name="Text Box 9"/>
            <p:cNvSpPr txBox="1">
              <a:spLocks noChangeArrowheads="1"/>
            </p:cNvSpPr>
            <p:nvPr/>
          </p:nvSpPr>
          <p:spPr bwMode="auto">
            <a:xfrm>
              <a:off x="220" y="1637"/>
              <a:ext cx="307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3366FF"/>
                </a:buClr>
                <a:buFont typeface="Wingdings" pitchFamily="2" charset="2"/>
                <a:buChar char="Ø"/>
              </a:pP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电磁场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能量密度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</a:p>
          </p:txBody>
        </p:sp>
      </p:grpSp>
      <p:graphicFrame>
        <p:nvGraphicFramePr>
          <p:cNvPr id="97291" name="Object 11"/>
          <p:cNvGraphicFramePr>
            <a:graphicFrameLocks noChangeAspect="1"/>
          </p:cNvGraphicFramePr>
          <p:nvPr/>
        </p:nvGraphicFramePr>
        <p:xfrm>
          <a:off x="930275" y="3960813"/>
          <a:ext cx="4797425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08" name="Equation" r:id="rId7" imgW="1638000" imgH="393480" progId="Equation.3">
                  <p:embed/>
                </p:oleObj>
              </mc:Choice>
              <mc:Fallback>
                <p:oleObj name="Equation" r:id="rId7" imgW="1638000" imgH="393480" progId="Equation.3">
                  <p:embed/>
                  <p:pic>
                    <p:nvPicPr>
                      <p:cNvPr id="9729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3960813"/>
                        <a:ext cx="4797425" cy="1084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246063" y="4946650"/>
            <a:ext cx="8289925" cy="628650"/>
            <a:chOff x="201" y="3662"/>
            <a:chExt cx="5222" cy="396"/>
          </a:xfrm>
        </p:grpSpPr>
        <p:sp>
          <p:nvSpPr>
            <p:cNvPr id="97294" name="Text Box 14"/>
            <p:cNvSpPr txBox="1">
              <a:spLocks noChangeArrowheads="1"/>
            </p:cNvSpPr>
            <p:nvPr/>
          </p:nvSpPr>
          <p:spPr bwMode="auto">
            <a:xfrm>
              <a:off x="201" y="3662"/>
              <a:ext cx="437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3366FF"/>
                </a:buClr>
                <a:buFont typeface="Wingdings" pitchFamily="2" charset="2"/>
                <a:buChar char="Ø"/>
              </a:pP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电磁波的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能流密度</a:t>
              </a:r>
              <a:r>
                <a:rPr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（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坡印廷</a:t>
              </a:r>
              <a:r>
                <a:rPr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）</a:t>
              </a:r>
              <a:r>
                <a:rPr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矢量 </a:t>
              </a:r>
              <a:endPara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97295" name="Object 15"/>
            <p:cNvGraphicFramePr>
              <a:graphicFrameLocks noChangeAspect="1"/>
            </p:cNvGraphicFramePr>
            <p:nvPr/>
          </p:nvGraphicFramePr>
          <p:xfrm>
            <a:off x="4179" y="3688"/>
            <a:ext cx="1244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09" name="Equation" r:id="rId9" imgW="622080" imgH="203040" progId="Equation.3">
                    <p:embed/>
                  </p:oleObj>
                </mc:Choice>
                <mc:Fallback>
                  <p:oleObj name="Equation" r:id="rId9" imgW="622080" imgH="203040" progId="Equation.3">
                    <p:embed/>
                    <p:pic>
                      <p:nvPicPr>
                        <p:cNvPr id="97295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9" y="3688"/>
                          <a:ext cx="1244" cy="370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6273800" y="2030413"/>
            <a:ext cx="2606675" cy="2625725"/>
            <a:chOff x="526" y="1609"/>
            <a:chExt cx="2226" cy="2107"/>
          </a:xfrm>
        </p:grpSpPr>
        <p:sp>
          <p:nvSpPr>
            <p:cNvPr id="97310" name="Rectangle 30"/>
            <p:cNvSpPr>
              <a:spLocks noChangeArrowheads="1"/>
            </p:cNvSpPr>
            <p:nvPr/>
          </p:nvSpPr>
          <p:spPr bwMode="auto">
            <a:xfrm>
              <a:off x="526" y="1609"/>
              <a:ext cx="2226" cy="21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311" name="Line 31"/>
            <p:cNvSpPr>
              <a:spLocks noChangeShapeType="1"/>
            </p:cNvSpPr>
            <p:nvPr/>
          </p:nvSpPr>
          <p:spPr bwMode="auto">
            <a:xfrm flipV="1">
              <a:off x="1234" y="2068"/>
              <a:ext cx="0" cy="108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312" name="Line 32"/>
            <p:cNvSpPr>
              <a:spLocks noChangeShapeType="1"/>
            </p:cNvSpPr>
            <p:nvPr/>
          </p:nvSpPr>
          <p:spPr bwMode="auto">
            <a:xfrm flipH="1">
              <a:off x="792" y="3153"/>
              <a:ext cx="442" cy="506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313" name="Line 33"/>
            <p:cNvSpPr>
              <a:spLocks noChangeShapeType="1"/>
            </p:cNvSpPr>
            <p:nvPr/>
          </p:nvSpPr>
          <p:spPr bwMode="auto">
            <a:xfrm>
              <a:off x="1234" y="3153"/>
              <a:ext cx="119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97314" name="Picture 34" descr="wltx1"/>
            <p:cNvPicPr>
              <a:picLocks noChangeAspect="1" noChangeArrowheads="1"/>
            </p:cNvPicPr>
            <p:nvPr/>
          </p:nvPicPr>
          <p:blipFill>
            <a:blip r:embed="rId11" cstate="print">
              <a:lum bright="-6000" contrast="6000"/>
            </a:blip>
            <a:srcRect t="-2864" r="13762"/>
            <a:stretch>
              <a:fillRect/>
            </a:stretch>
          </p:blipFill>
          <p:spPr bwMode="auto">
            <a:xfrm>
              <a:off x="1355" y="1632"/>
              <a:ext cx="1366" cy="970"/>
            </a:xfrm>
            <a:prstGeom prst="rect">
              <a:avLst/>
            </a:prstGeom>
            <a:noFill/>
          </p:spPr>
        </p:pic>
        <p:graphicFrame>
          <p:nvGraphicFramePr>
            <p:cNvPr id="97315" name="Object 35"/>
            <p:cNvGraphicFramePr>
              <a:graphicFrameLocks noChangeAspect="1"/>
            </p:cNvGraphicFramePr>
            <p:nvPr/>
          </p:nvGraphicFramePr>
          <p:xfrm>
            <a:off x="2085" y="2684"/>
            <a:ext cx="354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10" name="Equation" r:id="rId12" imgW="152280" imgH="203040" progId="Equation.DSMT4">
                    <p:embed/>
                  </p:oleObj>
                </mc:Choice>
                <mc:Fallback>
                  <p:oleObj name="Equation" r:id="rId12" imgW="152280" imgH="203040" progId="Equation.DSMT4">
                    <p:embed/>
                    <p:pic>
                      <p:nvPicPr>
                        <p:cNvPr id="97315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5" y="2684"/>
                          <a:ext cx="354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316" name="Object 36"/>
            <p:cNvGraphicFramePr>
              <a:graphicFrameLocks noChangeAspect="1"/>
            </p:cNvGraphicFramePr>
            <p:nvPr/>
          </p:nvGraphicFramePr>
          <p:xfrm>
            <a:off x="588" y="3093"/>
            <a:ext cx="41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11" name="Equation" r:id="rId14" imgW="152280" imgH="190440" progId="Equation.3">
                    <p:embed/>
                  </p:oleObj>
                </mc:Choice>
                <mc:Fallback>
                  <p:oleObj name="Equation" r:id="rId14" imgW="152280" imgH="190440" progId="Equation.3">
                    <p:embed/>
                    <p:pic>
                      <p:nvPicPr>
                        <p:cNvPr id="97316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" y="3093"/>
                          <a:ext cx="410" cy="4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317" name="Object 37"/>
            <p:cNvGraphicFramePr>
              <a:graphicFrameLocks noChangeAspect="1"/>
            </p:cNvGraphicFramePr>
            <p:nvPr/>
          </p:nvGraphicFramePr>
          <p:xfrm>
            <a:off x="835" y="2061"/>
            <a:ext cx="373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12" name="Equation" r:id="rId16" imgW="152280" imgH="190440" progId="Equation.3">
                    <p:embed/>
                  </p:oleObj>
                </mc:Choice>
                <mc:Fallback>
                  <p:oleObj name="Equation" r:id="rId16" imgW="152280" imgH="190440" progId="Equation.3">
                    <p:embed/>
                    <p:pic>
                      <p:nvPicPr>
                        <p:cNvPr id="97317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5" y="2061"/>
                          <a:ext cx="373" cy="4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250825" y="5567363"/>
            <a:ext cx="7356475" cy="1076325"/>
            <a:chOff x="182" y="3515"/>
            <a:chExt cx="4634" cy="678"/>
          </a:xfrm>
        </p:grpSpPr>
        <p:graphicFrame>
          <p:nvGraphicFramePr>
            <p:cNvPr id="97292" name="Object 12"/>
            <p:cNvGraphicFramePr>
              <a:graphicFrameLocks noChangeAspect="1"/>
            </p:cNvGraphicFramePr>
            <p:nvPr/>
          </p:nvGraphicFramePr>
          <p:xfrm>
            <a:off x="3504" y="3515"/>
            <a:ext cx="1312" cy="6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13" name="Equation" r:id="rId18" imgW="723600" imgH="393480" progId="Equation.3">
                    <p:embed/>
                  </p:oleObj>
                </mc:Choice>
                <mc:Fallback>
                  <p:oleObj name="Equation" r:id="rId18" imgW="723600" imgH="393480" progId="Equation.3">
                    <p:embed/>
                    <p:pic>
                      <p:nvPicPr>
                        <p:cNvPr id="9729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3515"/>
                          <a:ext cx="1312" cy="6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319" name="Text Box 39"/>
            <p:cNvSpPr txBox="1">
              <a:spLocks noChangeArrowheads="1"/>
            </p:cNvSpPr>
            <p:nvPr/>
          </p:nvSpPr>
          <p:spPr bwMode="auto">
            <a:xfrm>
              <a:off x="182" y="3630"/>
              <a:ext cx="3900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000FF"/>
                </a:buClr>
                <a:buFont typeface="Wingdings" pitchFamily="2" charset="2"/>
                <a:buChar char="Ø"/>
              </a:pP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zh-CN" altLang="zh-CN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平面电磁波</a:t>
              </a:r>
              <a:r>
                <a:rPr lang="zh-CN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能流密度</a:t>
              </a:r>
              <a:r>
                <a:rPr lang="zh-CN" altLang="zh-CN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平均值</a:t>
              </a:r>
              <a:r>
                <a:rPr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     </a:t>
              </a:r>
              <a:r>
                <a:rPr lang="zh-CN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endParaRPr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98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0"/>
          <p:cNvGrpSpPr>
            <a:grpSpLocks/>
          </p:cNvGrpSpPr>
          <p:nvPr/>
        </p:nvGrpSpPr>
        <p:grpSpPr bwMode="auto">
          <a:xfrm>
            <a:off x="76200" y="1062035"/>
            <a:ext cx="8991600" cy="4267200"/>
            <a:chOff x="48" y="432"/>
            <a:chExt cx="5664" cy="2688"/>
          </a:xfrm>
        </p:grpSpPr>
        <p:sp>
          <p:nvSpPr>
            <p:cNvPr id="84116" name="Rectangle 148"/>
            <p:cNvSpPr>
              <a:spLocks noChangeArrowheads="1"/>
            </p:cNvSpPr>
            <p:nvPr/>
          </p:nvSpPr>
          <p:spPr bwMode="auto">
            <a:xfrm>
              <a:off x="48" y="432"/>
              <a:ext cx="5664" cy="26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136" name="Rectangle 168"/>
            <p:cNvSpPr>
              <a:spLocks noChangeArrowheads="1"/>
            </p:cNvSpPr>
            <p:nvPr/>
          </p:nvSpPr>
          <p:spPr bwMode="auto">
            <a:xfrm>
              <a:off x="2223" y="1736"/>
              <a:ext cx="2223" cy="308"/>
            </a:xfrm>
            <a:prstGeom prst="rect">
              <a:avLst/>
            </a:prstGeom>
            <a:gradFill rotWithShape="0"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981" name="Text Box 13"/>
            <p:cNvSpPr txBox="1">
              <a:spLocks noChangeArrowheads="1"/>
            </p:cNvSpPr>
            <p:nvPr/>
          </p:nvSpPr>
          <p:spPr bwMode="auto">
            <a:xfrm>
              <a:off x="2256" y="1790"/>
              <a:ext cx="7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prstClr val="white"/>
                  </a:solidFill>
                  <a:latin typeface="Arial" charset="0"/>
                </a:rPr>
                <a:t>760</a:t>
              </a:r>
              <a:r>
                <a:rPr lang="en-US" altLang="zh-CN" sz="2000">
                  <a:solidFill>
                    <a:prstClr val="white"/>
                  </a:solidFill>
                  <a:latin typeface="Arial" charset="0"/>
                </a:rPr>
                <a:t>nm</a:t>
              </a:r>
            </a:p>
          </p:txBody>
        </p:sp>
        <p:sp>
          <p:nvSpPr>
            <p:cNvPr id="83982" name="Text Box 14"/>
            <p:cNvSpPr txBox="1">
              <a:spLocks noChangeArrowheads="1"/>
            </p:cNvSpPr>
            <p:nvPr/>
          </p:nvSpPr>
          <p:spPr bwMode="auto">
            <a:xfrm>
              <a:off x="3792" y="1788"/>
              <a:ext cx="72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prstClr val="white"/>
                  </a:solidFill>
                  <a:latin typeface="Arial" charset="0"/>
                </a:rPr>
                <a:t>400</a:t>
              </a:r>
              <a:r>
                <a:rPr lang="en-US" altLang="zh-CN" sz="2000">
                  <a:solidFill>
                    <a:prstClr val="white"/>
                  </a:solidFill>
                  <a:latin typeface="Arial" charset="0"/>
                </a:rPr>
                <a:t>nm</a:t>
              </a:r>
            </a:p>
          </p:txBody>
        </p:sp>
        <p:sp>
          <p:nvSpPr>
            <p:cNvPr id="83983" name="Line 15"/>
            <p:cNvSpPr>
              <a:spLocks noChangeShapeType="1"/>
            </p:cNvSpPr>
            <p:nvPr/>
          </p:nvSpPr>
          <p:spPr bwMode="auto">
            <a:xfrm>
              <a:off x="2848" y="1966"/>
              <a:ext cx="960" cy="0"/>
            </a:xfrm>
            <a:prstGeom prst="line">
              <a:avLst/>
            </a:prstGeom>
            <a:noFill/>
            <a:ln w="38100">
              <a:pattFill prst="pct90">
                <a:fgClr>
                  <a:schemeClr val="tx1"/>
                </a:fgClr>
                <a:bgClr>
                  <a:srgbClr val="FFFFFF"/>
                </a:bgClr>
              </a:pattFill>
              <a:round/>
              <a:headEnd type="triangl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984" name="Text Box 16"/>
            <p:cNvSpPr txBox="1">
              <a:spLocks noChangeArrowheads="1"/>
            </p:cNvSpPr>
            <p:nvPr/>
          </p:nvSpPr>
          <p:spPr bwMode="auto">
            <a:xfrm>
              <a:off x="2944" y="1702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CC0099"/>
                  </a:solidFill>
                  <a:latin typeface="Arial" charset="0"/>
                </a:rPr>
                <a:t> </a:t>
              </a:r>
              <a:r>
                <a:rPr lang="zh-CN" altLang="en-US" sz="24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可见光</a:t>
              </a:r>
            </a:p>
          </p:txBody>
        </p:sp>
        <p:sp>
          <p:nvSpPr>
            <p:cNvPr id="83985" name="AutoShape 17"/>
            <p:cNvSpPr>
              <a:spLocks noChangeArrowheads="1"/>
            </p:cNvSpPr>
            <p:nvPr/>
          </p:nvSpPr>
          <p:spPr bwMode="auto">
            <a:xfrm>
              <a:off x="3312" y="1296"/>
              <a:ext cx="192" cy="432"/>
            </a:xfrm>
            <a:prstGeom prst="upArrow">
              <a:avLst>
                <a:gd name="adj1" fmla="val 41667"/>
                <a:gd name="adj2" fmla="val 76563"/>
              </a:avLst>
            </a:prstGeom>
            <a:solidFill>
              <a:srgbClr val="FF99CC">
                <a:alpha val="50000"/>
              </a:srgbClr>
            </a:solidFill>
            <a:ln w="38100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987" name="Text Box 19"/>
            <p:cNvSpPr txBox="1">
              <a:spLocks noChangeArrowheads="1"/>
            </p:cNvSpPr>
            <p:nvPr/>
          </p:nvSpPr>
          <p:spPr bwMode="auto">
            <a:xfrm>
              <a:off x="1403" y="445"/>
              <a:ext cx="2920" cy="368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 电  磁  波  谱</a:t>
              </a:r>
            </a:p>
          </p:txBody>
        </p:sp>
        <p:sp>
          <p:nvSpPr>
            <p:cNvPr id="83988" name="Line 20"/>
            <p:cNvSpPr>
              <a:spLocks noChangeShapeType="1"/>
            </p:cNvSpPr>
            <p:nvPr/>
          </p:nvSpPr>
          <p:spPr bwMode="auto">
            <a:xfrm flipH="1">
              <a:off x="2976" y="1460"/>
              <a:ext cx="33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989" name="Line 21"/>
            <p:cNvSpPr>
              <a:spLocks noChangeShapeType="1"/>
            </p:cNvSpPr>
            <p:nvPr/>
          </p:nvSpPr>
          <p:spPr bwMode="auto">
            <a:xfrm>
              <a:off x="3552" y="1460"/>
              <a:ext cx="192" cy="0"/>
            </a:xfrm>
            <a:prstGeom prst="line">
              <a:avLst/>
            </a:prstGeom>
            <a:noFill/>
            <a:ln w="38100">
              <a:solidFill>
                <a:srgbClr val="9900CC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990" name="Line 22"/>
            <p:cNvSpPr>
              <a:spLocks noChangeShapeType="1"/>
            </p:cNvSpPr>
            <p:nvPr/>
          </p:nvSpPr>
          <p:spPr bwMode="auto">
            <a:xfrm>
              <a:off x="3312" y="1460"/>
              <a:ext cx="240" cy="0"/>
            </a:xfrm>
            <a:prstGeom prst="line">
              <a:avLst/>
            </a:prstGeom>
            <a:noFill/>
            <a:ln w="38100" cap="rnd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991" name="Line 23"/>
            <p:cNvSpPr>
              <a:spLocks noChangeShapeType="1"/>
            </p:cNvSpPr>
            <p:nvPr/>
          </p:nvSpPr>
          <p:spPr bwMode="auto">
            <a:xfrm flipH="1">
              <a:off x="2832" y="1460"/>
              <a:ext cx="144" cy="0"/>
            </a:xfrm>
            <a:prstGeom prst="line">
              <a:avLst/>
            </a:prstGeom>
            <a:noFill/>
            <a:ln w="57150" cap="rnd">
              <a:solidFill>
                <a:srgbClr val="FF3300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992" name="Line 24"/>
            <p:cNvSpPr>
              <a:spLocks noChangeShapeType="1"/>
            </p:cNvSpPr>
            <p:nvPr/>
          </p:nvSpPr>
          <p:spPr bwMode="auto">
            <a:xfrm>
              <a:off x="3792" y="1460"/>
              <a:ext cx="96" cy="0"/>
            </a:xfrm>
            <a:prstGeom prst="line">
              <a:avLst/>
            </a:prstGeom>
            <a:noFill/>
            <a:ln w="38100" cap="rnd">
              <a:solidFill>
                <a:srgbClr val="9900CC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993" name="Text Box 25"/>
            <p:cNvSpPr txBox="1">
              <a:spLocks noChangeArrowheads="1"/>
            </p:cNvSpPr>
            <p:nvPr/>
          </p:nvSpPr>
          <p:spPr bwMode="auto">
            <a:xfrm>
              <a:off x="2784" y="1440"/>
              <a:ext cx="13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红外线</a:t>
              </a:r>
              <a:r>
                <a:rPr lang="zh-CN" altLang="en-US" sz="20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   </a:t>
              </a:r>
              <a:r>
                <a:rPr lang="zh-CN" altLang="en-US" sz="2000" dirty="0">
                  <a:solidFill>
                    <a:srgbClr val="9900CC"/>
                  </a:solidFill>
                  <a:latin typeface="黑体" pitchFamily="49" charset="-122"/>
                  <a:ea typeface="黑体" pitchFamily="49" charset="-122"/>
                </a:rPr>
                <a:t>紫外线</a:t>
              </a:r>
            </a:p>
          </p:txBody>
        </p:sp>
        <p:sp>
          <p:nvSpPr>
            <p:cNvPr id="83994" name="Line 26"/>
            <p:cNvSpPr>
              <a:spLocks noChangeShapeType="1"/>
            </p:cNvSpPr>
            <p:nvPr/>
          </p:nvSpPr>
          <p:spPr bwMode="auto">
            <a:xfrm>
              <a:off x="4224" y="1604"/>
              <a:ext cx="124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Group 162"/>
            <p:cNvGrpSpPr>
              <a:grpSpLocks/>
            </p:cNvGrpSpPr>
            <p:nvPr/>
          </p:nvGrpSpPr>
          <p:grpSpPr bwMode="auto">
            <a:xfrm>
              <a:off x="4512" y="1652"/>
              <a:ext cx="768" cy="294"/>
              <a:chOff x="4512" y="1652"/>
              <a:chExt cx="768" cy="294"/>
            </a:xfrm>
          </p:grpSpPr>
          <p:sp>
            <p:nvSpPr>
              <p:cNvPr id="83996" name="Text Box 28"/>
              <p:cNvSpPr txBox="1">
                <a:spLocks noChangeArrowheads="1"/>
              </p:cNvSpPr>
              <p:nvPr/>
            </p:nvSpPr>
            <p:spPr bwMode="auto">
              <a:xfrm>
                <a:off x="4512" y="1652"/>
                <a:ext cx="768" cy="294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prstClr val="black"/>
                    </a:solidFill>
                    <a:latin typeface="Arial" charset="0"/>
                  </a:rPr>
                  <a:t>    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黑体" pitchFamily="49" charset="-122"/>
                    <a:ea typeface="黑体" pitchFamily="49" charset="-122"/>
                  </a:rPr>
                  <a:t>射线</a:t>
                </a:r>
                <a:endParaRPr lang="zh-CN" altLang="en-US" sz="24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aphicFrame>
            <p:nvGraphicFramePr>
              <p:cNvPr id="99358" name="Object 30"/>
              <p:cNvGraphicFramePr>
                <a:graphicFrameLocks noChangeAspect="1"/>
              </p:cNvGraphicFramePr>
              <p:nvPr/>
            </p:nvGraphicFramePr>
            <p:xfrm>
              <a:off x="4608" y="1748"/>
              <a:ext cx="14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22" name="Equation" r:id="rId3" imgW="368280" imgH="482400" progId="Equation.3">
                      <p:embed/>
                    </p:oleObj>
                  </mc:Choice>
                  <mc:Fallback>
                    <p:oleObj name="Equation" r:id="rId3" imgW="368280" imgH="482400" progId="Equation.3">
                      <p:embed/>
                      <p:pic>
                        <p:nvPicPr>
                          <p:cNvPr id="99358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8" y="1748"/>
                            <a:ext cx="146" cy="192"/>
                          </a:xfrm>
                          <a:prstGeom prst="rect">
                            <a:avLst/>
                          </a:prstGeom>
                          <a:gradFill rotWithShape="0">
                            <a:gsLst>
                              <a:gs pos="0">
                                <a:schemeClr val="accent1"/>
                              </a:gs>
                              <a:gs pos="50000">
                                <a:schemeClr val="bg1"/>
                              </a:gs>
                              <a:gs pos="100000">
                                <a:schemeClr val="accent1"/>
                              </a:gs>
                            </a:gsLst>
                            <a:lin ang="5400000" scaled="1"/>
                          </a:gra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" name="Group 161"/>
            <p:cNvGrpSpPr>
              <a:grpSpLocks/>
            </p:cNvGrpSpPr>
            <p:nvPr/>
          </p:nvGrpSpPr>
          <p:grpSpPr bwMode="auto">
            <a:xfrm>
              <a:off x="3529" y="2516"/>
              <a:ext cx="1008" cy="0"/>
              <a:chOff x="3529" y="2516"/>
              <a:chExt cx="1008" cy="0"/>
            </a:xfrm>
          </p:grpSpPr>
          <p:sp>
            <p:nvSpPr>
              <p:cNvPr id="83999" name="Line 31"/>
              <p:cNvSpPr>
                <a:spLocks noChangeShapeType="1"/>
              </p:cNvSpPr>
              <p:nvPr/>
            </p:nvSpPr>
            <p:spPr bwMode="auto">
              <a:xfrm>
                <a:off x="3721" y="2516"/>
                <a:ext cx="672" cy="0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000" name="Line 32"/>
              <p:cNvSpPr>
                <a:spLocks noChangeShapeType="1"/>
              </p:cNvSpPr>
              <p:nvPr/>
            </p:nvSpPr>
            <p:spPr bwMode="auto">
              <a:xfrm>
                <a:off x="3529" y="2516"/>
                <a:ext cx="144" cy="0"/>
              </a:xfrm>
              <a:prstGeom prst="line">
                <a:avLst/>
              </a:prstGeom>
              <a:noFill/>
              <a:ln w="38100" cap="rnd">
                <a:solidFill>
                  <a:srgbClr val="CC0099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001" name="Line 33"/>
              <p:cNvSpPr>
                <a:spLocks noChangeShapeType="1"/>
              </p:cNvSpPr>
              <p:nvPr/>
            </p:nvSpPr>
            <p:spPr bwMode="auto">
              <a:xfrm>
                <a:off x="4393" y="2516"/>
                <a:ext cx="144" cy="0"/>
              </a:xfrm>
              <a:prstGeom prst="line">
                <a:avLst/>
              </a:prstGeom>
              <a:noFill/>
              <a:ln w="38100" cap="rnd">
                <a:solidFill>
                  <a:srgbClr val="CC0099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002" name="Text Box 34"/>
            <p:cNvSpPr txBox="1">
              <a:spLocks noChangeArrowheads="1"/>
            </p:cNvSpPr>
            <p:nvPr/>
          </p:nvSpPr>
          <p:spPr bwMode="auto">
            <a:xfrm>
              <a:off x="3792" y="2228"/>
              <a:ext cx="553" cy="256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prstClr val="black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X</a:t>
              </a:r>
              <a:r>
                <a:rPr lang="zh-CN" altLang="en-US" sz="20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射线</a:t>
              </a:r>
            </a:p>
          </p:txBody>
        </p:sp>
        <p:grpSp>
          <p:nvGrpSpPr>
            <p:cNvPr id="5" name="Group 169"/>
            <p:cNvGrpSpPr>
              <a:grpSpLocks/>
            </p:cNvGrpSpPr>
            <p:nvPr/>
          </p:nvGrpSpPr>
          <p:grpSpPr bwMode="auto">
            <a:xfrm>
              <a:off x="720" y="1556"/>
              <a:ext cx="1375" cy="352"/>
              <a:chOff x="720" y="1556"/>
              <a:chExt cx="1375" cy="352"/>
            </a:xfrm>
          </p:grpSpPr>
          <p:sp>
            <p:nvSpPr>
              <p:cNvPr id="84004" name="Line 36"/>
              <p:cNvSpPr>
                <a:spLocks noChangeShapeType="1"/>
              </p:cNvSpPr>
              <p:nvPr/>
            </p:nvSpPr>
            <p:spPr bwMode="auto">
              <a:xfrm flipH="1">
                <a:off x="720" y="1556"/>
                <a:ext cx="1169" cy="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005" name="Line 37"/>
              <p:cNvSpPr>
                <a:spLocks noChangeShapeType="1"/>
              </p:cNvSpPr>
              <p:nvPr/>
            </p:nvSpPr>
            <p:spPr bwMode="auto">
              <a:xfrm flipV="1">
                <a:off x="1872" y="1556"/>
                <a:ext cx="223" cy="0"/>
              </a:xfrm>
              <a:prstGeom prst="line">
                <a:avLst/>
              </a:prstGeom>
              <a:noFill/>
              <a:ln w="38100" cap="rnd">
                <a:solidFill>
                  <a:srgbClr val="009900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006" name="Text Box 38"/>
              <p:cNvSpPr txBox="1">
                <a:spLocks noChangeArrowheads="1"/>
              </p:cNvSpPr>
              <p:nvPr/>
            </p:nvSpPr>
            <p:spPr bwMode="auto">
              <a:xfrm>
                <a:off x="768" y="1652"/>
                <a:ext cx="1104" cy="256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prstClr val="black"/>
                    </a:solidFill>
                    <a:latin typeface="黑体" pitchFamily="49" charset="-122"/>
                    <a:ea typeface="黑体" pitchFamily="49" charset="-122"/>
                  </a:rPr>
                  <a:t>长波无线电波</a:t>
                </a:r>
              </a:p>
            </p:txBody>
          </p:sp>
        </p:grpSp>
        <p:sp>
          <p:nvSpPr>
            <p:cNvPr id="84008" name="Line 40"/>
            <p:cNvSpPr>
              <a:spLocks noChangeShapeType="1"/>
            </p:cNvSpPr>
            <p:nvPr/>
          </p:nvSpPr>
          <p:spPr bwMode="auto">
            <a:xfrm flipH="1">
              <a:off x="5303" y="1256"/>
              <a:ext cx="38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09" name="Line 41"/>
            <p:cNvSpPr>
              <a:spLocks noChangeShapeType="1"/>
            </p:cNvSpPr>
            <p:nvPr/>
          </p:nvSpPr>
          <p:spPr bwMode="auto">
            <a:xfrm>
              <a:off x="503" y="1256"/>
              <a:ext cx="48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0" name="Line 42"/>
            <p:cNvSpPr>
              <a:spLocks noChangeShapeType="1"/>
            </p:cNvSpPr>
            <p:nvPr/>
          </p:nvSpPr>
          <p:spPr bwMode="auto">
            <a:xfrm>
              <a:off x="669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1" name="Line 43"/>
            <p:cNvSpPr>
              <a:spLocks noChangeShapeType="1"/>
            </p:cNvSpPr>
            <p:nvPr/>
          </p:nvSpPr>
          <p:spPr bwMode="auto">
            <a:xfrm>
              <a:off x="849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2" name="Line 44"/>
            <p:cNvSpPr>
              <a:spLocks noChangeShapeType="1"/>
            </p:cNvSpPr>
            <p:nvPr/>
          </p:nvSpPr>
          <p:spPr bwMode="auto">
            <a:xfrm>
              <a:off x="1028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3" name="Line 45"/>
            <p:cNvSpPr>
              <a:spLocks noChangeShapeType="1"/>
            </p:cNvSpPr>
            <p:nvPr/>
          </p:nvSpPr>
          <p:spPr bwMode="auto">
            <a:xfrm>
              <a:off x="1207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4" name="Line 46"/>
            <p:cNvSpPr>
              <a:spLocks noChangeShapeType="1"/>
            </p:cNvSpPr>
            <p:nvPr/>
          </p:nvSpPr>
          <p:spPr bwMode="auto">
            <a:xfrm>
              <a:off x="1387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5" name="Line 47"/>
            <p:cNvSpPr>
              <a:spLocks noChangeShapeType="1"/>
            </p:cNvSpPr>
            <p:nvPr/>
          </p:nvSpPr>
          <p:spPr bwMode="auto">
            <a:xfrm>
              <a:off x="1565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6" name="Line 48"/>
            <p:cNvSpPr>
              <a:spLocks noChangeShapeType="1"/>
            </p:cNvSpPr>
            <p:nvPr/>
          </p:nvSpPr>
          <p:spPr bwMode="auto">
            <a:xfrm>
              <a:off x="1744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7" name="Line 49"/>
            <p:cNvSpPr>
              <a:spLocks noChangeShapeType="1"/>
            </p:cNvSpPr>
            <p:nvPr/>
          </p:nvSpPr>
          <p:spPr bwMode="auto">
            <a:xfrm>
              <a:off x="1924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8" name="Line 50"/>
            <p:cNvSpPr>
              <a:spLocks noChangeShapeType="1"/>
            </p:cNvSpPr>
            <p:nvPr/>
          </p:nvSpPr>
          <p:spPr bwMode="auto">
            <a:xfrm>
              <a:off x="2103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19" name="Line 51"/>
            <p:cNvSpPr>
              <a:spLocks noChangeShapeType="1"/>
            </p:cNvSpPr>
            <p:nvPr/>
          </p:nvSpPr>
          <p:spPr bwMode="auto">
            <a:xfrm>
              <a:off x="2282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0" name="Line 52"/>
            <p:cNvSpPr>
              <a:spLocks noChangeShapeType="1"/>
            </p:cNvSpPr>
            <p:nvPr/>
          </p:nvSpPr>
          <p:spPr bwMode="auto">
            <a:xfrm>
              <a:off x="2462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1" name="Line 53"/>
            <p:cNvSpPr>
              <a:spLocks noChangeShapeType="1"/>
            </p:cNvSpPr>
            <p:nvPr/>
          </p:nvSpPr>
          <p:spPr bwMode="auto">
            <a:xfrm>
              <a:off x="2640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2" name="Line 54"/>
            <p:cNvSpPr>
              <a:spLocks noChangeShapeType="1"/>
            </p:cNvSpPr>
            <p:nvPr/>
          </p:nvSpPr>
          <p:spPr bwMode="auto">
            <a:xfrm>
              <a:off x="2819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3" name="Line 55"/>
            <p:cNvSpPr>
              <a:spLocks noChangeShapeType="1"/>
            </p:cNvSpPr>
            <p:nvPr/>
          </p:nvSpPr>
          <p:spPr bwMode="auto">
            <a:xfrm>
              <a:off x="2999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4" name="Line 56"/>
            <p:cNvSpPr>
              <a:spLocks noChangeShapeType="1"/>
            </p:cNvSpPr>
            <p:nvPr/>
          </p:nvSpPr>
          <p:spPr bwMode="auto">
            <a:xfrm>
              <a:off x="3178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5" name="Line 57"/>
            <p:cNvSpPr>
              <a:spLocks noChangeShapeType="1"/>
            </p:cNvSpPr>
            <p:nvPr/>
          </p:nvSpPr>
          <p:spPr bwMode="auto">
            <a:xfrm>
              <a:off x="3358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6" name="Line 58"/>
            <p:cNvSpPr>
              <a:spLocks noChangeShapeType="1"/>
            </p:cNvSpPr>
            <p:nvPr/>
          </p:nvSpPr>
          <p:spPr bwMode="auto">
            <a:xfrm>
              <a:off x="3537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7" name="Line 59"/>
            <p:cNvSpPr>
              <a:spLocks noChangeShapeType="1"/>
            </p:cNvSpPr>
            <p:nvPr/>
          </p:nvSpPr>
          <p:spPr bwMode="auto">
            <a:xfrm>
              <a:off x="3715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8" name="Line 60"/>
            <p:cNvSpPr>
              <a:spLocks noChangeShapeType="1"/>
            </p:cNvSpPr>
            <p:nvPr/>
          </p:nvSpPr>
          <p:spPr bwMode="auto">
            <a:xfrm>
              <a:off x="3895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29" name="Line 61"/>
            <p:cNvSpPr>
              <a:spLocks noChangeShapeType="1"/>
            </p:cNvSpPr>
            <p:nvPr/>
          </p:nvSpPr>
          <p:spPr bwMode="auto">
            <a:xfrm>
              <a:off x="4074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30" name="Line 62"/>
            <p:cNvSpPr>
              <a:spLocks noChangeShapeType="1"/>
            </p:cNvSpPr>
            <p:nvPr/>
          </p:nvSpPr>
          <p:spPr bwMode="auto">
            <a:xfrm>
              <a:off x="4253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31" name="Line 63"/>
            <p:cNvSpPr>
              <a:spLocks noChangeShapeType="1"/>
            </p:cNvSpPr>
            <p:nvPr/>
          </p:nvSpPr>
          <p:spPr bwMode="auto">
            <a:xfrm>
              <a:off x="4433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32" name="Line 64"/>
            <p:cNvSpPr>
              <a:spLocks noChangeShapeType="1"/>
            </p:cNvSpPr>
            <p:nvPr/>
          </p:nvSpPr>
          <p:spPr bwMode="auto">
            <a:xfrm>
              <a:off x="4612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33" name="Line 65"/>
            <p:cNvSpPr>
              <a:spLocks noChangeShapeType="1"/>
            </p:cNvSpPr>
            <p:nvPr/>
          </p:nvSpPr>
          <p:spPr bwMode="auto">
            <a:xfrm>
              <a:off x="4790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34" name="Line 66"/>
            <p:cNvSpPr>
              <a:spLocks noChangeShapeType="1"/>
            </p:cNvSpPr>
            <p:nvPr/>
          </p:nvSpPr>
          <p:spPr bwMode="auto">
            <a:xfrm>
              <a:off x="4970" y="125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35" name="Line 67"/>
            <p:cNvSpPr>
              <a:spLocks noChangeShapeType="1"/>
            </p:cNvSpPr>
            <p:nvPr/>
          </p:nvSpPr>
          <p:spPr bwMode="auto">
            <a:xfrm>
              <a:off x="5149" y="1256"/>
              <a:ext cx="0" cy="17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36" name="Line 68"/>
            <p:cNvSpPr>
              <a:spLocks noChangeShapeType="1"/>
            </p:cNvSpPr>
            <p:nvPr/>
          </p:nvSpPr>
          <p:spPr bwMode="auto">
            <a:xfrm flipH="1">
              <a:off x="119" y="1256"/>
              <a:ext cx="38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99336" name="Object 8"/>
            <p:cNvGraphicFramePr>
              <a:graphicFrameLocks noChangeAspect="1"/>
            </p:cNvGraphicFramePr>
            <p:nvPr/>
          </p:nvGraphicFramePr>
          <p:xfrm>
            <a:off x="1799" y="932"/>
            <a:ext cx="328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23" name="Equation" r:id="rId5" imgW="520560" imgH="558720" progId="Equation.3">
                    <p:embed/>
                  </p:oleObj>
                </mc:Choice>
                <mc:Fallback>
                  <p:oleObj name="Equation" r:id="rId5" imgW="520560" imgH="558720" progId="Equation.3">
                    <p:embed/>
                    <p:pic>
                      <p:nvPicPr>
                        <p:cNvPr id="9933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9" y="932"/>
                          <a:ext cx="328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37" name="Object 9"/>
            <p:cNvGraphicFramePr>
              <a:graphicFrameLocks noChangeAspect="1"/>
            </p:cNvGraphicFramePr>
            <p:nvPr/>
          </p:nvGraphicFramePr>
          <p:xfrm>
            <a:off x="2519" y="932"/>
            <a:ext cx="39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24" name="Equation" r:id="rId7" imgW="622080" imgH="558720" progId="Equation.3">
                    <p:embed/>
                  </p:oleObj>
                </mc:Choice>
                <mc:Fallback>
                  <p:oleObj name="Equation" r:id="rId7" imgW="622080" imgH="558720" progId="Equation.3">
                    <p:embed/>
                    <p:pic>
                      <p:nvPicPr>
                        <p:cNvPr id="9933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9" y="932"/>
                          <a:ext cx="392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38" name="Object 10"/>
            <p:cNvGraphicFramePr>
              <a:graphicFrameLocks noChangeAspect="1"/>
            </p:cNvGraphicFramePr>
            <p:nvPr/>
          </p:nvGraphicFramePr>
          <p:xfrm>
            <a:off x="3239" y="932"/>
            <a:ext cx="39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25" name="Equation" r:id="rId9" imgW="622080" imgH="558720" progId="Equation.3">
                    <p:embed/>
                  </p:oleObj>
                </mc:Choice>
                <mc:Fallback>
                  <p:oleObj name="Equation" r:id="rId9" imgW="622080" imgH="558720" progId="Equation.3">
                    <p:embed/>
                    <p:pic>
                      <p:nvPicPr>
                        <p:cNvPr id="99338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9" y="932"/>
                          <a:ext cx="392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39" name="Object 11"/>
            <p:cNvGraphicFramePr>
              <a:graphicFrameLocks noChangeAspect="1"/>
            </p:cNvGraphicFramePr>
            <p:nvPr/>
          </p:nvGraphicFramePr>
          <p:xfrm>
            <a:off x="3959" y="932"/>
            <a:ext cx="384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26" name="Equation" r:id="rId11" imgW="609480" imgH="558720" progId="Equation.3">
                    <p:embed/>
                  </p:oleObj>
                </mc:Choice>
                <mc:Fallback>
                  <p:oleObj name="Equation" r:id="rId11" imgW="609480" imgH="558720" progId="Equation.3">
                    <p:embed/>
                    <p:pic>
                      <p:nvPicPr>
                        <p:cNvPr id="9933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9" y="932"/>
                          <a:ext cx="384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40" name="Object 12"/>
            <p:cNvGraphicFramePr>
              <a:graphicFrameLocks noChangeAspect="1"/>
            </p:cNvGraphicFramePr>
            <p:nvPr/>
          </p:nvGraphicFramePr>
          <p:xfrm>
            <a:off x="4679" y="932"/>
            <a:ext cx="408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27" name="Equation" r:id="rId13" imgW="647640" imgH="558720" progId="Equation.3">
                    <p:embed/>
                  </p:oleObj>
                </mc:Choice>
                <mc:Fallback>
                  <p:oleObj name="Equation" r:id="rId13" imgW="647640" imgH="558720" progId="Equation.3">
                    <p:embed/>
                    <p:pic>
                      <p:nvPicPr>
                        <p:cNvPr id="9934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9" y="932"/>
                          <a:ext cx="408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41" name="Object 13"/>
            <p:cNvGraphicFramePr>
              <a:graphicFrameLocks noChangeAspect="1"/>
            </p:cNvGraphicFramePr>
            <p:nvPr/>
          </p:nvGraphicFramePr>
          <p:xfrm>
            <a:off x="1079" y="932"/>
            <a:ext cx="336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28" name="Equation" r:id="rId15" imgW="533160" imgH="558720" progId="Equation.3">
                    <p:embed/>
                  </p:oleObj>
                </mc:Choice>
                <mc:Fallback>
                  <p:oleObj name="Equation" r:id="rId15" imgW="533160" imgH="558720" progId="Equation.3">
                    <p:embed/>
                    <p:pic>
                      <p:nvPicPr>
                        <p:cNvPr id="9934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" y="932"/>
                          <a:ext cx="336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42" name="Object 14"/>
            <p:cNvGraphicFramePr>
              <a:graphicFrameLocks noChangeAspect="1"/>
            </p:cNvGraphicFramePr>
            <p:nvPr/>
          </p:nvGraphicFramePr>
          <p:xfrm>
            <a:off x="1463" y="946"/>
            <a:ext cx="336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29" name="Equation" r:id="rId17" imgW="533160" imgH="558720" progId="Equation.3">
                    <p:embed/>
                  </p:oleObj>
                </mc:Choice>
                <mc:Fallback>
                  <p:oleObj name="Equation" r:id="rId17" imgW="533160" imgH="558720" progId="Equation.3">
                    <p:embed/>
                    <p:pic>
                      <p:nvPicPr>
                        <p:cNvPr id="9934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3" y="946"/>
                          <a:ext cx="336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43" name="Object 15"/>
            <p:cNvGraphicFramePr>
              <a:graphicFrameLocks noChangeAspect="1"/>
            </p:cNvGraphicFramePr>
            <p:nvPr/>
          </p:nvGraphicFramePr>
          <p:xfrm>
            <a:off x="2143" y="946"/>
            <a:ext cx="328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0" name="Equation" r:id="rId19" imgW="520560" imgH="558720" progId="Equation.3">
                    <p:embed/>
                  </p:oleObj>
                </mc:Choice>
                <mc:Fallback>
                  <p:oleObj name="Equation" r:id="rId19" imgW="520560" imgH="558720" progId="Equation.3">
                    <p:embed/>
                    <p:pic>
                      <p:nvPicPr>
                        <p:cNvPr id="9934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3" y="946"/>
                          <a:ext cx="328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44" name="Object 16"/>
            <p:cNvGraphicFramePr>
              <a:graphicFrameLocks noChangeAspect="1"/>
            </p:cNvGraphicFramePr>
            <p:nvPr/>
          </p:nvGraphicFramePr>
          <p:xfrm>
            <a:off x="2855" y="946"/>
            <a:ext cx="39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1" name="Equation" r:id="rId21" imgW="622080" imgH="558720" progId="Equation.3">
                    <p:embed/>
                  </p:oleObj>
                </mc:Choice>
                <mc:Fallback>
                  <p:oleObj name="Equation" r:id="rId21" imgW="622080" imgH="558720" progId="Equation.3">
                    <p:embed/>
                    <p:pic>
                      <p:nvPicPr>
                        <p:cNvPr id="99344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5" y="946"/>
                          <a:ext cx="392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45" name="Object 17"/>
            <p:cNvGraphicFramePr>
              <a:graphicFrameLocks noChangeAspect="1"/>
            </p:cNvGraphicFramePr>
            <p:nvPr/>
          </p:nvGraphicFramePr>
          <p:xfrm>
            <a:off x="3575" y="946"/>
            <a:ext cx="39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2" name="Equation" r:id="rId23" imgW="622080" imgH="558720" progId="Equation.3">
                    <p:embed/>
                  </p:oleObj>
                </mc:Choice>
                <mc:Fallback>
                  <p:oleObj name="Equation" r:id="rId23" imgW="622080" imgH="558720" progId="Equation.3">
                    <p:embed/>
                    <p:pic>
                      <p:nvPicPr>
                        <p:cNvPr id="99345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5" y="946"/>
                          <a:ext cx="392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46" name="Object 18"/>
            <p:cNvGraphicFramePr>
              <a:graphicFrameLocks noChangeAspect="1"/>
            </p:cNvGraphicFramePr>
            <p:nvPr/>
          </p:nvGraphicFramePr>
          <p:xfrm>
            <a:off x="4319" y="932"/>
            <a:ext cx="408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3" name="Equation" r:id="rId25" imgW="647640" imgH="558720" progId="Equation.3">
                    <p:embed/>
                  </p:oleObj>
                </mc:Choice>
                <mc:Fallback>
                  <p:oleObj name="Equation" r:id="rId25" imgW="647640" imgH="558720" progId="Equation.3">
                    <p:embed/>
                    <p:pic>
                      <p:nvPicPr>
                        <p:cNvPr id="99346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9" y="932"/>
                          <a:ext cx="408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47" name="Object 19"/>
            <p:cNvGraphicFramePr>
              <a:graphicFrameLocks noChangeAspect="1"/>
            </p:cNvGraphicFramePr>
            <p:nvPr/>
          </p:nvGraphicFramePr>
          <p:xfrm>
            <a:off x="5039" y="946"/>
            <a:ext cx="408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4" name="Equation" r:id="rId27" imgW="647640" imgH="558720" progId="Equation.3">
                    <p:embed/>
                  </p:oleObj>
                </mc:Choice>
                <mc:Fallback>
                  <p:oleObj name="Equation" r:id="rId27" imgW="647640" imgH="558720" progId="Equation.3">
                    <p:embed/>
                    <p:pic>
                      <p:nvPicPr>
                        <p:cNvPr id="9934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9" y="946"/>
                          <a:ext cx="408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48" name="Object 20"/>
            <p:cNvGraphicFramePr>
              <a:graphicFrameLocks noChangeAspect="1"/>
            </p:cNvGraphicFramePr>
            <p:nvPr/>
          </p:nvGraphicFramePr>
          <p:xfrm>
            <a:off x="695" y="932"/>
            <a:ext cx="328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5" name="Equation" r:id="rId29" imgW="520560" imgH="558720" progId="Equation.3">
                    <p:embed/>
                  </p:oleObj>
                </mc:Choice>
                <mc:Fallback>
                  <p:oleObj name="Equation" r:id="rId29" imgW="520560" imgH="558720" progId="Equation.3">
                    <p:embed/>
                    <p:pic>
                      <p:nvPicPr>
                        <p:cNvPr id="9934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" y="932"/>
                          <a:ext cx="328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50" name="Text Box 82"/>
            <p:cNvSpPr txBox="1">
              <a:spLocks noChangeArrowheads="1"/>
            </p:cNvSpPr>
            <p:nvPr/>
          </p:nvSpPr>
          <p:spPr bwMode="auto">
            <a:xfrm>
              <a:off x="119" y="1412"/>
              <a:ext cx="624" cy="258"/>
            </a:xfrm>
            <a:prstGeom prst="rect">
              <a:avLst/>
            </a:prstGeom>
            <a:gradFill rotWithShape="0">
              <a:gsLst>
                <a:gs pos="0">
                  <a:srgbClr val="FBE0FC"/>
                </a:gs>
                <a:gs pos="50000">
                  <a:srgbClr val="FFFFFF"/>
                </a:gs>
                <a:gs pos="100000">
                  <a:srgbClr val="FBE0FC"/>
                </a:gs>
              </a:gsLst>
              <a:lin ang="5400000" scaled="1"/>
            </a:gradFill>
            <a:ln w="12700">
              <a:solidFill>
                <a:srgbClr val="CC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频率</a:t>
              </a:r>
              <a:endParaRPr lang="en-US" altLang="zh-CN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99349" name="Object 21"/>
            <p:cNvGraphicFramePr>
              <a:graphicFrameLocks noChangeAspect="1"/>
            </p:cNvGraphicFramePr>
            <p:nvPr/>
          </p:nvGraphicFramePr>
          <p:xfrm>
            <a:off x="471" y="1446"/>
            <a:ext cx="29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6" name="Equation" r:id="rId31" imgW="228600" imgH="164880" progId="Equation.3">
                    <p:embed/>
                  </p:oleObj>
                </mc:Choice>
                <mc:Fallback>
                  <p:oleObj name="Equation" r:id="rId31" imgW="228600" imgH="164880" progId="Equation.3">
                    <p:embed/>
                    <p:pic>
                      <p:nvPicPr>
                        <p:cNvPr id="99349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" y="1446"/>
                          <a:ext cx="290" cy="2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50" name="Object 22"/>
            <p:cNvGraphicFramePr>
              <a:graphicFrameLocks noChangeAspect="1"/>
            </p:cNvGraphicFramePr>
            <p:nvPr/>
          </p:nvGraphicFramePr>
          <p:xfrm>
            <a:off x="5136" y="2804"/>
            <a:ext cx="455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7" name="公式" r:id="rId33" imgW="723600" imgH="355320" progId="Equation.3">
                    <p:embed/>
                  </p:oleObj>
                </mc:Choice>
                <mc:Fallback>
                  <p:oleObj name="公式" r:id="rId33" imgW="723600" imgH="355320" progId="Equation.3">
                    <p:embed/>
                    <p:pic>
                      <p:nvPicPr>
                        <p:cNvPr id="9935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2804"/>
                          <a:ext cx="455" cy="1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51" name="Object 23"/>
            <p:cNvGraphicFramePr>
              <a:graphicFrameLocks noChangeAspect="1"/>
            </p:cNvGraphicFramePr>
            <p:nvPr/>
          </p:nvGraphicFramePr>
          <p:xfrm>
            <a:off x="780" y="2813"/>
            <a:ext cx="303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8" name="公式" r:id="rId35" imgW="482400" imgH="355320" progId="Equation.3">
                    <p:embed/>
                  </p:oleObj>
                </mc:Choice>
                <mc:Fallback>
                  <p:oleObj name="公式" r:id="rId35" imgW="482400" imgH="355320" progId="Equation.3">
                    <p:embed/>
                    <p:pic>
                      <p:nvPicPr>
                        <p:cNvPr id="99351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0" y="2813"/>
                          <a:ext cx="303" cy="1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54" name="Text Box 86"/>
            <p:cNvSpPr txBox="1">
              <a:spLocks noChangeArrowheads="1"/>
            </p:cNvSpPr>
            <p:nvPr/>
          </p:nvSpPr>
          <p:spPr bwMode="auto">
            <a:xfrm>
              <a:off x="96" y="2756"/>
              <a:ext cx="623" cy="258"/>
            </a:xfrm>
            <a:prstGeom prst="rect">
              <a:avLst/>
            </a:prstGeom>
            <a:gradFill rotWithShape="0">
              <a:gsLst>
                <a:gs pos="0">
                  <a:srgbClr val="F2E5C6"/>
                </a:gs>
                <a:gs pos="50000">
                  <a:srgbClr val="FFFFFF"/>
                </a:gs>
                <a:gs pos="100000">
                  <a:srgbClr val="F2E5C6"/>
                </a:gs>
              </a:gsLst>
              <a:lin ang="5400000" scaled="1"/>
            </a:gradFill>
            <a:ln w="12700">
              <a:solidFill>
                <a:srgbClr val="9966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波长</a:t>
              </a:r>
              <a:endParaRPr lang="en-US" altLang="zh-CN" sz="20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84055" name="Line 87"/>
            <p:cNvSpPr>
              <a:spLocks noChangeShapeType="1"/>
            </p:cNvSpPr>
            <p:nvPr/>
          </p:nvSpPr>
          <p:spPr bwMode="auto">
            <a:xfrm flipV="1">
              <a:off x="576" y="2708"/>
              <a:ext cx="4896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56" name="Line 88"/>
            <p:cNvSpPr>
              <a:spLocks noChangeShapeType="1"/>
            </p:cNvSpPr>
            <p:nvPr/>
          </p:nvSpPr>
          <p:spPr bwMode="auto">
            <a:xfrm flipV="1">
              <a:off x="742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57" name="Line 89"/>
            <p:cNvSpPr>
              <a:spLocks noChangeShapeType="1"/>
            </p:cNvSpPr>
            <p:nvPr/>
          </p:nvSpPr>
          <p:spPr bwMode="auto">
            <a:xfrm flipV="1">
              <a:off x="922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58" name="Line 90"/>
            <p:cNvSpPr>
              <a:spLocks noChangeShapeType="1"/>
            </p:cNvSpPr>
            <p:nvPr/>
          </p:nvSpPr>
          <p:spPr bwMode="auto">
            <a:xfrm flipV="1">
              <a:off x="1101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59" name="Line 91"/>
            <p:cNvSpPr>
              <a:spLocks noChangeShapeType="1"/>
            </p:cNvSpPr>
            <p:nvPr/>
          </p:nvSpPr>
          <p:spPr bwMode="auto">
            <a:xfrm flipV="1">
              <a:off x="1280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0" name="Line 92"/>
            <p:cNvSpPr>
              <a:spLocks noChangeShapeType="1"/>
            </p:cNvSpPr>
            <p:nvPr/>
          </p:nvSpPr>
          <p:spPr bwMode="auto">
            <a:xfrm flipV="1">
              <a:off x="1460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1" name="Line 93"/>
            <p:cNvSpPr>
              <a:spLocks noChangeShapeType="1"/>
            </p:cNvSpPr>
            <p:nvPr/>
          </p:nvSpPr>
          <p:spPr bwMode="auto">
            <a:xfrm flipV="1">
              <a:off x="1638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2" name="Line 94"/>
            <p:cNvSpPr>
              <a:spLocks noChangeShapeType="1"/>
            </p:cNvSpPr>
            <p:nvPr/>
          </p:nvSpPr>
          <p:spPr bwMode="auto">
            <a:xfrm flipV="1">
              <a:off x="1817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3" name="Line 95"/>
            <p:cNvSpPr>
              <a:spLocks noChangeShapeType="1"/>
            </p:cNvSpPr>
            <p:nvPr/>
          </p:nvSpPr>
          <p:spPr bwMode="auto">
            <a:xfrm flipV="1">
              <a:off x="1997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4" name="Line 96"/>
            <p:cNvSpPr>
              <a:spLocks noChangeShapeType="1"/>
            </p:cNvSpPr>
            <p:nvPr/>
          </p:nvSpPr>
          <p:spPr bwMode="auto">
            <a:xfrm flipV="1">
              <a:off x="2176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5" name="Line 97"/>
            <p:cNvSpPr>
              <a:spLocks noChangeShapeType="1"/>
            </p:cNvSpPr>
            <p:nvPr/>
          </p:nvSpPr>
          <p:spPr bwMode="auto">
            <a:xfrm flipV="1">
              <a:off x="2355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6" name="Line 98"/>
            <p:cNvSpPr>
              <a:spLocks noChangeShapeType="1"/>
            </p:cNvSpPr>
            <p:nvPr/>
          </p:nvSpPr>
          <p:spPr bwMode="auto">
            <a:xfrm flipV="1">
              <a:off x="2535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7" name="Line 99"/>
            <p:cNvSpPr>
              <a:spLocks noChangeShapeType="1"/>
            </p:cNvSpPr>
            <p:nvPr/>
          </p:nvSpPr>
          <p:spPr bwMode="auto">
            <a:xfrm flipV="1">
              <a:off x="2713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8" name="Line 100"/>
            <p:cNvSpPr>
              <a:spLocks noChangeShapeType="1"/>
            </p:cNvSpPr>
            <p:nvPr/>
          </p:nvSpPr>
          <p:spPr bwMode="auto">
            <a:xfrm flipV="1">
              <a:off x="2892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69" name="Line 101"/>
            <p:cNvSpPr>
              <a:spLocks noChangeShapeType="1"/>
            </p:cNvSpPr>
            <p:nvPr/>
          </p:nvSpPr>
          <p:spPr bwMode="auto">
            <a:xfrm flipV="1">
              <a:off x="3072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0" name="Line 102"/>
            <p:cNvSpPr>
              <a:spLocks noChangeShapeType="1"/>
            </p:cNvSpPr>
            <p:nvPr/>
          </p:nvSpPr>
          <p:spPr bwMode="auto">
            <a:xfrm flipV="1">
              <a:off x="3251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1" name="Line 103"/>
            <p:cNvSpPr>
              <a:spLocks noChangeShapeType="1"/>
            </p:cNvSpPr>
            <p:nvPr/>
          </p:nvSpPr>
          <p:spPr bwMode="auto">
            <a:xfrm flipV="1">
              <a:off x="3431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2" name="Line 104"/>
            <p:cNvSpPr>
              <a:spLocks noChangeShapeType="1"/>
            </p:cNvSpPr>
            <p:nvPr/>
          </p:nvSpPr>
          <p:spPr bwMode="auto">
            <a:xfrm flipV="1">
              <a:off x="3610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3" name="Line 105"/>
            <p:cNvSpPr>
              <a:spLocks noChangeShapeType="1"/>
            </p:cNvSpPr>
            <p:nvPr/>
          </p:nvSpPr>
          <p:spPr bwMode="auto">
            <a:xfrm flipV="1">
              <a:off x="3788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4" name="Line 106"/>
            <p:cNvSpPr>
              <a:spLocks noChangeShapeType="1"/>
            </p:cNvSpPr>
            <p:nvPr/>
          </p:nvSpPr>
          <p:spPr bwMode="auto">
            <a:xfrm flipV="1">
              <a:off x="3968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5" name="Line 107"/>
            <p:cNvSpPr>
              <a:spLocks noChangeShapeType="1"/>
            </p:cNvSpPr>
            <p:nvPr/>
          </p:nvSpPr>
          <p:spPr bwMode="auto">
            <a:xfrm flipV="1">
              <a:off x="4147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6" name="Line 108"/>
            <p:cNvSpPr>
              <a:spLocks noChangeShapeType="1"/>
            </p:cNvSpPr>
            <p:nvPr/>
          </p:nvSpPr>
          <p:spPr bwMode="auto">
            <a:xfrm flipV="1">
              <a:off x="4326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7" name="Line 109"/>
            <p:cNvSpPr>
              <a:spLocks noChangeShapeType="1"/>
            </p:cNvSpPr>
            <p:nvPr/>
          </p:nvSpPr>
          <p:spPr bwMode="auto">
            <a:xfrm flipV="1">
              <a:off x="4506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8" name="Line 110"/>
            <p:cNvSpPr>
              <a:spLocks noChangeShapeType="1"/>
            </p:cNvSpPr>
            <p:nvPr/>
          </p:nvSpPr>
          <p:spPr bwMode="auto">
            <a:xfrm flipV="1">
              <a:off x="4685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79" name="Line 111"/>
            <p:cNvSpPr>
              <a:spLocks noChangeShapeType="1"/>
            </p:cNvSpPr>
            <p:nvPr/>
          </p:nvSpPr>
          <p:spPr bwMode="auto">
            <a:xfrm flipV="1">
              <a:off x="4863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80" name="Line 112"/>
            <p:cNvSpPr>
              <a:spLocks noChangeShapeType="1"/>
            </p:cNvSpPr>
            <p:nvPr/>
          </p:nvSpPr>
          <p:spPr bwMode="auto">
            <a:xfrm flipV="1">
              <a:off x="5043" y="26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81" name="Line 113"/>
            <p:cNvSpPr>
              <a:spLocks noChangeShapeType="1"/>
            </p:cNvSpPr>
            <p:nvPr/>
          </p:nvSpPr>
          <p:spPr bwMode="auto">
            <a:xfrm flipV="1">
              <a:off x="5222" y="2612"/>
              <a:ext cx="0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82" name="Line 114"/>
            <p:cNvSpPr>
              <a:spLocks noChangeShapeType="1"/>
            </p:cNvSpPr>
            <p:nvPr/>
          </p:nvSpPr>
          <p:spPr bwMode="auto">
            <a:xfrm flipH="1" flipV="1">
              <a:off x="192" y="2708"/>
              <a:ext cx="38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83" name="Line 115"/>
            <p:cNvSpPr>
              <a:spLocks noChangeShapeType="1"/>
            </p:cNvSpPr>
            <p:nvPr/>
          </p:nvSpPr>
          <p:spPr bwMode="auto">
            <a:xfrm flipH="1" flipV="1">
              <a:off x="5328" y="2708"/>
              <a:ext cx="336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84" name="Line 116"/>
            <p:cNvSpPr>
              <a:spLocks noChangeShapeType="1"/>
            </p:cNvSpPr>
            <p:nvPr/>
          </p:nvSpPr>
          <p:spPr bwMode="auto">
            <a:xfrm>
              <a:off x="912" y="2564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85" name="Line 117"/>
            <p:cNvSpPr>
              <a:spLocks noChangeShapeType="1"/>
            </p:cNvSpPr>
            <p:nvPr/>
          </p:nvSpPr>
          <p:spPr bwMode="auto">
            <a:xfrm>
              <a:off x="5232" y="2564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99352" name="Object 24"/>
            <p:cNvGraphicFramePr>
              <a:graphicFrameLocks noChangeAspect="1"/>
            </p:cNvGraphicFramePr>
            <p:nvPr/>
          </p:nvGraphicFramePr>
          <p:xfrm>
            <a:off x="480" y="2816"/>
            <a:ext cx="222" cy="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39" name="公式" r:id="rId37" imgW="241200" imgH="177480" progId="Equation.3">
                    <p:embed/>
                  </p:oleObj>
                </mc:Choice>
                <mc:Fallback>
                  <p:oleObj name="公式" r:id="rId37" imgW="241200" imgH="177480" progId="Equation.3">
                    <p:embed/>
                    <p:pic>
                      <p:nvPicPr>
                        <p:cNvPr id="99352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816"/>
                          <a:ext cx="222" cy="1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53" name="Object 25"/>
            <p:cNvGraphicFramePr>
              <a:graphicFrameLocks noChangeAspect="1"/>
            </p:cNvGraphicFramePr>
            <p:nvPr/>
          </p:nvGraphicFramePr>
          <p:xfrm>
            <a:off x="1500" y="2813"/>
            <a:ext cx="312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40" name="公式" r:id="rId39" imgW="495000" imgH="355320" progId="Equation.3">
                    <p:embed/>
                  </p:oleObj>
                </mc:Choice>
                <mc:Fallback>
                  <p:oleObj name="公式" r:id="rId39" imgW="495000" imgH="355320" progId="Equation.3">
                    <p:embed/>
                    <p:pic>
                      <p:nvPicPr>
                        <p:cNvPr id="99353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" y="2813"/>
                          <a:ext cx="312" cy="1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54" name="Object 26"/>
            <p:cNvGraphicFramePr>
              <a:graphicFrameLocks noChangeAspect="1"/>
            </p:cNvGraphicFramePr>
            <p:nvPr/>
          </p:nvGraphicFramePr>
          <p:xfrm>
            <a:off x="2928" y="2804"/>
            <a:ext cx="400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41" name="公式" r:id="rId41" imgW="634680" imgH="355320" progId="Equation.3">
                    <p:embed/>
                  </p:oleObj>
                </mc:Choice>
                <mc:Fallback>
                  <p:oleObj name="公式" r:id="rId41" imgW="634680" imgH="355320" progId="Equation.3">
                    <p:embed/>
                    <p:pic>
                      <p:nvPicPr>
                        <p:cNvPr id="99354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804"/>
                          <a:ext cx="400" cy="1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55" name="Object 27"/>
            <p:cNvGraphicFramePr>
              <a:graphicFrameLocks noChangeAspect="1"/>
            </p:cNvGraphicFramePr>
            <p:nvPr/>
          </p:nvGraphicFramePr>
          <p:xfrm>
            <a:off x="2256" y="2804"/>
            <a:ext cx="311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42" name="公式" r:id="rId43" imgW="495000" imgH="355320" progId="Equation.3">
                    <p:embed/>
                  </p:oleObj>
                </mc:Choice>
                <mc:Fallback>
                  <p:oleObj name="公式" r:id="rId43" imgW="495000" imgH="355320" progId="Equation.3">
                    <p:embed/>
                    <p:pic>
                      <p:nvPicPr>
                        <p:cNvPr id="99355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804"/>
                          <a:ext cx="311" cy="1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56" name="Object 28"/>
            <p:cNvGraphicFramePr>
              <a:graphicFrameLocks noChangeAspect="1"/>
            </p:cNvGraphicFramePr>
            <p:nvPr/>
          </p:nvGraphicFramePr>
          <p:xfrm>
            <a:off x="3696" y="2804"/>
            <a:ext cx="384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43" name="公式" r:id="rId45" imgW="609480" imgH="355320" progId="Equation.3">
                    <p:embed/>
                  </p:oleObj>
                </mc:Choice>
                <mc:Fallback>
                  <p:oleObj name="公式" r:id="rId45" imgW="609480" imgH="355320" progId="Equation.3">
                    <p:embed/>
                    <p:pic>
                      <p:nvPicPr>
                        <p:cNvPr id="99356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804"/>
                          <a:ext cx="384" cy="1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57" name="Object 29"/>
            <p:cNvGraphicFramePr>
              <a:graphicFrameLocks noChangeAspect="1"/>
            </p:cNvGraphicFramePr>
            <p:nvPr/>
          </p:nvGraphicFramePr>
          <p:xfrm>
            <a:off x="4368" y="2804"/>
            <a:ext cx="456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44" name="公式" r:id="rId47" imgW="723600" imgH="355320" progId="Equation.3">
                    <p:embed/>
                  </p:oleObj>
                </mc:Choice>
                <mc:Fallback>
                  <p:oleObj name="公式" r:id="rId47" imgW="723600" imgH="355320" progId="Equation.3">
                    <p:embed/>
                    <p:pic>
                      <p:nvPicPr>
                        <p:cNvPr id="99357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804"/>
                          <a:ext cx="456" cy="1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92" name="Line 124"/>
            <p:cNvSpPr>
              <a:spLocks noChangeShapeType="1"/>
            </p:cNvSpPr>
            <p:nvPr/>
          </p:nvSpPr>
          <p:spPr bwMode="auto">
            <a:xfrm>
              <a:off x="1993" y="2504"/>
              <a:ext cx="1104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93" name="Line 125"/>
            <p:cNvSpPr>
              <a:spLocks noChangeShapeType="1"/>
            </p:cNvSpPr>
            <p:nvPr/>
          </p:nvSpPr>
          <p:spPr bwMode="auto">
            <a:xfrm>
              <a:off x="2089" y="2508"/>
              <a:ext cx="76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094" name="Rectangle 126"/>
            <p:cNvSpPr>
              <a:spLocks noChangeArrowheads="1"/>
            </p:cNvSpPr>
            <p:nvPr/>
          </p:nvSpPr>
          <p:spPr bwMode="auto">
            <a:xfrm>
              <a:off x="1993" y="2216"/>
              <a:ext cx="1088" cy="256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短波无线电波</a:t>
              </a:r>
            </a:p>
          </p:txBody>
        </p:sp>
      </p:grpSp>
      <p:grpSp>
        <p:nvGrpSpPr>
          <p:cNvPr id="6" name="Group 152"/>
          <p:cNvGrpSpPr>
            <a:grpSpLocks/>
          </p:cNvGrpSpPr>
          <p:nvPr/>
        </p:nvGrpSpPr>
        <p:grpSpPr bwMode="auto">
          <a:xfrm>
            <a:off x="381000" y="5481635"/>
            <a:ext cx="4572000" cy="1295400"/>
            <a:chOff x="240" y="3216"/>
            <a:chExt cx="2880" cy="816"/>
          </a:xfrm>
        </p:grpSpPr>
        <p:grpSp>
          <p:nvGrpSpPr>
            <p:cNvPr id="7" name="Group 143"/>
            <p:cNvGrpSpPr>
              <a:grpSpLocks/>
            </p:cNvGrpSpPr>
            <p:nvPr/>
          </p:nvGrpSpPr>
          <p:grpSpPr bwMode="auto">
            <a:xfrm>
              <a:off x="240" y="3216"/>
              <a:ext cx="2880" cy="816"/>
              <a:chOff x="240" y="3168"/>
              <a:chExt cx="2880" cy="816"/>
            </a:xfrm>
          </p:grpSpPr>
          <p:sp>
            <p:nvSpPr>
              <p:cNvPr id="83971" name="Text Box 3"/>
              <p:cNvSpPr txBox="1">
                <a:spLocks noChangeArrowheads="1"/>
              </p:cNvSpPr>
              <p:nvPr/>
            </p:nvSpPr>
            <p:spPr bwMode="auto">
              <a:xfrm>
                <a:off x="240" y="3168"/>
                <a:ext cx="88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prstClr val="black"/>
                    </a:solidFill>
                    <a:latin typeface="黑体" pitchFamily="49" charset="-122"/>
                    <a:ea typeface="黑体" pitchFamily="49" charset="-122"/>
                  </a:rPr>
                  <a:t>无线电波</a:t>
                </a:r>
              </a:p>
            </p:txBody>
          </p:sp>
          <p:graphicFrame>
            <p:nvGraphicFramePr>
              <p:cNvPr id="99333" name="Object 5"/>
              <p:cNvGraphicFramePr>
                <a:graphicFrameLocks noChangeAspect="1"/>
              </p:cNvGraphicFramePr>
              <p:nvPr/>
            </p:nvGraphicFramePr>
            <p:xfrm>
              <a:off x="1256" y="3168"/>
              <a:ext cx="1825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45" name="Equation" r:id="rId49" imgW="1752480" imgH="279360" progId="Equation.3">
                      <p:embed/>
                    </p:oleObj>
                  </mc:Choice>
                  <mc:Fallback>
                    <p:oleObj name="Equation" r:id="rId49" imgW="1752480" imgH="279360" progId="Equation.3">
                      <p:embed/>
                      <p:pic>
                        <p:nvPicPr>
                          <p:cNvPr id="99333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" y="3168"/>
                            <a:ext cx="1825" cy="29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34" name="Object 6"/>
              <p:cNvGraphicFramePr>
                <a:graphicFrameLocks noChangeAspect="1"/>
              </p:cNvGraphicFramePr>
              <p:nvPr/>
            </p:nvGraphicFramePr>
            <p:xfrm>
              <a:off x="1184" y="3456"/>
              <a:ext cx="1936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46" name="Equation" r:id="rId51" imgW="1981080" imgH="279360" progId="Equation.3">
                      <p:embed/>
                    </p:oleObj>
                  </mc:Choice>
                  <mc:Fallback>
                    <p:oleObj name="Equation" r:id="rId51" imgW="1981080" imgH="279360" progId="Equation.3">
                      <p:embed/>
                      <p:pic>
                        <p:nvPicPr>
                          <p:cNvPr id="99334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4" y="3456"/>
                            <a:ext cx="1936" cy="27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35" name="Object 7"/>
              <p:cNvGraphicFramePr>
                <a:graphicFrameLocks noChangeAspect="1"/>
              </p:cNvGraphicFramePr>
              <p:nvPr/>
            </p:nvGraphicFramePr>
            <p:xfrm>
              <a:off x="1184" y="3746"/>
              <a:ext cx="1717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47" name="Equation" r:id="rId53" imgW="1726920" imgH="241200" progId="Equation.3">
                      <p:embed/>
                    </p:oleObj>
                  </mc:Choice>
                  <mc:Fallback>
                    <p:oleObj name="Equation" r:id="rId53" imgW="1726920" imgH="241200" progId="Equation.3">
                      <p:embed/>
                      <p:pic>
                        <p:nvPicPr>
                          <p:cNvPr id="99335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4" y="3746"/>
                            <a:ext cx="1717" cy="2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4103" name="Rectangle 135"/>
            <p:cNvSpPr>
              <a:spLocks noChangeArrowheads="1"/>
            </p:cNvSpPr>
            <p:nvPr/>
          </p:nvSpPr>
          <p:spPr bwMode="auto">
            <a:xfrm>
              <a:off x="273" y="3744"/>
              <a:ext cx="69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可见光</a:t>
              </a:r>
            </a:p>
          </p:txBody>
        </p:sp>
        <p:sp>
          <p:nvSpPr>
            <p:cNvPr id="84104" name="Rectangle 136"/>
            <p:cNvSpPr>
              <a:spLocks noChangeArrowheads="1"/>
            </p:cNvSpPr>
            <p:nvPr/>
          </p:nvSpPr>
          <p:spPr bwMode="auto">
            <a:xfrm>
              <a:off x="273" y="3504"/>
              <a:ext cx="69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红外线</a:t>
              </a:r>
            </a:p>
          </p:txBody>
        </p:sp>
      </p:grpSp>
      <p:grpSp>
        <p:nvGrpSpPr>
          <p:cNvPr id="8" name="Group 153"/>
          <p:cNvGrpSpPr>
            <a:grpSpLocks/>
          </p:cNvGrpSpPr>
          <p:nvPr/>
        </p:nvGrpSpPr>
        <p:grpSpPr bwMode="auto">
          <a:xfrm>
            <a:off x="5005388" y="5481637"/>
            <a:ext cx="3833812" cy="1376363"/>
            <a:chOff x="3153" y="3216"/>
            <a:chExt cx="2415" cy="867"/>
          </a:xfrm>
        </p:grpSpPr>
        <p:grpSp>
          <p:nvGrpSpPr>
            <p:cNvPr id="9" name="Group 139"/>
            <p:cNvGrpSpPr>
              <a:grpSpLocks/>
            </p:cNvGrpSpPr>
            <p:nvPr/>
          </p:nvGrpSpPr>
          <p:grpSpPr bwMode="auto">
            <a:xfrm>
              <a:off x="3153" y="3216"/>
              <a:ext cx="2415" cy="844"/>
              <a:chOff x="3120" y="3024"/>
              <a:chExt cx="2415" cy="844"/>
            </a:xfrm>
          </p:grpSpPr>
          <p:graphicFrame>
            <p:nvGraphicFramePr>
              <p:cNvPr id="99328" name="Object 0"/>
              <p:cNvGraphicFramePr>
                <a:graphicFrameLocks noChangeAspect="1"/>
              </p:cNvGraphicFramePr>
              <p:nvPr/>
            </p:nvGraphicFramePr>
            <p:xfrm>
              <a:off x="3168" y="3600"/>
              <a:ext cx="197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48" name="公式" r:id="rId55" imgW="177480" imgH="241200" progId="Equation.3">
                      <p:embed/>
                    </p:oleObj>
                  </mc:Choice>
                  <mc:Fallback>
                    <p:oleObj name="公式" r:id="rId55" imgW="177480" imgH="241200" progId="Equation.3">
                      <p:embed/>
                      <p:pic>
                        <p:nvPicPr>
                          <p:cNvPr id="99328" name="Object 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8" y="3600"/>
                            <a:ext cx="197" cy="2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29" name="Object 1"/>
              <p:cNvGraphicFramePr>
                <a:graphicFrameLocks noChangeAspect="1"/>
              </p:cNvGraphicFramePr>
              <p:nvPr/>
            </p:nvGraphicFramePr>
            <p:xfrm>
              <a:off x="3874" y="3072"/>
              <a:ext cx="1661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49" name="Equation" r:id="rId57" imgW="1460160" imgH="241200" progId="Equation.3">
                      <p:embed/>
                    </p:oleObj>
                  </mc:Choice>
                  <mc:Fallback>
                    <p:oleObj name="Equation" r:id="rId57" imgW="1460160" imgH="241200" progId="Equation.3">
                      <p:embed/>
                      <p:pic>
                        <p:nvPicPr>
                          <p:cNvPr id="99329" name="Object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" y="3072"/>
                            <a:ext cx="1661" cy="23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30" name="Object 2"/>
              <p:cNvGraphicFramePr>
                <a:graphicFrameLocks noChangeAspect="1"/>
              </p:cNvGraphicFramePr>
              <p:nvPr/>
            </p:nvGraphicFramePr>
            <p:xfrm>
              <a:off x="3850" y="3312"/>
              <a:ext cx="152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50" name="Equation" r:id="rId59" imgW="1523880" imgH="241200" progId="Equation.3">
                      <p:embed/>
                    </p:oleObj>
                  </mc:Choice>
                  <mc:Fallback>
                    <p:oleObj name="Equation" r:id="rId59" imgW="1523880" imgH="241200" progId="Equation.3">
                      <p:embed/>
                      <p:pic>
                        <p:nvPicPr>
                          <p:cNvPr id="9933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0" y="3312"/>
                            <a:ext cx="1526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31" name="Object 3"/>
              <p:cNvGraphicFramePr>
                <a:graphicFrameLocks noChangeAspect="1"/>
              </p:cNvGraphicFramePr>
              <p:nvPr/>
            </p:nvGraphicFramePr>
            <p:xfrm>
              <a:off x="3874" y="3600"/>
              <a:ext cx="1070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51" name="Equation" r:id="rId61" imgW="1015920" imgH="241200" progId="Equation.3">
                      <p:embed/>
                    </p:oleObj>
                  </mc:Choice>
                  <mc:Fallback>
                    <p:oleObj name="Equation" r:id="rId61" imgW="1015920" imgH="241200" progId="Equation.3">
                      <p:embed/>
                      <p:pic>
                        <p:nvPicPr>
                          <p:cNvPr id="99331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" y="3600"/>
                            <a:ext cx="1070" cy="25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4100" name="Rectangle 132"/>
              <p:cNvSpPr>
                <a:spLocks noChangeArrowheads="1"/>
              </p:cNvSpPr>
              <p:nvPr/>
            </p:nvSpPr>
            <p:spPr bwMode="auto">
              <a:xfrm>
                <a:off x="3120" y="3024"/>
                <a:ext cx="8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prstClr val="black"/>
                    </a:solidFill>
                    <a:latin typeface="黑体" pitchFamily="49" charset="-122"/>
                    <a:ea typeface="黑体" pitchFamily="49" charset="-122"/>
                  </a:rPr>
                  <a:t>紫外光</a:t>
                </a:r>
              </a:p>
            </p:txBody>
          </p:sp>
          <p:graphicFrame>
            <p:nvGraphicFramePr>
              <p:cNvPr id="99332" name="Object 4"/>
              <p:cNvGraphicFramePr>
                <a:graphicFrameLocks noChangeAspect="1"/>
              </p:cNvGraphicFramePr>
              <p:nvPr/>
            </p:nvGraphicFramePr>
            <p:xfrm>
              <a:off x="3123" y="3360"/>
              <a:ext cx="22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052" name="Equation" r:id="rId63" imgW="177480" imgH="190440" progId="Equation.3">
                      <p:embed/>
                    </p:oleObj>
                  </mc:Choice>
                  <mc:Fallback>
                    <p:oleObj name="Equation" r:id="rId63" imgW="177480" imgH="190440" progId="Equation.3">
                      <p:embed/>
                      <p:pic>
                        <p:nvPicPr>
                          <p:cNvPr id="99332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3" y="3360"/>
                            <a:ext cx="224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4105" name="Rectangle 137"/>
            <p:cNvSpPr>
              <a:spLocks noChangeArrowheads="1"/>
            </p:cNvSpPr>
            <p:nvPr/>
          </p:nvSpPr>
          <p:spPr bwMode="auto">
            <a:xfrm>
              <a:off x="3297" y="3504"/>
              <a:ext cx="5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0000FF"/>
                  </a:solidFill>
                </a:rPr>
                <a:t> </a:t>
              </a:r>
              <a:r>
                <a:rPr lang="zh-CN" altLang="en-US" sz="24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射线</a:t>
              </a:r>
            </a:p>
          </p:txBody>
        </p:sp>
        <p:sp>
          <p:nvSpPr>
            <p:cNvPr id="84106" name="Rectangle 138"/>
            <p:cNvSpPr>
              <a:spLocks noChangeArrowheads="1"/>
            </p:cNvSpPr>
            <p:nvPr/>
          </p:nvSpPr>
          <p:spPr bwMode="auto">
            <a:xfrm>
              <a:off x="3297" y="3792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射线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685800" y="228600"/>
            <a:ext cx="55419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 光是一种电磁波 电磁波谱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56209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09600" y="457200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电源电动势</a:t>
            </a:r>
          </a:p>
        </p:txBody>
      </p:sp>
      <p:sp>
        <p:nvSpPr>
          <p:cNvPr id="3" name="Arc 3"/>
          <p:cNvSpPr>
            <a:spLocks/>
          </p:cNvSpPr>
          <p:nvPr/>
        </p:nvSpPr>
        <p:spPr bwMode="auto">
          <a:xfrm flipH="1" flipV="1">
            <a:off x="758825" y="1409700"/>
            <a:ext cx="2087562" cy="1701800"/>
          </a:xfrm>
          <a:custGeom>
            <a:avLst/>
            <a:gdLst>
              <a:gd name="T0" fmla="*/ 1589495 w 43200"/>
              <a:gd name="T1" fmla="*/ 0 h 40013"/>
              <a:gd name="T2" fmla="*/ 464144 w 43200"/>
              <a:gd name="T3" fmla="*/ 19139 h 40013"/>
              <a:gd name="T4" fmla="*/ 1043781 w 43200"/>
              <a:gd name="T5" fmla="*/ 783127 h 4001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40013" fill="none" extrusionOk="0">
                <a:moveTo>
                  <a:pt x="32892" y="0"/>
                </a:moveTo>
                <a:cubicBezTo>
                  <a:pt x="39296" y="3927"/>
                  <a:pt x="43200" y="10900"/>
                  <a:pt x="43200" y="18413"/>
                </a:cubicBezTo>
                <a:cubicBezTo>
                  <a:pt x="43200" y="30342"/>
                  <a:pt x="33529" y="40013"/>
                  <a:pt x="21600" y="40013"/>
                </a:cubicBezTo>
                <a:cubicBezTo>
                  <a:pt x="9670" y="40013"/>
                  <a:pt x="0" y="30342"/>
                  <a:pt x="0" y="18413"/>
                </a:cubicBezTo>
                <a:cubicBezTo>
                  <a:pt x="-1" y="11196"/>
                  <a:pt x="3603" y="4457"/>
                  <a:pt x="9604" y="449"/>
                </a:cubicBezTo>
              </a:path>
              <a:path w="43200" h="40013" stroke="0" extrusionOk="0">
                <a:moveTo>
                  <a:pt x="32892" y="0"/>
                </a:moveTo>
                <a:cubicBezTo>
                  <a:pt x="39296" y="3927"/>
                  <a:pt x="43200" y="10900"/>
                  <a:pt x="43200" y="18413"/>
                </a:cubicBezTo>
                <a:cubicBezTo>
                  <a:pt x="43200" y="30342"/>
                  <a:pt x="33529" y="40013"/>
                  <a:pt x="21600" y="40013"/>
                </a:cubicBezTo>
                <a:cubicBezTo>
                  <a:pt x="9670" y="40013"/>
                  <a:pt x="0" y="30342"/>
                  <a:pt x="0" y="18413"/>
                </a:cubicBezTo>
                <a:cubicBezTo>
                  <a:pt x="-1" y="11196"/>
                  <a:pt x="3603" y="4457"/>
                  <a:pt x="9604" y="449"/>
                </a:cubicBezTo>
                <a:lnTo>
                  <a:pt x="21600" y="18413"/>
                </a:lnTo>
                <a:lnTo>
                  <a:pt x="32892" y="0"/>
                </a:lnTo>
                <a:close/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20837" y="323215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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 flipV="1">
            <a:off x="1406525" y="3497262"/>
            <a:ext cx="360362" cy="79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 rot="469423">
            <a:off x="2378075" y="2478087"/>
            <a:ext cx="396875" cy="417513"/>
            <a:chOff x="2128" y="1104"/>
            <a:chExt cx="250" cy="263"/>
          </a:xfrm>
        </p:grpSpPr>
        <p:sp>
          <p:nvSpPr>
            <p:cNvPr id="55" name="Text Box 7"/>
            <p:cNvSpPr txBox="1">
              <a:spLocks noChangeArrowheads="1"/>
            </p:cNvSpPr>
            <p:nvPr/>
          </p:nvSpPr>
          <p:spPr bwMode="auto">
            <a:xfrm rot="-3082589">
              <a:off x="2133" y="1099"/>
              <a:ext cx="23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</a:t>
              </a:r>
            </a:p>
          </p:txBody>
        </p:sp>
        <p:sp>
          <p:nvSpPr>
            <p:cNvPr id="56" name="Line 8"/>
            <p:cNvSpPr>
              <a:spLocks noChangeShapeType="1"/>
            </p:cNvSpPr>
            <p:nvPr/>
          </p:nvSpPr>
          <p:spPr bwMode="auto">
            <a:xfrm rot="18517411" flipH="1">
              <a:off x="2129" y="1297"/>
              <a:ext cx="125" cy="1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938212" y="2489205"/>
            <a:ext cx="396875" cy="403226"/>
            <a:chOff x="1511" y="1219"/>
            <a:chExt cx="250" cy="254"/>
          </a:xfrm>
        </p:grpSpPr>
        <p:sp>
          <p:nvSpPr>
            <p:cNvPr id="53" name="Text Box 10"/>
            <p:cNvSpPr txBox="1">
              <a:spLocks noChangeArrowheads="1"/>
            </p:cNvSpPr>
            <p:nvPr/>
          </p:nvSpPr>
          <p:spPr bwMode="auto">
            <a:xfrm rot="2758261">
              <a:off x="1516" y="1229"/>
              <a:ext cx="23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</a:t>
              </a:r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 rot="2758261" flipH="1">
              <a:off x="1497" y="1279"/>
              <a:ext cx="132" cy="1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" name="Line 12"/>
          <p:cNvSpPr>
            <a:spLocks noChangeShapeType="1"/>
          </p:cNvSpPr>
          <p:nvPr/>
        </p:nvSpPr>
        <p:spPr bwMode="auto">
          <a:xfrm flipH="1">
            <a:off x="1693862" y="3111500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2" y="2752725"/>
            <a:ext cx="2857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497262"/>
            <a:ext cx="3905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Line 15"/>
          <p:cNvSpPr>
            <a:spLocks noChangeShapeType="1"/>
          </p:cNvSpPr>
          <p:nvPr/>
        </p:nvSpPr>
        <p:spPr bwMode="auto">
          <a:xfrm flipH="1">
            <a:off x="1911350" y="3497262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3497262"/>
            <a:ext cx="331787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974725" y="4408487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1982787" y="4408487"/>
            <a:ext cx="57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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</a:p>
        </p:txBody>
      </p:sp>
      <p:grpSp>
        <p:nvGrpSpPr>
          <p:cNvPr id="15" name="Group 19"/>
          <p:cNvGrpSpPr>
            <a:grpSpLocks/>
          </p:cNvGrpSpPr>
          <p:nvPr/>
        </p:nvGrpSpPr>
        <p:grpSpPr bwMode="auto">
          <a:xfrm>
            <a:off x="1190633" y="2776537"/>
            <a:ext cx="328613" cy="1716088"/>
            <a:chOff x="1474" y="1359"/>
            <a:chExt cx="207" cy="1081"/>
          </a:xfrm>
        </p:grpSpPr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1474" y="1389"/>
              <a:ext cx="136" cy="104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Text Box 21"/>
            <p:cNvSpPr txBox="1">
              <a:spLocks noChangeArrowheads="1"/>
            </p:cNvSpPr>
            <p:nvPr/>
          </p:nvSpPr>
          <p:spPr bwMode="auto">
            <a:xfrm>
              <a:off x="1474" y="135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7" name="Text Box 22"/>
            <p:cNvSpPr txBox="1">
              <a:spLocks noChangeArrowheads="1"/>
            </p:cNvSpPr>
            <p:nvPr/>
          </p:nvSpPr>
          <p:spPr bwMode="auto">
            <a:xfrm>
              <a:off x="1474" y="1495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8" name="Text Box 23"/>
            <p:cNvSpPr txBox="1">
              <a:spLocks noChangeArrowheads="1"/>
            </p:cNvSpPr>
            <p:nvPr/>
          </p:nvSpPr>
          <p:spPr bwMode="auto">
            <a:xfrm>
              <a:off x="1474" y="1646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9" name="Text Box 24"/>
            <p:cNvSpPr txBox="1">
              <a:spLocks noChangeArrowheads="1"/>
            </p:cNvSpPr>
            <p:nvPr/>
          </p:nvSpPr>
          <p:spPr bwMode="auto">
            <a:xfrm>
              <a:off x="1474" y="1782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0" name="Text Box 25"/>
            <p:cNvSpPr txBox="1">
              <a:spLocks noChangeArrowheads="1"/>
            </p:cNvSpPr>
            <p:nvPr/>
          </p:nvSpPr>
          <p:spPr bwMode="auto">
            <a:xfrm>
              <a:off x="1474" y="1918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1" name="Text Box 26"/>
            <p:cNvSpPr txBox="1">
              <a:spLocks noChangeArrowheads="1"/>
            </p:cNvSpPr>
            <p:nvPr/>
          </p:nvSpPr>
          <p:spPr bwMode="auto">
            <a:xfrm>
              <a:off x="1474" y="2054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2" name="Text Box 27"/>
            <p:cNvSpPr txBox="1">
              <a:spLocks noChangeArrowheads="1"/>
            </p:cNvSpPr>
            <p:nvPr/>
          </p:nvSpPr>
          <p:spPr bwMode="auto">
            <a:xfrm>
              <a:off x="1474" y="2190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</p:grpSp>
      <p:grpSp>
        <p:nvGrpSpPr>
          <p:cNvPr id="16" name="Group 28"/>
          <p:cNvGrpSpPr>
            <a:grpSpLocks/>
          </p:cNvGrpSpPr>
          <p:nvPr/>
        </p:nvGrpSpPr>
        <p:grpSpPr bwMode="auto">
          <a:xfrm>
            <a:off x="2127259" y="2725737"/>
            <a:ext cx="350838" cy="1754188"/>
            <a:chOff x="2064" y="1327"/>
            <a:chExt cx="221" cy="1105"/>
          </a:xfrm>
        </p:grpSpPr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2103" y="1389"/>
              <a:ext cx="142" cy="104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064" y="1327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39" name="Text Box 31"/>
            <p:cNvSpPr txBox="1">
              <a:spLocks noChangeArrowheads="1"/>
            </p:cNvSpPr>
            <p:nvPr/>
          </p:nvSpPr>
          <p:spPr bwMode="auto">
            <a:xfrm>
              <a:off x="2064" y="1478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40" name="Text Box 32"/>
            <p:cNvSpPr txBox="1">
              <a:spLocks noChangeArrowheads="1"/>
            </p:cNvSpPr>
            <p:nvPr/>
          </p:nvSpPr>
          <p:spPr bwMode="auto">
            <a:xfrm>
              <a:off x="2064" y="1614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41" name="Text Box 33"/>
            <p:cNvSpPr txBox="1">
              <a:spLocks noChangeArrowheads="1"/>
            </p:cNvSpPr>
            <p:nvPr/>
          </p:nvSpPr>
          <p:spPr bwMode="auto">
            <a:xfrm>
              <a:off x="2064" y="1750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42" name="Text Box 34"/>
            <p:cNvSpPr txBox="1">
              <a:spLocks noChangeArrowheads="1"/>
            </p:cNvSpPr>
            <p:nvPr/>
          </p:nvSpPr>
          <p:spPr bwMode="auto">
            <a:xfrm>
              <a:off x="2064" y="1872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43" name="Text Box 35"/>
            <p:cNvSpPr txBox="1">
              <a:spLocks noChangeArrowheads="1"/>
            </p:cNvSpPr>
            <p:nvPr/>
          </p:nvSpPr>
          <p:spPr bwMode="auto">
            <a:xfrm>
              <a:off x="2064" y="2007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44" name="Text Box 36"/>
            <p:cNvSpPr txBox="1">
              <a:spLocks noChangeArrowheads="1"/>
            </p:cNvSpPr>
            <p:nvPr/>
          </p:nvSpPr>
          <p:spPr bwMode="auto">
            <a:xfrm>
              <a:off x="2064" y="2129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</a:t>
              </a:r>
            </a:p>
          </p:txBody>
        </p:sp>
      </p:grpSp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831850" y="3209925"/>
            <a:ext cx="2016125" cy="1800225"/>
          </a:xfrm>
          <a:prstGeom prst="rect">
            <a:avLst/>
          </a:prstGeom>
          <a:noFill/>
          <a:ln w="57150">
            <a:solidFill>
              <a:srgbClr val="000099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Line 38"/>
          <p:cNvSpPr>
            <a:spLocks noChangeShapeType="1"/>
          </p:cNvSpPr>
          <p:nvPr/>
        </p:nvSpPr>
        <p:spPr bwMode="auto">
          <a:xfrm>
            <a:off x="1766887" y="1409700"/>
            <a:ext cx="144463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Text Box 39"/>
          <p:cNvSpPr txBox="1">
            <a:spLocks noChangeArrowheads="1"/>
          </p:cNvSpPr>
          <p:nvPr/>
        </p:nvSpPr>
        <p:spPr bwMode="auto">
          <a:xfrm>
            <a:off x="1628775" y="1393825"/>
            <a:ext cx="282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</a:p>
        </p:txBody>
      </p:sp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2847975" y="1033462"/>
            <a:ext cx="62277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提供非静电力的装置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电源</a:t>
            </a:r>
          </a:p>
        </p:txBody>
      </p:sp>
      <p:sp>
        <p:nvSpPr>
          <p:cNvPr id="21" name="Text Box 41"/>
          <p:cNvSpPr txBox="1">
            <a:spLocks noChangeArrowheads="1"/>
          </p:cNvSpPr>
          <p:nvPr/>
        </p:nvSpPr>
        <p:spPr bwMode="auto">
          <a:xfrm>
            <a:off x="2990850" y="1625600"/>
            <a:ext cx="5942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从负极移到正极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kumimoji="1" lang="zh-CN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做的功</a:t>
            </a:r>
          </a:p>
        </p:txBody>
      </p:sp>
      <p:sp>
        <p:nvSpPr>
          <p:cNvPr id="22" name="Text Box 42"/>
          <p:cNvSpPr txBox="1">
            <a:spLocks noChangeArrowheads="1"/>
          </p:cNvSpPr>
          <p:nvPr/>
        </p:nvSpPr>
        <p:spPr bwMode="auto">
          <a:xfrm>
            <a:off x="3351212" y="2344737"/>
            <a:ext cx="424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则电源的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电动势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</a:p>
        </p:txBody>
      </p:sp>
      <p:pic>
        <p:nvPicPr>
          <p:cNvPr id="23" name="图片 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2289175"/>
            <a:ext cx="1008062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" name="Text Box 44"/>
          <p:cNvSpPr txBox="1">
            <a:spLocks noChangeArrowheads="1"/>
          </p:cNvSpPr>
          <p:nvPr/>
        </p:nvSpPr>
        <p:spPr bwMode="auto">
          <a:xfrm>
            <a:off x="3351212" y="2921000"/>
            <a:ext cx="29003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从场的观点：</a:t>
            </a:r>
          </a:p>
        </p:txBody>
      </p:sp>
      <p:sp>
        <p:nvSpPr>
          <p:cNvPr id="25" name="Text Box 45"/>
          <p:cNvSpPr txBox="1">
            <a:spLocks noChangeArrowheads="1"/>
          </p:cNvSpPr>
          <p:nvPr/>
        </p:nvSpPr>
        <p:spPr bwMode="auto">
          <a:xfrm>
            <a:off x="3351212" y="3568700"/>
            <a:ext cx="568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引入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等效非静电场的强度</a:t>
            </a:r>
          </a:p>
        </p:txBody>
      </p:sp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7" y="3568700"/>
            <a:ext cx="4476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图片 2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7" y="4067175"/>
            <a:ext cx="1368425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Text Box 48"/>
          <p:cNvSpPr txBox="1">
            <a:spLocks noChangeArrowheads="1"/>
          </p:cNvSpPr>
          <p:nvPr/>
        </p:nvSpPr>
        <p:spPr bwMode="auto">
          <a:xfrm>
            <a:off x="3279775" y="5153025"/>
            <a:ext cx="3908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电源的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电动势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</a:p>
        </p:txBody>
      </p:sp>
      <p:pic>
        <p:nvPicPr>
          <p:cNvPr id="29" name="图片 2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5121275"/>
            <a:ext cx="1763712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" name="图片 2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2" y="6007100"/>
            <a:ext cx="1841500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Text Box 51"/>
          <p:cNvSpPr txBox="1">
            <a:spLocks noChangeArrowheads="1"/>
          </p:cNvSpPr>
          <p:nvPr/>
        </p:nvSpPr>
        <p:spPr bwMode="auto">
          <a:xfrm>
            <a:off x="4105275" y="6002337"/>
            <a:ext cx="1046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</a:p>
        </p:txBody>
      </p:sp>
      <p:sp>
        <p:nvSpPr>
          <p:cNvPr id="32" name="Rectangle 52"/>
          <p:cNvSpPr>
            <a:spLocks noChangeArrowheads="1"/>
          </p:cNvSpPr>
          <p:nvPr/>
        </p:nvSpPr>
        <p:spPr bwMode="auto">
          <a:xfrm>
            <a:off x="5799137" y="5153025"/>
            <a:ext cx="2125663" cy="598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Rectangle 53"/>
          <p:cNvSpPr>
            <a:spLocks noChangeArrowheads="1"/>
          </p:cNvSpPr>
          <p:nvPr/>
        </p:nvSpPr>
        <p:spPr bwMode="auto">
          <a:xfrm>
            <a:off x="4791075" y="5930900"/>
            <a:ext cx="2027237" cy="6873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Line 55"/>
          <p:cNvSpPr>
            <a:spLocks noChangeShapeType="1"/>
          </p:cNvSpPr>
          <p:nvPr/>
        </p:nvSpPr>
        <p:spPr bwMode="auto">
          <a:xfrm flipH="1" flipV="1">
            <a:off x="1408112" y="3560762"/>
            <a:ext cx="360363" cy="79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Oval 56"/>
          <p:cNvSpPr>
            <a:spLocks noChangeArrowheads="1"/>
          </p:cNvSpPr>
          <p:nvPr/>
        </p:nvSpPr>
        <p:spPr bwMode="auto">
          <a:xfrm>
            <a:off x="5456237" y="6213475"/>
            <a:ext cx="144463" cy="1444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3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07" y="1609725"/>
            <a:ext cx="1543050" cy="76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572419" y="4633913"/>
            <a:ext cx="5181600" cy="547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为回路中载流子提供能量！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4707" y="874713"/>
            <a:ext cx="701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电磁感应的实质是产生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感应电动势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07" y="3740150"/>
            <a:ext cx="252095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947319" y="1754188"/>
            <a:ext cx="4464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ea typeface="黑体" panose="02010609060101010101" pitchFamily="49" charset="-122"/>
              </a:rPr>
              <a:t>法拉第电磁感应定律</a:t>
            </a:r>
            <a:endParaRPr lang="zh-CN" altLang="en-US" sz="2800">
              <a:ea typeface="黑体" panose="02010609060101010101" pitchFamily="49" charset="-122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689894" y="1560513"/>
            <a:ext cx="1752600" cy="914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442494" y="1898650"/>
            <a:ext cx="576263" cy="173038"/>
          </a:xfrm>
          <a:prstGeom prst="rightArrow">
            <a:avLst>
              <a:gd name="adj1" fmla="val 50000"/>
              <a:gd name="adj2" fmla="val 83257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488282" y="2617788"/>
            <a:ext cx="6024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其中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</a:t>
            </a: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为回路中的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感应电动势</a:t>
            </a:r>
            <a:endParaRPr lang="zh-CN" altLang="en-US" sz="28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994569" y="3251200"/>
            <a:ext cx="4824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回路中的感应电流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: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5644" y="5318125"/>
            <a:ext cx="541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注</a:t>
            </a: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:</a:t>
            </a:r>
            <a:r>
              <a:rPr lang="en-US" altLang="zh-CN" sz="2800" b="1">
                <a:solidFill>
                  <a:srgbClr val="A50021"/>
                </a:solidFill>
                <a:ea typeface="楷体_GB2312" pitchFamily="49" charset="-122"/>
              </a:rPr>
              <a:t> </a:t>
            </a:r>
            <a:r>
              <a:rPr lang="zh-CN" altLang="en-US" sz="2800" b="1">
                <a:ea typeface="黑体" panose="02010609060101010101" pitchFamily="49" charset="-122"/>
              </a:rPr>
              <a:t>以下</a:t>
            </a:r>
            <a:r>
              <a:rPr lang="zh-CN" altLang="en-US" sz="2800" b="1" i="1">
                <a:ea typeface="黑体" panose="02010609060101010101" pitchFamily="49" charset="-122"/>
                <a:sym typeface="Symbol" panose="05050102010706020507" pitchFamily="18" charset="2"/>
              </a:rPr>
              <a:t></a:t>
            </a:r>
            <a:r>
              <a:rPr lang="en-US" altLang="zh-CN" sz="2800" b="1" i="1" baseline="-25000">
                <a:ea typeface="黑体" panose="02010609060101010101" pitchFamily="49" charset="-122"/>
                <a:sym typeface="Symbol" panose="05050102010706020507" pitchFamily="18" charset="2"/>
              </a:rPr>
              <a:t>B</a:t>
            </a:r>
            <a:r>
              <a:rPr lang="zh-CN" altLang="en-US" sz="2800" b="1">
                <a:ea typeface="黑体" panose="02010609060101010101" pitchFamily="49" charset="-122"/>
                <a:sym typeface="Symbol" panose="05050102010706020507" pitchFamily="18" charset="2"/>
              </a:rPr>
              <a:t>简写为</a:t>
            </a:r>
            <a:r>
              <a:rPr lang="zh-CN" altLang="en-US" sz="2800" b="1" i="1">
                <a:ea typeface="黑体" panose="02010609060101010101" pitchFamily="49" charset="-122"/>
                <a:sym typeface="Symbol" panose="05050102010706020507" pitchFamily="18" charset="2"/>
              </a:rPr>
              <a:t> </a:t>
            </a:r>
            <a:r>
              <a:rPr lang="en-US" altLang="zh-CN" sz="2800" b="1">
                <a:ea typeface="黑体" panose="02010609060101010101" pitchFamily="49" charset="-122"/>
                <a:sym typeface="Symbol" panose="05050102010706020507" pitchFamily="18" charset="2"/>
              </a:rPr>
              <a:t>!</a:t>
            </a:r>
          </a:p>
        </p:txBody>
      </p:sp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4329907" y="5534024"/>
            <a:ext cx="4572000" cy="1223963"/>
            <a:chOff x="2256" y="3226"/>
            <a:chExt cx="2880" cy="771"/>
          </a:xfrm>
        </p:grpSpPr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256" y="3469"/>
              <a:ext cx="1360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0066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latin typeface="黑体" pitchFamily="2" charset="-122"/>
                  <a:ea typeface="黑体" pitchFamily="2" charset="-122"/>
                </a:rPr>
                <a:t>国际单位制</a:t>
              </a:r>
            </a:p>
          </p:txBody>
        </p:sp>
        <p:grpSp>
          <p:nvGrpSpPr>
            <p:cNvPr id="16" name="Group 6"/>
            <p:cNvGrpSpPr>
              <a:grpSpLocks/>
            </p:cNvGrpSpPr>
            <p:nvPr/>
          </p:nvGrpSpPr>
          <p:grpSpPr bwMode="auto">
            <a:xfrm>
              <a:off x="3891" y="3658"/>
              <a:ext cx="1245" cy="339"/>
              <a:chOff x="3603" y="3645"/>
              <a:chExt cx="1245" cy="339"/>
            </a:xfrm>
          </p:grpSpPr>
          <p:graphicFrame>
            <p:nvGraphicFramePr>
              <p:cNvPr id="21" name="Object 7"/>
              <p:cNvGraphicFramePr>
                <a:graphicFrameLocks noChangeAspect="1"/>
              </p:cNvGraphicFramePr>
              <p:nvPr/>
            </p:nvGraphicFramePr>
            <p:xfrm>
              <a:off x="3603" y="3732"/>
              <a:ext cx="237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024" name="公式" r:id="rId5" imgW="177569" imgH="215619" progId="Equation.3">
                      <p:embed/>
                    </p:oleObj>
                  </mc:Choice>
                  <mc:Fallback>
                    <p:oleObj name="公式" r:id="rId5" imgW="177569" imgH="215619" progId="Equation.3">
                      <p:embed/>
                      <p:pic>
                        <p:nvPicPr>
                          <p:cNvPr id="0" name="Picture 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3" y="3732"/>
                            <a:ext cx="237" cy="252"/>
                          </a:xfrm>
                          <a:prstGeom prst="rect">
                            <a:avLst/>
                          </a:prstGeom>
                          <a:gradFill rotWithShape="0">
                            <a:gsLst>
                              <a:gs pos="0">
                                <a:schemeClr val="accent1"/>
                              </a:gs>
                              <a:gs pos="50000">
                                <a:schemeClr val="bg1"/>
                              </a:gs>
                              <a:gs pos="100000">
                                <a:schemeClr val="accent1"/>
                              </a:gs>
                            </a:gsLst>
                            <a:lin ang="5400000" scaled="1"/>
                          </a:gra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Text Box 8"/>
              <p:cNvSpPr txBox="1">
                <a:spLocks noChangeArrowheads="1"/>
              </p:cNvSpPr>
              <p:nvPr/>
            </p:nvSpPr>
            <p:spPr bwMode="auto">
              <a:xfrm>
                <a:off x="4240" y="3645"/>
                <a:ext cx="608" cy="333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800" dirty="0">
                    <a:latin typeface="黑体" pitchFamily="2" charset="-122"/>
                    <a:ea typeface="黑体" pitchFamily="2" charset="-122"/>
                  </a:rPr>
                  <a:t>韦伯</a:t>
                </a: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>
                <a:off x="3893" y="3837"/>
                <a:ext cx="331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AutoShape 10"/>
            <p:cNvSpPr>
              <a:spLocks/>
            </p:cNvSpPr>
            <p:nvPr/>
          </p:nvSpPr>
          <p:spPr bwMode="auto">
            <a:xfrm>
              <a:off x="3664" y="3421"/>
              <a:ext cx="146" cy="432"/>
            </a:xfrm>
            <a:prstGeom prst="leftBrace">
              <a:avLst>
                <a:gd name="adj1" fmla="val 24658"/>
                <a:gd name="adj2" fmla="val 50000"/>
              </a:avLst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" name="Object 11"/>
            <p:cNvGraphicFramePr>
              <a:graphicFrameLocks noChangeAspect="1"/>
            </p:cNvGraphicFramePr>
            <p:nvPr/>
          </p:nvGraphicFramePr>
          <p:xfrm>
            <a:off x="3792" y="3229"/>
            <a:ext cx="428" cy="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025" name="Equation" r:id="rId7" imgW="139639" imgH="203112" progId="Equation.DSMT4">
                    <p:embed/>
                  </p:oleObj>
                </mc:Choice>
                <mc:Fallback>
                  <p:oleObj name="Equation" r:id="rId7" imgW="139639" imgH="203112" progId="Equation.DSMT4">
                    <p:embed/>
                    <p:pic>
                      <p:nvPicPr>
                        <p:cNvPr id="0" name="Picture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3229"/>
                          <a:ext cx="428" cy="4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4512" y="3226"/>
              <a:ext cx="584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0066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latin typeface="黑体" pitchFamily="2" charset="-122"/>
                  <a:ea typeface="黑体" pitchFamily="2" charset="-122"/>
                </a:rPr>
                <a:t>伏特</a:t>
              </a: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4176" y="3418"/>
              <a:ext cx="292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" name="Text Box 47"/>
          <p:cNvSpPr txBox="1">
            <a:spLocks noChangeArrowheads="1"/>
          </p:cNvSpPr>
          <p:nvPr/>
        </p:nvSpPr>
        <p:spPr bwMode="auto">
          <a:xfrm>
            <a:off x="563811" y="167853"/>
            <a:ext cx="34290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二 电磁感应定律</a:t>
            </a:r>
          </a:p>
        </p:txBody>
      </p:sp>
    </p:spTree>
    <p:extLst>
      <p:ext uri="{BB962C8B-B14F-4D97-AF65-F5344CB8AC3E}">
        <p14:creationId xmlns:p14="http://schemas.microsoft.com/office/powerpoint/2010/main" val="270070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1"/>
          <p:cNvSpPr>
            <a:spLocks noChangeArrowheads="1"/>
          </p:cNvSpPr>
          <p:nvPr/>
        </p:nvSpPr>
        <p:spPr bwMode="auto">
          <a:xfrm>
            <a:off x="4179888" y="1414463"/>
            <a:ext cx="360362" cy="5762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Oval 60"/>
          <p:cNvSpPr>
            <a:spLocks noChangeArrowheads="1"/>
          </p:cNvSpPr>
          <p:nvPr/>
        </p:nvSpPr>
        <p:spPr bwMode="auto">
          <a:xfrm>
            <a:off x="865188" y="3851276"/>
            <a:ext cx="576262" cy="576262"/>
          </a:xfrm>
          <a:prstGeom prst="ellipse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66713" y="2790826"/>
            <a:ext cx="3632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1º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任一回路中：</a:t>
            </a: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2922588"/>
            <a:ext cx="547688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2801938"/>
            <a:ext cx="1739900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5800" y="3332163"/>
            <a:ext cx="8172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其中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B,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, S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有一个量变化，回路中就存在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85763" y="3852863"/>
            <a:ext cx="63484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2º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–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”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表示感应电动势的方向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703513" y="1255713"/>
            <a:ext cx="2590800" cy="915988"/>
            <a:chOff x="192" y="-1"/>
            <a:chExt cx="1536" cy="577"/>
          </a:xfrm>
        </p:grpSpPr>
        <p:pic>
          <p:nvPicPr>
            <p:cNvPr id="57" name="图片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" y="-1"/>
              <a:ext cx="942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8" name="Rectangle 9"/>
            <p:cNvSpPr>
              <a:spLocks noChangeArrowheads="1"/>
            </p:cNvSpPr>
            <p:nvPr/>
          </p:nvSpPr>
          <p:spPr bwMode="auto">
            <a:xfrm>
              <a:off x="720" y="27"/>
              <a:ext cx="1008" cy="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9" name="图片 5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0"/>
              <a:ext cx="528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44"/>
          <p:cNvGrpSpPr>
            <a:grpSpLocks/>
          </p:cNvGrpSpPr>
          <p:nvPr/>
        </p:nvGrpSpPr>
        <p:grpSpPr bwMode="auto">
          <a:xfrm>
            <a:off x="285750" y="2005013"/>
            <a:ext cx="1984375" cy="838200"/>
            <a:chOff x="288" y="0"/>
            <a:chExt cx="1250" cy="528"/>
          </a:xfrm>
        </p:grpSpPr>
        <p:sp>
          <p:nvSpPr>
            <p:cNvPr id="40" name="AutoShape 45"/>
            <p:cNvSpPr>
              <a:spLocks noChangeArrowheads="1"/>
            </p:cNvSpPr>
            <p:nvPr/>
          </p:nvSpPr>
          <p:spPr bwMode="auto">
            <a:xfrm>
              <a:off x="288" y="0"/>
              <a:ext cx="960" cy="528"/>
            </a:xfrm>
            <a:prstGeom prst="star8">
              <a:avLst>
                <a:gd name="adj" fmla="val 38250"/>
              </a:avLst>
            </a:prstGeom>
            <a:solidFill>
              <a:srgbClr val="0033CC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Text Box 46"/>
            <p:cNvSpPr txBox="1">
              <a:spLocks noChangeArrowheads="1"/>
            </p:cNvSpPr>
            <p:nvPr/>
          </p:nvSpPr>
          <p:spPr bwMode="auto">
            <a:xfrm>
              <a:off x="432" y="105"/>
              <a:ext cx="11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说明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8" name="图片 3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2806701"/>
            <a:ext cx="9636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Text Box 63"/>
          <p:cNvSpPr txBox="1">
            <a:spLocks noChangeArrowheads="1"/>
          </p:cNvSpPr>
          <p:nvPr/>
        </p:nvSpPr>
        <p:spPr bwMode="auto">
          <a:xfrm>
            <a:off x="422275" y="3913188"/>
            <a:ext cx="81486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                             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和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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都是标量，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方向只是相对回路的绕行方向而言。</a:t>
            </a:r>
          </a:p>
        </p:txBody>
      </p:sp>
    </p:spTree>
    <p:extLst>
      <p:ext uri="{BB962C8B-B14F-4D97-AF65-F5344CB8AC3E}">
        <p14:creationId xmlns:p14="http://schemas.microsoft.com/office/powerpoint/2010/main" val="3100813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85775" y="299244"/>
            <a:ext cx="6003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1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电磁感应定律的一般形式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42963" y="837406"/>
            <a:ext cx="449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若回路由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匝线圈组成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49300" y="2402681"/>
            <a:ext cx="5632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若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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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=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 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=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则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46138" y="1359694"/>
            <a:ext cx="540067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其中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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=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+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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+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···+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             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回路的总磁通匝链数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23950" y="3123406"/>
            <a:ext cx="4689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回路中的感应电流</a:t>
            </a:r>
            <a:endParaRPr kumimoji="1" lang="zh-CN" alt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38" y="3004344"/>
            <a:ext cx="2484437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3725" y="3899694"/>
            <a:ext cx="8101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→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时间内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通过导线任一横截面的电量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1" lang="zh-CN" altLang="en-US" sz="2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4523581"/>
            <a:ext cx="2336800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4536281"/>
            <a:ext cx="145097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4587081"/>
            <a:ext cx="2017713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53975" y="1862931"/>
            <a:ext cx="1520825" cy="539750"/>
          </a:xfrm>
          <a:prstGeom prst="wedgeEllipseCallout">
            <a:avLst>
              <a:gd name="adj1" fmla="val 63255"/>
              <a:gd name="adj2" fmla="val -86472"/>
            </a:avLst>
          </a:prstGeom>
          <a:solidFill>
            <a:srgbClr val="6600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141538" y="5355431"/>
            <a:ext cx="6948487" cy="1095375"/>
            <a:chOff x="2141538" y="5355431"/>
            <a:chExt cx="6948487" cy="1095375"/>
          </a:xfrm>
        </p:grpSpPr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335213" y="5355431"/>
              <a:ext cx="63055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若已知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，便可知</a:t>
              </a:r>
              <a:r>
                <a:rPr kumimoji="1" lang="zh-CN" alt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 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？</a:t>
              </a:r>
              <a:endParaRPr kumimoji="1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263775" y="5931694"/>
              <a:ext cx="68262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若将</a:t>
              </a:r>
              <a:r>
                <a:rPr kumimoji="1" lang="zh-CN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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1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定标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,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则</a:t>
              </a:r>
              <a:r>
                <a:rPr kumimoji="1" lang="zh-CN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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为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t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时回路的磁通量</a:t>
              </a: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AutoShape 15"/>
            <p:cNvSpPr>
              <a:spLocks/>
            </p:cNvSpPr>
            <p:nvPr/>
          </p:nvSpPr>
          <p:spPr bwMode="auto">
            <a:xfrm>
              <a:off x="2141538" y="5499894"/>
              <a:ext cx="265112" cy="863600"/>
            </a:xfrm>
            <a:prstGeom prst="leftBrace">
              <a:avLst>
                <a:gd name="adj1" fmla="val 27146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602456"/>
            <a:ext cx="1612900" cy="10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8" y="2259806"/>
            <a:ext cx="1725612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4695825" y="5014119"/>
            <a:ext cx="360363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5272088" y="4726781"/>
            <a:ext cx="360362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161925" y="1826419"/>
            <a:ext cx="2051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全磁通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53975" y="5139531"/>
            <a:ext cx="2503488" cy="1368425"/>
            <a:chOff x="53975" y="5139531"/>
            <a:chExt cx="2503488" cy="1368425"/>
          </a:xfrm>
        </p:grpSpPr>
        <p:grpSp>
          <p:nvGrpSpPr>
            <p:cNvPr id="28" name="组合 27"/>
            <p:cNvGrpSpPr/>
            <p:nvPr/>
          </p:nvGrpSpPr>
          <p:grpSpPr>
            <a:xfrm>
              <a:off x="557213" y="5139531"/>
              <a:ext cx="1512887" cy="1339850"/>
              <a:chOff x="557213" y="5139531"/>
              <a:chExt cx="1512887" cy="1339850"/>
            </a:xfrm>
          </p:grpSpPr>
          <p:sp>
            <p:nvSpPr>
              <p:cNvPr id="2" name="Line 24"/>
              <p:cNvSpPr>
                <a:spLocks noChangeShapeType="1"/>
              </p:cNvSpPr>
              <p:nvPr/>
            </p:nvSpPr>
            <p:spPr bwMode="auto">
              <a:xfrm>
                <a:off x="1422400" y="5139531"/>
                <a:ext cx="574675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AutoShape 16"/>
              <p:cNvSpPr>
                <a:spLocks noChangeArrowheads="1"/>
              </p:cNvSpPr>
              <p:nvPr/>
            </p:nvSpPr>
            <p:spPr bwMode="auto">
              <a:xfrm>
                <a:off x="557213" y="5580856"/>
                <a:ext cx="1512887" cy="898525"/>
              </a:xfrm>
              <a:prstGeom prst="wedgeRoundRectCallout">
                <a:avLst>
                  <a:gd name="adj1" fmla="val 43495"/>
                  <a:gd name="adj2" fmla="val -121380"/>
                  <a:gd name="adj3" fmla="val 16667"/>
                </a:avLst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53975" y="5561806"/>
              <a:ext cx="2503488" cy="94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磁通计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原理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5705475" y="5283994"/>
            <a:ext cx="20526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3725863" y="4418806"/>
            <a:ext cx="998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</a:t>
            </a:r>
            <a:r>
              <a:rPr kumimoji="1" lang="en-US" altLang="zh-CN" sz="20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2</a:t>
            </a:r>
            <a:endParaRPr kumimoji="1" lang="en-US" altLang="zh-CN" sz="2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3654425" y="4887119"/>
            <a:ext cx="1439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</a:t>
            </a:r>
            <a:r>
              <a:rPr kumimoji="1" lang="en-US" altLang="zh-CN" sz="20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</a:t>
            </a:r>
            <a:endParaRPr kumimoji="1" lang="en-US" altLang="zh-CN" sz="2000" b="1" i="1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29" name="Group 55"/>
          <p:cNvGrpSpPr>
            <a:grpSpLocks/>
          </p:cNvGrpSpPr>
          <p:nvPr/>
        </p:nvGrpSpPr>
        <p:grpSpPr bwMode="auto">
          <a:xfrm>
            <a:off x="6138866" y="924719"/>
            <a:ext cx="2736852" cy="3883032"/>
            <a:chOff x="2426" y="798"/>
            <a:chExt cx="1724" cy="2446"/>
          </a:xfrm>
        </p:grpSpPr>
        <p:sp>
          <p:nvSpPr>
            <p:cNvPr id="30" name="Arc 56"/>
            <p:cNvSpPr>
              <a:spLocks/>
            </p:cNvSpPr>
            <p:nvPr/>
          </p:nvSpPr>
          <p:spPr bwMode="auto">
            <a:xfrm>
              <a:off x="2835" y="1071"/>
              <a:ext cx="1281" cy="159"/>
            </a:xfrm>
            <a:custGeom>
              <a:avLst/>
              <a:gdLst>
                <a:gd name="T0" fmla="*/ 0 w 42091"/>
                <a:gd name="T1" fmla="*/ 152 h 21600"/>
                <a:gd name="T2" fmla="*/ 1281 w 42091"/>
                <a:gd name="T3" fmla="*/ 109 h 21600"/>
                <a:gd name="T4" fmla="*/ 657 w 42091"/>
                <a:gd name="T5" fmla="*/ 159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091" h="21600" fill="none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</a:path>
                <a:path w="42091" h="21600" stroke="0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  <a:lnTo>
                    <a:pt x="21576" y="21600"/>
                  </a:lnTo>
                  <a:lnTo>
                    <a:pt x="-1" y="20589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Arc 57"/>
            <p:cNvSpPr>
              <a:spLocks/>
            </p:cNvSpPr>
            <p:nvPr/>
          </p:nvSpPr>
          <p:spPr bwMode="auto">
            <a:xfrm>
              <a:off x="2836" y="1207"/>
              <a:ext cx="1281" cy="159"/>
            </a:xfrm>
            <a:custGeom>
              <a:avLst/>
              <a:gdLst>
                <a:gd name="T0" fmla="*/ 0 w 42091"/>
                <a:gd name="T1" fmla="*/ 152 h 21600"/>
                <a:gd name="T2" fmla="*/ 1281 w 42091"/>
                <a:gd name="T3" fmla="*/ 109 h 21600"/>
                <a:gd name="T4" fmla="*/ 657 w 42091"/>
                <a:gd name="T5" fmla="*/ 159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091" h="21600" fill="none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</a:path>
                <a:path w="42091" h="21600" stroke="0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  <a:lnTo>
                    <a:pt x="21576" y="21600"/>
                  </a:lnTo>
                  <a:lnTo>
                    <a:pt x="-1" y="20589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Arc 58"/>
            <p:cNvSpPr>
              <a:spLocks/>
            </p:cNvSpPr>
            <p:nvPr/>
          </p:nvSpPr>
          <p:spPr bwMode="auto">
            <a:xfrm>
              <a:off x="2836" y="1254"/>
              <a:ext cx="1281" cy="159"/>
            </a:xfrm>
            <a:custGeom>
              <a:avLst/>
              <a:gdLst>
                <a:gd name="T0" fmla="*/ 0 w 42091"/>
                <a:gd name="T1" fmla="*/ 152 h 21600"/>
                <a:gd name="T2" fmla="*/ 1281 w 42091"/>
                <a:gd name="T3" fmla="*/ 109 h 21600"/>
                <a:gd name="T4" fmla="*/ 657 w 42091"/>
                <a:gd name="T5" fmla="*/ 159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091" h="21600" fill="none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</a:path>
                <a:path w="42091" h="21600" stroke="0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  <a:lnTo>
                    <a:pt x="21576" y="21600"/>
                  </a:lnTo>
                  <a:lnTo>
                    <a:pt x="-1" y="20589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Arc 59"/>
            <p:cNvSpPr>
              <a:spLocks/>
            </p:cNvSpPr>
            <p:nvPr/>
          </p:nvSpPr>
          <p:spPr bwMode="auto">
            <a:xfrm>
              <a:off x="2836" y="1116"/>
              <a:ext cx="1281" cy="159"/>
            </a:xfrm>
            <a:custGeom>
              <a:avLst/>
              <a:gdLst>
                <a:gd name="T0" fmla="*/ 0 w 42091"/>
                <a:gd name="T1" fmla="*/ 152 h 21600"/>
                <a:gd name="T2" fmla="*/ 1281 w 42091"/>
                <a:gd name="T3" fmla="*/ 109 h 21600"/>
                <a:gd name="T4" fmla="*/ 657 w 42091"/>
                <a:gd name="T5" fmla="*/ 159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091" h="21600" fill="none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</a:path>
                <a:path w="42091" h="21600" stroke="0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  <a:lnTo>
                    <a:pt x="21576" y="21600"/>
                  </a:lnTo>
                  <a:lnTo>
                    <a:pt x="-1" y="20589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Arc 60"/>
            <p:cNvSpPr>
              <a:spLocks/>
            </p:cNvSpPr>
            <p:nvPr/>
          </p:nvSpPr>
          <p:spPr bwMode="auto">
            <a:xfrm>
              <a:off x="2836" y="1162"/>
              <a:ext cx="1281" cy="159"/>
            </a:xfrm>
            <a:custGeom>
              <a:avLst/>
              <a:gdLst>
                <a:gd name="T0" fmla="*/ 0 w 42091"/>
                <a:gd name="T1" fmla="*/ 152 h 21600"/>
                <a:gd name="T2" fmla="*/ 1281 w 42091"/>
                <a:gd name="T3" fmla="*/ 109 h 21600"/>
                <a:gd name="T4" fmla="*/ 657 w 42091"/>
                <a:gd name="T5" fmla="*/ 159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091" h="21600" fill="none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</a:path>
                <a:path w="42091" h="21600" stroke="0" extrusionOk="0">
                  <a:moveTo>
                    <a:pt x="-1" y="20589"/>
                  </a:moveTo>
                  <a:cubicBezTo>
                    <a:pt x="539" y="9065"/>
                    <a:pt x="10039" y="-1"/>
                    <a:pt x="21576" y="0"/>
                  </a:cubicBezTo>
                  <a:cubicBezTo>
                    <a:pt x="30901" y="0"/>
                    <a:pt x="39173" y="5984"/>
                    <a:pt x="42091" y="14840"/>
                  </a:cubicBezTo>
                  <a:lnTo>
                    <a:pt x="21576" y="21600"/>
                  </a:lnTo>
                  <a:lnTo>
                    <a:pt x="-1" y="20589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5" name="Group 61"/>
            <p:cNvGrpSpPr>
              <a:grpSpLocks/>
            </p:cNvGrpSpPr>
            <p:nvPr/>
          </p:nvGrpSpPr>
          <p:grpSpPr bwMode="auto">
            <a:xfrm rot="5224464">
              <a:off x="2291" y="1433"/>
              <a:ext cx="2446" cy="1175"/>
              <a:chOff x="2245" y="1842"/>
              <a:chExt cx="1947" cy="1175"/>
            </a:xfrm>
          </p:grpSpPr>
          <p:sp>
            <p:nvSpPr>
              <p:cNvPr id="46" name="Line 62"/>
              <p:cNvSpPr>
                <a:spLocks noChangeShapeType="1"/>
              </p:cNvSpPr>
              <p:nvPr/>
            </p:nvSpPr>
            <p:spPr bwMode="auto">
              <a:xfrm rot="10800000" flipH="1" flipV="1">
                <a:off x="2245" y="2450"/>
                <a:ext cx="953" cy="0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 type="triangle" w="med" len="lg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Arc 63"/>
              <p:cNvSpPr>
                <a:spLocks/>
              </p:cNvSpPr>
              <p:nvPr/>
            </p:nvSpPr>
            <p:spPr bwMode="auto">
              <a:xfrm rot="10800000" flipH="1">
                <a:off x="2608" y="2591"/>
                <a:ext cx="1522" cy="405"/>
              </a:xfrm>
              <a:custGeom>
                <a:avLst/>
                <a:gdLst>
                  <a:gd name="T0" fmla="*/ 704 w 19467"/>
                  <a:gd name="T1" fmla="*/ 405 h 18894"/>
                  <a:gd name="T2" fmla="*/ 0 w 19467"/>
                  <a:gd name="T3" fmla="*/ 201 h 18894"/>
                  <a:gd name="T4" fmla="*/ 1522 w 19467"/>
                  <a:gd name="T5" fmla="*/ 0 h 1889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467" h="18894" fill="none" extrusionOk="0">
                    <a:moveTo>
                      <a:pt x="8999" y="18893"/>
                    </a:moveTo>
                    <a:cubicBezTo>
                      <a:pt x="5083" y="16724"/>
                      <a:pt x="1938" y="13392"/>
                      <a:pt x="-1" y="9358"/>
                    </a:cubicBezTo>
                  </a:path>
                  <a:path w="19467" h="18894" stroke="0" extrusionOk="0">
                    <a:moveTo>
                      <a:pt x="8999" y="18893"/>
                    </a:moveTo>
                    <a:cubicBezTo>
                      <a:pt x="5083" y="16724"/>
                      <a:pt x="1938" y="13392"/>
                      <a:pt x="-1" y="9358"/>
                    </a:cubicBezTo>
                    <a:lnTo>
                      <a:pt x="19467" y="0"/>
                    </a:lnTo>
                    <a:lnTo>
                      <a:pt x="8999" y="18893"/>
                    </a:lnTo>
                    <a:close/>
                  </a:path>
                </a:pathLst>
              </a:custGeom>
              <a:noFill/>
              <a:ln w="38100">
                <a:solidFill>
                  <a:srgbClr val="3333CC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Arc 64"/>
              <p:cNvSpPr>
                <a:spLocks/>
              </p:cNvSpPr>
              <p:nvPr/>
            </p:nvSpPr>
            <p:spPr bwMode="auto">
              <a:xfrm rot="10800000" flipH="1">
                <a:off x="2812" y="2636"/>
                <a:ext cx="1353" cy="381"/>
              </a:xfrm>
              <a:custGeom>
                <a:avLst/>
                <a:gdLst>
                  <a:gd name="T0" fmla="*/ 700 w 21257"/>
                  <a:gd name="T1" fmla="*/ 381 h 19006"/>
                  <a:gd name="T2" fmla="*/ 0 w 21257"/>
                  <a:gd name="T3" fmla="*/ 77 h 19006"/>
                  <a:gd name="T4" fmla="*/ 1353 w 21257"/>
                  <a:gd name="T5" fmla="*/ 0 h 190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257" h="19006" fill="none" extrusionOk="0">
                    <a:moveTo>
                      <a:pt x="10993" y="19006"/>
                    </a:moveTo>
                    <a:cubicBezTo>
                      <a:pt x="5212" y="15883"/>
                      <a:pt x="1165" y="10299"/>
                      <a:pt x="-1" y="3833"/>
                    </a:cubicBezTo>
                  </a:path>
                  <a:path w="21257" h="19006" stroke="0" extrusionOk="0">
                    <a:moveTo>
                      <a:pt x="10993" y="19006"/>
                    </a:moveTo>
                    <a:cubicBezTo>
                      <a:pt x="5212" y="15883"/>
                      <a:pt x="1165" y="10299"/>
                      <a:pt x="-1" y="3833"/>
                    </a:cubicBezTo>
                    <a:lnTo>
                      <a:pt x="21257" y="0"/>
                    </a:lnTo>
                    <a:lnTo>
                      <a:pt x="10993" y="19006"/>
                    </a:lnTo>
                    <a:close/>
                  </a:path>
                </a:pathLst>
              </a:custGeom>
              <a:noFill/>
              <a:ln w="38100">
                <a:solidFill>
                  <a:srgbClr val="3333CC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Arc 65"/>
              <p:cNvSpPr>
                <a:spLocks/>
              </p:cNvSpPr>
              <p:nvPr/>
            </p:nvSpPr>
            <p:spPr bwMode="auto">
              <a:xfrm rot="10800000" flipH="1" flipV="1">
                <a:off x="2721" y="1842"/>
                <a:ext cx="1293" cy="406"/>
              </a:xfrm>
              <a:custGeom>
                <a:avLst/>
                <a:gdLst>
                  <a:gd name="T0" fmla="*/ 819 w 21067"/>
                  <a:gd name="T1" fmla="*/ 406 h 20170"/>
                  <a:gd name="T2" fmla="*/ 0 w 21067"/>
                  <a:gd name="T3" fmla="*/ 96 h 20170"/>
                  <a:gd name="T4" fmla="*/ 1293 w 21067"/>
                  <a:gd name="T5" fmla="*/ 0 h 201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067" h="20170" fill="none" extrusionOk="0">
                    <a:moveTo>
                      <a:pt x="13338" y="20169"/>
                    </a:moveTo>
                    <a:cubicBezTo>
                      <a:pt x="6598" y="17587"/>
                      <a:pt x="1594" y="11809"/>
                      <a:pt x="0" y="4769"/>
                    </a:cubicBezTo>
                  </a:path>
                  <a:path w="21067" h="20170" stroke="0" extrusionOk="0">
                    <a:moveTo>
                      <a:pt x="13338" y="20169"/>
                    </a:moveTo>
                    <a:cubicBezTo>
                      <a:pt x="6598" y="17587"/>
                      <a:pt x="1594" y="11809"/>
                      <a:pt x="0" y="4769"/>
                    </a:cubicBezTo>
                    <a:lnTo>
                      <a:pt x="21067" y="0"/>
                    </a:lnTo>
                    <a:lnTo>
                      <a:pt x="13338" y="20169"/>
                    </a:lnTo>
                    <a:close/>
                  </a:path>
                </a:pathLst>
              </a:custGeom>
              <a:noFill/>
              <a:ln w="38100">
                <a:solidFill>
                  <a:srgbClr val="3333CC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Arc 66"/>
              <p:cNvSpPr>
                <a:spLocks/>
              </p:cNvSpPr>
              <p:nvPr/>
            </p:nvSpPr>
            <p:spPr bwMode="auto">
              <a:xfrm rot="10800000" flipH="1">
                <a:off x="2449" y="2519"/>
                <a:ext cx="1743" cy="367"/>
              </a:xfrm>
              <a:custGeom>
                <a:avLst/>
                <a:gdLst>
                  <a:gd name="T0" fmla="*/ 821 w 17573"/>
                  <a:gd name="T1" fmla="*/ 367 h 19495"/>
                  <a:gd name="T2" fmla="*/ 0 w 17573"/>
                  <a:gd name="T3" fmla="*/ 236 h 19495"/>
                  <a:gd name="T4" fmla="*/ 1743 w 17573"/>
                  <a:gd name="T5" fmla="*/ 0 h 194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573" h="19495" fill="none" extrusionOk="0">
                    <a:moveTo>
                      <a:pt x="8272" y="19495"/>
                    </a:moveTo>
                    <a:cubicBezTo>
                      <a:pt x="4972" y="17920"/>
                      <a:pt x="2126" y="15534"/>
                      <a:pt x="0" y="12559"/>
                    </a:cubicBezTo>
                  </a:path>
                  <a:path w="17573" h="19495" stroke="0" extrusionOk="0">
                    <a:moveTo>
                      <a:pt x="8272" y="19495"/>
                    </a:moveTo>
                    <a:cubicBezTo>
                      <a:pt x="4972" y="17920"/>
                      <a:pt x="2126" y="15534"/>
                      <a:pt x="0" y="12559"/>
                    </a:cubicBezTo>
                    <a:lnTo>
                      <a:pt x="17573" y="0"/>
                    </a:lnTo>
                    <a:lnTo>
                      <a:pt x="8272" y="19495"/>
                    </a:lnTo>
                    <a:close/>
                  </a:path>
                </a:pathLst>
              </a:custGeom>
              <a:noFill/>
              <a:ln w="38100">
                <a:solidFill>
                  <a:srgbClr val="3333CC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Arc 67"/>
              <p:cNvSpPr>
                <a:spLocks/>
              </p:cNvSpPr>
              <p:nvPr/>
            </p:nvSpPr>
            <p:spPr bwMode="auto">
              <a:xfrm rot="10800000" flipH="1" flipV="1">
                <a:off x="2426" y="2001"/>
                <a:ext cx="1725" cy="386"/>
              </a:xfrm>
              <a:custGeom>
                <a:avLst/>
                <a:gdLst>
                  <a:gd name="T0" fmla="*/ 776 w 17364"/>
                  <a:gd name="T1" fmla="*/ 386 h 19371"/>
                  <a:gd name="T2" fmla="*/ 0 w 17364"/>
                  <a:gd name="T3" fmla="*/ 256 h 19371"/>
                  <a:gd name="T4" fmla="*/ 1725 w 17364"/>
                  <a:gd name="T5" fmla="*/ 0 h 1937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364" h="19371" fill="none" extrusionOk="0">
                    <a:moveTo>
                      <a:pt x="7807" y="19370"/>
                    </a:moveTo>
                    <a:cubicBezTo>
                      <a:pt x="4722" y="17848"/>
                      <a:pt x="2045" y="15612"/>
                      <a:pt x="-1" y="12847"/>
                    </a:cubicBezTo>
                  </a:path>
                  <a:path w="17364" h="19371" stroke="0" extrusionOk="0">
                    <a:moveTo>
                      <a:pt x="7807" y="19370"/>
                    </a:moveTo>
                    <a:cubicBezTo>
                      <a:pt x="4722" y="17848"/>
                      <a:pt x="2045" y="15612"/>
                      <a:pt x="-1" y="12847"/>
                    </a:cubicBezTo>
                    <a:lnTo>
                      <a:pt x="17364" y="0"/>
                    </a:lnTo>
                    <a:lnTo>
                      <a:pt x="7807" y="19370"/>
                    </a:lnTo>
                    <a:close/>
                  </a:path>
                </a:pathLst>
              </a:custGeom>
              <a:noFill/>
              <a:ln w="38100">
                <a:solidFill>
                  <a:srgbClr val="3333CC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Arc 68"/>
              <p:cNvSpPr>
                <a:spLocks/>
              </p:cNvSpPr>
              <p:nvPr/>
            </p:nvSpPr>
            <p:spPr bwMode="auto">
              <a:xfrm rot="10800000" flipH="1" flipV="1">
                <a:off x="2585" y="1979"/>
                <a:ext cx="1482" cy="350"/>
              </a:xfrm>
              <a:custGeom>
                <a:avLst/>
                <a:gdLst>
                  <a:gd name="T0" fmla="*/ 803 w 20813"/>
                  <a:gd name="T1" fmla="*/ 350 h 19379"/>
                  <a:gd name="T2" fmla="*/ 0 w 20813"/>
                  <a:gd name="T3" fmla="*/ 104 h 19379"/>
                  <a:gd name="T4" fmla="*/ 1482 w 20813"/>
                  <a:gd name="T5" fmla="*/ 0 h 193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813" h="19379" fill="none" extrusionOk="0">
                    <a:moveTo>
                      <a:pt x="11273" y="19379"/>
                    </a:moveTo>
                    <a:cubicBezTo>
                      <a:pt x="5748" y="16659"/>
                      <a:pt x="1647" y="11711"/>
                      <a:pt x="0" y="5777"/>
                    </a:cubicBezTo>
                  </a:path>
                  <a:path w="20813" h="19379" stroke="0" extrusionOk="0">
                    <a:moveTo>
                      <a:pt x="11273" y="19379"/>
                    </a:moveTo>
                    <a:cubicBezTo>
                      <a:pt x="5748" y="16659"/>
                      <a:pt x="1647" y="11711"/>
                      <a:pt x="0" y="5777"/>
                    </a:cubicBezTo>
                    <a:lnTo>
                      <a:pt x="20813" y="0"/>
                    </a:lnTo>
                    <a:lnTo>
                      <a:pt x="11273" y="19379"/>
                    </a:lnTo>
                    <a:close/>
                  </a:path>
                </a:pathLst>
              </a:custGeom>
              <a:noFill/>
              <a:ln w="38100">
                <a:solidFill>
                  <a:srgbClr val="3333CC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6" name="Group 69"/>
            <p:cNvGrpSpPr>
              <a:grpSpLocks/>
            </p:cNvGrpSpPr>
            <p:nvPr/>
          </p:nvGrpSpPr>
          <p:grpSpPr bwMode="auto">
            <a:xfrm rot="5400000">
              <a:off x="3002" y="2516"/>
              <a:ext cx="1010" cy="164"/>
              <a:chOff x="1304" y="3205"/>
              <a:chExt cx="1010" cy="164"/>
            </a:xfrm>
          </p:grpSpPr>
          <p:sp>
            <p:nvSpPr>
              <p:cNvPr id="44" name="AutoShape 70"/>
              <p:cNvSpPr>
                <a:spLocks noChangeArrowheads="1"/>
              </p:cNvSpPr>
              <p:nvPr/>
            </p:nvSpPr>
            <p:spPr bwMode="auto">
              <a:xfrm rot="-5400000">
                <a:off x="1965" y="3017"/>
                <a:ext cx="162" cy="537"/>
              </a:xfrm>
              <a:prstGeom prst="cube">
                <a:avLst>
                  <a:gd name="adj" fmla="val 25000"/>
                </a:avLst>
              </a:prstGeom>
              <a:solidFill>
                <a:srgbClr val="808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AutoShape 71"/>
              <p:cNvSpPr>
                <a:spLocks noChangeArrowheads="1"/>
              </p:cNvSpPr>
              <p:nvPr/>
            </p:nvSpPr>
            <p:spPr bwMode="auto">
              <a:xfrm rot="-5400000">
                <a:off x="1492" y="3019"/>
                <a:ext cx="162" cy="537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7" name="Arc 72"/>
            <p:cNvSpPr>
              <a:spLocks/>
            </p:cNvSpPr>
            <p:nvPr/>
          </p:nvSpPr>
          <p:spPr bwMode="auto">
            <a:xfrm>
              <a:off x="2835" y="1300"/>
              <a:ext cx="1315" cy="225"/>
            </a:xfrm>
            <a:custGeom>
              <a:avLst/>
              <a:gdLst>
                <a:gd name="T0" fmla="*/ 1255 w 43200"/>
                <a:gd name="T1" fmla="*/ 0 h 30612"/>
                <a:gd name="T2" fmla="*/ 19 w 43200"/>
                <a:gd name="T3" fmla="*/ 28 h 30612"/>
                <a:gd name="T4" fmla="*/ 658 w 43200"/>
                <a:gd name="T5" fmla="*/ 66 h 306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30612" fill="none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</a:path>
                <a:path w="43200" h="30612" stroke="0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  <a:lnTo>
                    <a:pt x="21600" y="9012"/>
                  </a:lnTo>
                  <a:lnTo>
                    <a:pt x="41230" y="-1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Arc 73"/>
            <p:cNvSpPr>
              <a:spLocks/>
            </p:cNvSpPr>
            <p:nvPr/>
          </p:nvSpPr>
          <p:spPr bwMode="auto">
            <a:xfrm>
              <a:off x="2835" y="1345"/>
              <a:ext cx="1315" cy="225"/>
            </a:xfrm>
            <a:custGeom>
              <a:avLst/>
              <a:gdLst>
                <a:gd name="T0" fmla="*/ 1255 w 43200"/>
                <a:gd name="T1" fmla="*/ 0 h 30612"/>
                <a:gd name="T2" fmla="*/ 19 w 43200"/>
                <a:gd name="T3" fmla="*/ 28 h 30612"/>
                <a:gd name="T4" fmla="*/ 658 w 43200"/>
                <a:gd name="T5" fmla="*/ 66 h 306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30612" fill="none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</a:path>
                <a:path w="43200" h="30612" stroke="0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  <a:lnTo>
                    <a:pt x="21600" y="9012"/>
                  </a:lnTo>
                  <a:lnTo>
                    <a:pt x="41230" y="-1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Arc 74"/>
            <p:cNvSpPr>
              <a:spLocks/>
            </p:cNvSpPr>
            <p:nvPr/>
          </p:nvSpPr>
          <p:spPr bwMode="auto">
            <a:xfrm>
              <a:off x="2835" y="1209"/>
              <a:ext cx="1315" cy="225"/>
            </a:xfrm>
            <a:custGeom>
              <a:avLst/>
              <a:gdLst>
                <a:gd name="T0" fmla="*/ 1255 w 43200"/>
                <a:gd name="T1" fmla="*/ 0 h 30612"/>
                <a:gd name="T2" fmla="*/ 19 w 43200"/>
                <a:gd name="T3" fmla="*/ 28 h 30612"/>
                <a:gd name="T4" fmla="*/ 658 w 43200"/>
                <a:gd name="T5" fmla="*/ 66 h 306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30612" fill="none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</a:path>
                <a:path w="43200" h="30612" stroke="0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  <a:lnTo>
                    <a:pt x="21600" y="9012"/>
                  </a:lnTo>
                  <a:lnTo>
                    <a:pt x="41230" y="-1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Arc 75"/>
            <p:cNvSpPr>
              <a:spLocks/>
            </p:cNvSpPr>
            <p:nvPr/>
          </p:nvSpPr>
          <p:spPr bwMode="auto">
            <a:xfrm>
              <a:off x="2835" y="1255"/>
              <a:ext cx="1315" cy="225"/>
            </a:xfrm>
            <a:custGeom>
              <a:avLst/>
              <a:gdLst>
                <a:gd name="T0" fmla="*/ 1255 w 43200"/>
                <a:gd name="T1" fmla="*/ 0 h 30612"/>
                <a:gd name="T2" fmla="*/ 19 w 43200"/>
                <a:gd name="T3" fmla="*/ 28 h 30612"/>
                <a:gd name="T4" fmla="*/ 658 w 43200"/>
                <a:gd name="T5" fmla="*/ 66 h 306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30612" fill="none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</a:path>
                <a:path w="43200" h="30612" stroke="0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  <a:lnTo>
                    <a:pt x="21600" y="9012"/>
                  </a:lnTo>
                  <a:lnTo>
                    <a:pt x="41230" y="-1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Arc 76"/>
            <p:cNvSpPr>
              <a:spLocks/>
            </p:cNvSpPr>
            <p:nvPr/>
          </p:nvSpPr>
          <p:spPr bwMode="auto">
            <a:xfrm>
              <a:off x="2835" y="1164"/>
              <a:ext cx="1315" cy="225"/>
            </a:xfrm>
            <a:custGeom>
              <a:avLst/>
              <a:gdLst>
                <a:gd name="T0" fmla="*/ 1255 w 43200"/>
                <a:gd name="T1" fmla="*/ 0 h 30612"/>
                <a:gd name="T2" fmla="*/ 19 w 43200"/>
                <a:gd name="T3" fmla="*/ 28 h 30612"/>
                <a:gd name="T4" fmla="*/ 658 w 43200"/>
                <a:gd name="T5" fmla="*/ 66 h 306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30612" fill="none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</a:path>
                <a:path w="43200" h="30612" stroke="0" extrusionOk="0">
                  <a:moveTo>
                    <a:pt x="41230" y="-1"/>
                  </a:moveTo>
                  <a:cubicBezTo>
                    <a:pt x="42528" y="2827"/>
                    <a:pt x="43200" y="5901"/>
                    <a:pt x="43200" y="9012"/>
                  </a:cubicBezTo>
                  <a:cubicBezTo>
                    <a:pt x="43200" y="20941"/>
                    <a:pt x="33529" y="30612"/>
                    <a:pt x="21600" y="30612"/>
                  </a:cubicBezTo>
                  <a:cubicBezTo>
                    <a:pt x="9670" y="30612"/>
                    <a:pt x="0" y="20941"/>
                    <a:pt x="0" y="9012"/>
                  </a:cubicBezTo>
                  <a:cubicBezTo>
                    <a:pt x="-1" y="7254"/>
                    <a:pt x="214" y="5504"/>
                    <a:pt x="638" y="3798"/>
                  </a:cubicBezTo>
                  <a:lnTo>
                    <a:pt x="21600" y="9012"/>
                  </a:lnTo>
                  <a:lnTo>
                    <a:pt x="41230" y="-1"/>
                  </a:lnTo>
                  <a:close/>
                </a:path>
              </a:pathLst>
            </a:custGeom>
            <a:noFill/>
            <a:ln w="38100">
              <a:solidFill>
                <a:srgbClr val="CC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77"/>
            <p:cNvSpPr>
              <a:spLocks/>
            </p:cNvSpPr>
            <p:nvPr/>
          </p:nvSpPr>
          <p:spPr bwMode="auto">
            <a:xfrm>
              <a:off x="2426" y="1185"/>
              <a:ext cx="431" cy="120"/>
            </a:xfrm>
            <a:custGeom>
              <a:avLst/>
              <a:gdLst>
                <a:gd name="T0" fmla="*/ 431 w 431"/>
                <a:gd name="T1" fmla="*/ 0 h 120"/>
                <a:gd name="T2" fmla="*/ 295 w 431"/>
                <a:gd name="T3" fmla="*/ 113 h 120"/>
                <a:gd name="T4" fmla="*/ 114 w 431"/>
                <a:gd name="T5" fmla="*/ 45 h 120"/>
                <a:gd name="T6" fmla="*/ 0 w 431"/>
                <a:gd name="T7" fmla="*/ 90 h 1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1" h="120">
                  <a:moveTo>
                    <a:pt x="431" y="0"/>
                  </a:moveTo>
                  <a:cubicBezTo>
                    <a:pt x="389" y="53"/>
                    <a:pt x="348" y="106"/>
                    <a:pt x="295" y="113"/>
                  </a:cubicBezTo>
                  <a:cubicBezTo>
                    <a:pt x="242" y="120"/>
                    <a:pt x="163" y="49"/>
                    <a:pt x="114" y="45"/>
                  </a:cubicBezTo>
                  <a:cubicBezTo>
                    <a:pt x="65" y="41"/>
                    <a:pt x="19" y="83"/>
                    <a:pt x="0" y="90"/>
                  </a:cubicBezTo>
                </a:path>
              </a:pathLst>
            </a:custGeom>
            <a:noFill/>
            <a:ln w="38100" cmpd="sng">
              <a:solidFill>
                <a:srgbClr val="CC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78"/>
            <p:cNvSpPr>
              <a:spLocks/>
            </p:cNvSpPr>
            <p:nvPr/>
          </p:nvSpPr>
          <p:spPr bwMode="auto">
            <a:xfrm>
              <a:off x="2472" y="1434"/>
              <a:ext cx="363" cy="114"/>
            </a:xfrm>
            <a:custGeom>
              <a:avLst/>
              <a:gdLst>
                <a:gd name="T0" fmla="*/ 0 w 363"/>
                <a:gd name="T1" fmla="*/ 114 h 114"/>
                <a:gd name="T2" fmla="*/ 204 w 363"/>
                <a:gd name="T3" fmla="*/ 91 h 114"/>
                <a:gd name="T4" fmla="*/ 363 w 363"/>
                <a:gd name="T5" fmla="*/ 0 h 1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3" h="114">
                  <a:moveTo>
                    <a:pt x="0" y="114"/>
                  </a:moveTo>
                  <a:cubicBezTo>
                    <a:pt x="72" y="112"/>
                    <a:pt x="144" y="110"/>
                    <a:pt x="204" y="91"/>
                  </a:cubicBezTo>
                  <a:cubicBezTo>
                    <a:pt x="264" y="72"/>
                    <a:pt x="336" y="19"/>
                    <a:pt x="363" y="0"/>
                  </a:cubicBezTo>
                </a:path>
              </a:pathLst>
            </a:custGeom>
            <a:noFill/>
            <a:ln w="38100" cmpd="sng">
              <a:solidFill>
                <a:srgbClr val="CC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02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81075" y="1847850"/>
            <a:ext cx="7534275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感应电流的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效果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总是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反抗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引起感应电流的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原因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4" name="AutoShape 4" descr="蓝色面巾纸"/>
          <p:cNvSpPr>
            <a:spLocks noChangeArrowheads="1"/>
          </p:cNvSpPr>
          <p:nvPr/>
        </p:nvSpPr>
        <p:spPr bwMode="auto">
          <a:xfrm>
            <a:off x="4991100" y="1652587"/>
            <a:ext cx="2527300" cy="715963"/>
          </a:xfrm>
          <a:prstGeom prst="wedgeRectCallout">
            <a:avLst>
              <a:gd name="adj1" fmla="val -108102"/>
              <a:gd name="adj2" fmla="val 7208"/>
            </a:avLst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AutoShape 5" descr="羊皮纸"/>
          <p:cNvSpPr>
            <a:spLocks noChangeArrowheads="1"/>
          </p:cNvSpPr>
          <p:nvPr/>
        </p:nvSpPr>
        <p:spPr bwMode="auto">
          <a:xfrm>
            <a:off x="2424113" y="3057525"/>
            <a:ext cx="2522537" cy="701675"/>
          </a:xfrm>
          <a:prstGeom prst="wedgeRoundRectCallout">
            <a:avLst>
              <a:gd name="adj1" fmla="val 85745"/>
              <a:gd name="adj2" fmla="val -83935"/>
              <a:gd name="adj3" fmla="val 16667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803400" y="6186487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800" b="1">
                <a:ea typeface="黑体" panose="02010609060101010101" pitchFamily="49" charset="-122"/>
                <a:sym typeface="Symbol" panose="05050102010706020507" pitchFamily="18" charset="2"/>
              </a:rPr>
              <a:t>顺时针方向</a:t>
            </a:r>
            <a:endParaRPr lang="zh-CN" altLang="en-US" sz="2800" i="1" baseline="-25000"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192713" y="6175375"/>
            <a:ext cx="2736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ea typeface="黑体" panose="02010609060101010101" pitchFamily="49" charset="-122"/>
                <a:sym typeface="Symbol" panose="05050102010706020507" pitchFamily="18" charset="2"/>
              </a:rPr>
              <a:t>逆时针方向</a:t>
            </a: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1811338" y="3798890"/>
            <a:ext cx="1860550" cy="1619251"/>
            <a:chOff x="1527" y="2115"/>
            <a:chExt cx="1172" cy="1020"/>
          </a:xfrm>
        </p:grpSpPr>
        <p:sp>
          <p:nvSpPr>
            <p:cNvPr id="37" name="Oval 10"/>
            <p:cNvSpPr>
              <a:spLocks noChangeArrowheads="1"/>
            </p:cNvSpPr>
            <p:nvPr/>
          </p:nvSpPr>
          <p:spPr bwMode="auto">
            <a:xfrm>
              <a:off x="1791" y="2516"/>
              <a:ext cx="816" cy="460"/>
            </a:xfrm>
            <a:prstGeom prst="ellipse">
              <a:avLst/>
            </a:prstGeom>
            <a:noFill/>
            <a:ln w="5715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Arc 11"/>
            <p:cNvSpPr>
              <a:spLocks/>
            </p:cNvSpPr>
            <p:nvPr/>
          </p:nvSpPr>
          <p:spPr bwMode="auto">
            <a:xfrm>
              <a:off x="1663" y="2391"/>
              <a:ext cx="336" cy="368"/>
            </a:xfrm>
            <a:custGeom>
              <a:avLst/>
              <a:gdLst>
                <a:gd name="T0" fmla="*/ 0 w 21600"/>
                <a:gd name="T1" fmla="*/ 0 h 21600"/>
                <a:gd name="T2" fmla="*/ 336 w 21600"/>
                <a:gd name="T3" fmla="*/ 368 h 21600"/>
                <a:gd name="T4" fmla="*/ 0 w 21600"/>
                <a:gd name="T5" fmla="*/ 36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Arc 12"/>
            <p:cNvSpPr>
              <a:spLocks/>
            </p:cNvSpPr>
            <p:nvPr/>
          </p:nvSpPr>
          <p:spPr bwMode="auto">
            <a:xfrm flipH="1">
              <a:off x="2363" y="2393"/>
              <a:ext cx="336" cy="368"/>
            </a:xfrm>
            <a:custGeom>
              <a:avLst/>
              <a:gdLst>
                <a:gd name="T0" fmla="*/ 0 w 21600"/>
                <a:gd name="T1" fmla="*/ 0 h 21600"/>
                <a:gd name="T2" fmla="*/ 336 w 21600"/>
                <a:gd name="T3" fmla="*/ 368 h 21600"/>
                <a:gd name="T4" fmla="*/ 0 w 21600"/>
                <a:gd name="T5" fmla="*/ 36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Arc 13"/>
            <p:cNvSpPr>
              <a:spLocks/>
            </p:cNvSpPr>
            <p:nvPr/>
          </p:nvSpPr>
          <p:spPr bwMode="auto">
            <a:xfrm rot="10800000">
              <a:off x="2381" y="2951"/>
              <a:ext cx="240" cy="184"/>
            </a:xfrm>
            <a:custGeom>
              <a:avLst/>
              <a:gdLst>
                <a:gd name="T0" fmla="*/ 0 w 21600"/>
                <a:gd name="T1" fmla="*/ 0 h 21600"/>
                <a:gd name="T2" fmla="*/ 240 w 21600"/>
                <a:gd name="T3" fmla="*/ 184 h 21600"/>
                <a:gd name="T4" fmla="*/ 0 w 21600"/>
                <a:gd name="T5" fmla="*/ 18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Arc 14"/>
            <p:cNvSpPr>
              <a:spLocks/>
            </p:cNvSpPr>
            <p:nvPr/>
          </p:nvSpPr>
          <p:spPr bwMode="auto">
            <a:xfrm rot="10800000" flipH="1">
              <a:off x="1739" y="2945"/>
              <a:ext cx="240" cy="184"/>
            </a:xfrm>
            <a:custGeom>
              <a:avLst/>
              <a:gdLst>
                <a:gd name="T0" fmla="*/ 0 w 21600"/>
                <a:gd name="T1" fmla="*/ 0 h 21600"/>
                <a:gd name="T2" fmla="*/ 240 w 21600"/>
                <a:gd name="T3" fmla="*/ 184 h 21600"/>
                <a:gd name="T4" fmla="*/ 0 w 21600"/>
                <a:gd name="T5" fmla="*/ 18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2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" y="2432"/>
              <a:ext cx="208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3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" y="2115"/>
              <a:ext cx="17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4" name="Line 17"/>
            <p:cNvSpPr>
              <a:spLocks noChangeShapeType="1"/>
            </p:cNvSpPr>
            <p:nvPr/>
          </p:nvSpPr>
          <p:spPr bwMode="auto">
            <a:xfrm>
              <a:off x="2206" y="2179"/>
              <a:ext cx="0" cy="55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5480050"/>
            <a:ext cx="10509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5010155" y="3787774"/>
            <a:ext cx="1873252" cy="1677986"/>
            <a:chOff x="3445" y="2115"/>
            <a:chExt cx="1180" cy="1057"/>
          </a:xfrm>
        </p:grpSpPr>
        <p:sp>
          <p:nvSpPr>
            <p:cNvPr id="29" name="Oval 20"/>
            <p:cNvSpPr>
              <a:spLocks noChangeArrowheads="1"/>
            </p:cNvSpPr>
            <p:nvPr/>
          </p:nvSpPr>
          <p:spPr bwMode="auto">
            <a:xfrm>
              <a:off x="3725" y="2522"/>
              <a:ext cx="809" cy="467"/>
            </a:xfrm>
            <a:prstGeom prst="ellipse">
              <a:avLst/>
            </a:prstGeom>
            <a:noFill/>
            <a:ln w="5715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Arc 21"/>
            <p:cNvSpPr>
              <a:spLocks/>
            </p:cNvSpPr>
            <p:nvPr/>
          </p:nvSpPr>
          <p:spPr bwMode="auto">
            <a:xfrm>
              <a:off x="3598" y="2416"/>
              <a:ext cx="333" cy="374"/>
            </a:xfrm>
            <a:custGeom>
              <a:avLst/>
              <a:gdLst>
                <a:gd name="T0" fmla="*/ 0 w 21600"/>
                <a:gd name="T1" fmla="*/ 0 h 21600"/>
                <a:gd name="T2" fmla="*/ 333 w 21600"/>
                <a:gd name="T3" fmla="*/ 374 h 21600"/>
                <a:gd name="T4" fmla="*/ 0 w 21600"/>
                <a:gd name="T5" fmla="*/ 37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Arc 22"/>
            <p:cNvSpPr>
              <a:spLocks/>
            </p:cNvSpPr>
            <p:nvPr/>
          </p:nvSpPr>
          <p:spPr bwMode="auto">
            <a:xfrm flipH="1">
              <a:off x="4292" y="2418"/>
              <a:ext cx="333" cy="374"/>
            </a:xfrm>
            <a:custGeom>
              <a:avLst/>
              <a:gdLst>
                <a:gd name="T0" fmla="*/ 0 w 21600"/>
                <a:gd name="T1" fmla="*/ 0 h 21600"/>
                <a:gd name="T2" fmla="*/ 333 w 21600"/>
                <a:gd name="T3" fmla="*/ 374 h 21600"/>
                <a:gd name="T4" fmla="*/ 0 w 21600"/>
                <a:gd name="T5" fmla="*/ 37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auto">
            <a:xfrm>
              <a:off x="4133" y="2210"/>
              <a:ext cx="0" cy="5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Arc 24"/>
            <p:cNvSpPr>
              <a:spLocks/>
            </p:cNvSpPr>
            <p:nvPr/>
          </p:nvSpPr>
          <p:spPr bwMode="auto">
            <a:xfrm rot="10800000">
              <a:off x="4310" y="2985"/>
              <a:ext cx="238" cy="187"/>
            </a:xfrm>
            <a:custGeom>
              <a:avLst/>
              <a:gdLst>
                <a:gd name="T0" fmla="*/ 0 w 21600"/>
                <a:gd name="T1" fmla="*/ 0 h 21600"/>
                <a:gd name="T2" fmla="*/ 238 w 21600"/>
                <a:gd name="T3" fmla="*/ 187 h 21600"/>
                <a:gd name="T4" fmla="*/ 0 w 21600"/>
                <a:gd name="T5" fmla="*/ 18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Arc 25"/>
            <p:cNvSpPr>
              <a:spLocks/>
            </p:cNvSpPr>
            <p:nvPr/>
          </p:nvSpPr>
          <p:spPr bwMode="auto">
            <a:xfrm rot="10800000" flipH="1">
              <a:off x="3673" y="2979"/>
              <a:ext cx="238" cy="187"/>
            </a:xfrm>
            <a:custGeom>
              <a:avLst/>
              <a:gdLst>
                <a:gd name="T0" fmla="*/ 0 w 21600"/>
                <a:gd name="T1" fmla="*/ 0 h 21600"/>
                <a:gd name="T2" fmla="*/ 238 w 21600"/>
                <a:gd name="T3" fmla="*/ 187 h 21600"/>
                <a:gd name="T4" fmla="*/ 0 w 21600"/>
                <a:gd name="T5" fmla="*/ 18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5" name="图片 3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5" y="2432"/>
              <a:ext cx="202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6" name="图片 3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" y="2115"/>
              <a:ext cx="17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5453062"/>
            <a:ext cx="1017587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508000" y="4259262"/>
            <a:ext cx="2016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latin typeface="宋体" panose="02010600030101010101" pitchFamily="2" charset="-122"/>
              </a:rPr>
              <a:t>例如</a:t>
            </a:r>
            <a:r>
              <a:rPr lang="en-US" altLang="zh-CN" sz="2800" b="1"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14" name="Text Box 30"/>
          <p:cNvSpPr txBox="1">
            <a:spLocks noChangeArrowheads="1"/>
          </p:cNvSpPr>
          <p:nvPr/>
        </p:nvSpPr>
        <p:spPr bwMode="auto">
          <a:xfrm>
            <a:off x="3494088" y="4392612"/>
            <a:ext cx="569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6705600" y="4389437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</a:p>
        </p:txBody>
      </p: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544513" y="1166812"/>
            <a:ext cx="7696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2800" b="1">
                <a:ea typeface="黑体" panose="02010609060101010101" pitchFamily="49" charset="-122"/>
              </a:rPr>
              <a:t>1834</a:t>
            </a:r>
            <a:r>
              <a:rPr lang="zh-CN" altLang="en-US" sz="2800" b="1">
                <a:ea typeface="黑体" panose="02010609060101010101" pitchFamily="49" charset="-122"/>
              </a:rPr>
              <a:t>年楞次提出判断感应电流的方法</a:t>
            </a:r>
            <a:r>
              <a:rPr lang="en-US" altLang="zh-CN" sz="2800" b="1">
                <a:ea typeface="黑体" panose="02010609060101010101" pitchFamily="49" charset="-122"/>
              </a:rPr>
              <a:t>:</a:t>
            </a:r>
          </a:p>
        </p:txBody>
      </p:sp>
      <p:grpSp>
        <p:nvGrpSpPr>
          <p:cNvPr id="17" name="Group 33"/>
          <p:cNvGrpSpPr>
            <a:grpSpLocks/>
          </p:cNvGrpSpPr>
          <p:nvPr/>
        </p:nvGrpSpPr>
        <p:grpSpPr bwMode="auto">
          <a:xfrm>
            <a:off x="2681291" y="5086350"/>
            <a:ext cx="488951" cy="487362"/>
            <a:chOff x="913" y="942"/>
            <a:chExt cx="308" cy="307"/>
          </a:xfrm>
        </p:grpSpPr>
        <p:pic>
          <p:nvPicPr>
            <p:cNvPr id="27" name="图片 2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" y="942"/>
              <a:ext cx="243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8" name="Line 35"/>
            <p:cNvSpPr>
              <a:spLocks noChangeShapeType="1"/>
            </p:cNvSpPr>
            <p:nvPr/>
          </p:nvSpPr>
          <p:spPr bwMode="auto">
            <a:xfrm flipH="1">
              <a:off x="913" y="988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Group 36"/>
          <p:cNvGrpSpPr>
            <a:grpSpLocks/>
          </p:cNvGrpSpPr>
          <p:nvPr/>
        </p:nvGrpSpPr>
        <p:grpSpPr bwMode="auto">
          <a:xfrm>
            <a:off x="5913438" y="5100637"/>
            <a:ext cx="384175" cy="487363"/>
            <a:chOff x="2130" y="943"/>
            <a:chExt cx="242" cy="307"/>
          </a:xfrm>
        </p:grpSpPr>
        <p:pic>
          <p:nvPicPr>
            <p:cNvPr id="25" name="图片 2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" y="943"/>
              <a:ext cx="242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6" name="Line 38"/>
            <p:cNvSpPr>
              <a:spLocks noChangeShapeType="1"/>
            </p:cNvSpPr>
            <p:nvPr/>
          </p:nvSpPr>
          <p:spPr bwMode="auto">
            <a:xfrm flipH="1">
              <a:off x="2220" y="988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Text Box 39"/>
          <p:cNvSpPr txBox="1">
            <a:spLocks noChangeArrowheads="1"/>
          </p:cNvSpPr>
          <p:nvPr/>
        </p:nvSpPr>
        <p:spPr bwMode="auto">
          <a:xfrm>
            <a:off x="5053013" y="1730375"/>
            <a:ext cx="3071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激发磁场通量</a:t>
            </a:r>
          </a:p>
        </p:txBody>
      </p:sp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2473325" y="3127375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磁通量的变化</a:t>
            </a:r>
          </a:p>
        </p:txBody>
      </p:sp>
      <p:sp>
        <p:nvSpPr>
          <p:cNvPr id="21" name="AutoShape 41"/>
          <p:cNvSpPr>
            <a:spLocks noChangeArrowheads="1"/>
          </p:cNvSpPr>
          <p:nvPr/>
        </p:nvSpPr>
        <p:spPr bwMode="auto">
          <a:xfrm>
            <a:off x="3244850" y="4422775"/>
            <a:ext cx="287338" cy="792162"/>
          </a:xfrm>
          <a:prstGeom prst="curvedLeftArrow">
            <a:avLst>
              <a:gd name="adj1" fmla="val 49714"/>
              <a:gd name="adj2" fmla="val 113811"/>
              <a:gd name="adj3" fmla="val 46963"/>
            </a:avLst>
          </a:prstGeom>
          <a:solidFill>
            <a:srgbClr val="FF33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AutoShape 42"/>
          <p:cNvSpPr>
            <a:spLocks noChangeArrowheads="1"/>
          </p:cNvSpPr>
          <p:nvPr/>
        </p:nvSpPr>
        <p:spPr bwMode="auto">
          <a:xfrm flipV="1">
            <a:off x="6448425" y="4422775"/>
            <a:ext cx="288925" cy="684212"/>
          </a:xfrm>
          <a:prstGeom prst="curvedLeftArrow">
            <a:avLst>
              <a:gd name="adj1" fmla="val 48251"/>
              <a:gd name="adj2" fmla="val 95613"/>
              <a:gd name="adj3" fmla="val 48347"/>
            </a:avLst>
          </a:prstGeom>
          <a:solidFill>
            <a:srgbClr val="FF33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3" name="Picture 44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5" y="4135437"/>
            <a:ext cx="814388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5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25851">
            <a:off x="2487613" y="4032250"/>
            <a:ext cx="814387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 Box 47"/>
          <p:cNvSpPr txBox="1">
            <a:spLocks noChangeArrowheads="1"/>
          </p:cNvSpPr>
          <p:nvPr/>
        </p:nvSpPr>
        <p:spPr bwMode="auto">
          <a:xfrm>
            <a:off x="609600" y="152400"/>
            <a:ext cx="3048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三 楞次定律</a:t>
            </a:r>
          </a:p>
        </p:txBody>
      </p:sp>
    </p:spTree>
    <p:extLst>
      <p:ext uri="{BB962C8B-B14F-4D97-AF65-F5344CB8AC3E}">
        <p14:creationId xmlns:p14="http://schemas.microsoft.com/office/powerpoint/2010/main" val="147541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1143000"/>
            <a:ext cx="3657600" cy="5562600"/>
            <a:chOff x="960" y="528"/>
            <a:chExt cx="2304" cy="3504"/>
          </a:xfrm>
        </p:grpSpPr>
        <p:sp>
          <p:nvSpPr>
            <p:cNvPr id="30723" name="Rectangle 3"/>
            <p:cNvSpPr>
              <a:spLocks noChangeArrowheads="1"/>
            </p:cNvSpPr>
            <p:nvPr/>
          </p:nvSpPr>
          <p:spPr bwMode="auto">
            <a:xfrm>
              <a:off x="960" y="528"/>
              <a:ext cx="2256" cy="35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960" y="624"/>
              <a:ext cx="2304" cy="3312"/>
              <a:chOff x="960" y="624"/>
              <a:chExt cx="2304" cy="3312"/>
            </a:xfrm>
          </p:grpSpPr>
          <p:sp>
            <p:nvSpPr>
              <p:cNvPr id="30725" name="Arc 5"/>
              <p:cNvSpPr>
                <a:spLocks/>
              </p:cNvSpPr>
              <p:nvPr/>
            </p:nvSpPr>
            <p:spPr bwMode="auto">
              <a:xfrm flipV="1">
                <a:off x="960" y="2982"/>
                <a:ext cx="1056" cy="690"/>
              </a:xfrm>
              <a:custGeom>
                <a:avLst/>
                <a:gdLst>
                  <a:gd name="G0" fmla="+- 0 0 0"/>
                  <a:gd name="G1" fmla="+- 21146 0 0"/>
                  <a:gd name="G2" fmla="+- 21600 0 0"/>
                  <a:gd name="T0" fmla="*/ 4404 w 21600"/>
                  <a:gd name="T1" fmla="*/ 0 h 21146"/>
                  <a:gd name="T2" fmla="*/ 21600 w 21600"/>
                  <a:gd name="T3" fmla="*/ 21146 h 21146"/>
                  <a:gd name="T4" fmla="*/ 0 w 21600"/>
                  <a:gd name="T5" fmla="*/ 21146 h 2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146" fill="none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</a:path>
                  <a:path w="21600" h="21146" stroke="0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  <a:lnTo>
                      <a:pt x="0" y="21146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26" name="Line 6"/>
              <p:cNvSpPr>
                <a:spLocks noChangeShapeType="1"/>
              </p:cNvSpPr>
              <p:nvPr/>
            </p:nvSpPr>
            <p:spPr bwMode="auto">
              <a:xfrm flipV="1">
                <a:off x="2160" y="624"/>
                <a:ext cx="0" cy="1258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27" name="Arc 7"/>
              <p:cNvSpPr>
                <a:spLocks/>
              </p:cNvSpPr>
              <p:nvPr/>
            </p:nvSpPr>
            <p:spPr bwMode="auto">
              <a:xfrm flipH="1">
                <a:off x="2208" y="792"/>
                <a:ext cx="912" cy="1121"/>
              </a:xfrm>
              <a:custGeom>
                <a:avLst/>
                <a:gdLst>
                  <a:gd name="G0" fmla="+- 0 0 0"/>
                  <a:gd name="G1" fmla="+- 19892 0 0"/>
                  <a:gd name="G2" fmla="+- 21600 0 0"/>
                  <a:gd name="T0" fmla="*/ 8420 w 21600"/>
                  <a:gd name="T1" fmla="*/ 0 h 19892"/>
                  <a:gd name="T2" fmla="*/ 21600 w 21600"/>
                  <a:gd name="T3" fmla="*/ 19892 h 19892"/>
                  <a:gd name="T4" fmla="*/ 0 w 21600"/>
                  <a:gd name="T5" fmla="*/ 19892 h 19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9892" fill="none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</a:path>
                  <a:path w="21600" h="19892" stroke="0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  <a:lnTo>
                      <a:pt x="0" y="19892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28" name="Arc 8"/>
              <p:cNvSpPr>
                <a:spLocks/>
              </p:cNvSpPr>
              <p:nvPr/>
            </p:nvSpPr>
            <p:spPr bwMode="auto">
              <a:xfrm flipH="1">
                <a:off x="2256" y="1085"/>
                <a:ext cx="1008" cy="816"/>
              </a:xfrm>
              <a:custGeom>
                <a:avLst/>
                <a:gdLst>
                  <a:gd name="G0" fmla="+- 0 0 0"/>
                  <a:gd name="G1" fmla="+- 21146 0 0"/>
                  <a:gd name="G2" fmla="+- 21600 0 0"/>
                  <a:gd name="T0" fmla="*/ 4404 w 21600"/>
                  <a:gd name="T1" fmla="*/ 0 h 21146"/>
                  <a:gd name="T2" fmla="*/ 21600 w 21600"/>
                  <a:gd name="T3" fmla="*/ 21146 h 21146"/>
                  <a:gd name="T4" fmla="*/ 0 w 21600"/>
                  <a:gd name="T5" fmla="*/ 21146 h 2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146" fill="none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</a:path>
                  <a:path w="21600" h="21146" stroke="0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  <a:lnTo>
                      <a:pt x="0" y="21146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29" name="Arc 9"/>
              <p:cNvSpPr>
                <a:spLocks/>
              </p:cNvSpPr>
              <p:nvPr/>
            </p:nvSpPr>
            <p:spPr bwMode="auto">
              <a:xfrm>
                <a:off x="1008" y="1085"/>
                <a:ext cx="1056" cy="816"/>
              </a:xfrm>
              <a:custGeom>
                <a:avLst/>
                <a:gdLst>
                  <a:gd name="G0" fmla="+- 0 0 0"/>
                  <a:gd name="G1" fmla="+- 21146 0 0"/>
                  <a:gd name="G2" fmla="+- 21600 0 0"/>
                  <a:gd name="T0" fmla="*/ 4404 w 21600"/>
                  <a:gd name="T1" fmla="*/ 0 h 21146"/>
                  <a:gd name="T2" fmla="*/ 21600 w 21600"/>
                  <a:gd name="T3" fmla="*/ 21146 h 21146"/>
                  <a:gd name="T4" fmla="*/ 0 w 21600"/>
                  <a:gd name="T5" fmla="*/ 21146 h 2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146" fill="none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</a:path>
                  <a:path w="21600" h="21146" stroke="0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  <a:lnTo>
                      <a:pt x="0" y="21146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0" name="Arc 10"/>
              <p:cNvSpPr>
                <a:spLocks/>
              </p:cNvSpPr>
              <p:nvPr/>
            </p:nvSpPr>
            <p:spPr bwMode="auto">
              <a:xfrm>
                <a:off x="1296" y="792"/>
                <a:ext cx="816" cy="1121"/>
              </a:xfrm>
              <a:custGeom>
                <a:avLst/>
                <a:gdLst>
                  <a:gd name="G0" fmla="+- 0 0 0"/>
                  <a:gd name="G1" fmla="+- 19892 0 0"/>
                  <a:gd name="G2" fmla="+- 21600 0 0"/>
                  <a:gd name="T0" fmla="*/ 8420 w 21600"/>
                  <a:gd name="T1" fmla="*/ 0 h 19892"/>
                  <a:gd name="T2" fmla="*/ 21600 w 21600"/>
                  <a:gd name="T3" fmla="*/ 19892 h 19892"/>
                  <a:gd name="T4" fmla="*/ 0 w 21600"/>
                  <a:gd name="T5" fmla="*/ 19892 h 19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9892" fill="none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</a:path>
                  <a:path w="21600" h="19892" stroke="0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  <a:lnTo>
                      <a:pt x="0" y="19892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1" name="Rectangle 11"/>
              <p:cNvSpPr>
                <a:spLocks noChangeArrowheads="1"/>
              </p:cNvSpPr>
              <p:nvPr/>
            </p:nvSpPr>
            <p:spPr bwMode="auto">
              <a:xfrm>
                <a:off x="2016" y="1882"/>
                <a:ext cx="240" cy="1090"/>
              </a:xfrm>
              <a:prstGeom prst="rect">
                <a:avLst/>
              </a:prstGeom>
              <a:solidFill>
                <a:srgbClr val="00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2" name="Rectangle 12"/>
              <p:cNvSpPr>
                <a:spLocks noChangeArrowheads="1"/>
              </p:cNvSpPr>
              <p:nvPr/>
            </p:nvSpPr>
            <p:spPr bwMode="auto">
              <a:xfrm>
                <a:off x="2016" y="2427"/>
                <a:ext cx="240" cy="545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3" name="Text Box 13"/>
              <p:cNvSpPr txBox="1">
                <a:spLocks noChangeArrowheads="1"/>
              </p:cNvSpPr>
              <p:nvPr/>
            </p:nvSpPr>
            <p:spPr bwMode="auto">
              <a:xfrm>
                <a:off x="2016" y="2640"/>
                <a:ext cx="229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 dirty="0">
                    <a:solidFill>
                      <a:schemeClr val="accent2"/>
                    </a:solidFill>
                    <a:latin typeface="黑体" pitchFamily="2" charset="-122"/>
                    <a:ea typeface="黑体" pitchFamily="2" charset="-122"/>
                  </a:rPr>
                  <a:t>N</a:t>
                </a:r>
              </a:p>
            </p:txBody>
          </p:sp>
          <p:sp>
            <p:nvSpPr>
              <p:cNvPr id="30734" name="Line 14"/>
              <p:cNvSpPr>
                <a:spLocks noChangeShapeType="1"/>
              </p:cNvSpPr>
              <p:nvPr/>
            </p:nvSpPr>
            <p:spPr bwMode="auto">
              <a:xfrm>
                <a:off x="2112" y="2998"/>
                <a:ext cx="0" cy="938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5" name="Arc 15"/>
              <p:cNvSpPr>
                <a:spLocks/>
              </p:cNvSpPr>
              <p:nvPr/>
            </p:nvSpPr>
            <p:spPr bwMode="auto">
              <a:xfrm flipH="1" flipV="1">
                <a:off x="2160" y="2972"/>
                <a:ext cx="912" cy="948"/>
              </a:xfrm>
              <a:custGeom>
                <a:avLst/>
                <a:gdLst>
                  <a:gd name="G0" fmla="+- 0 0 0"/>
                  <a:gd name="G1" fmla="+- 19892 0 0"/>
                  <a:gd name="G2" fmla="+- 21600 0 0"/>
                  <a:gd name="T0" fmla="*/ 8420 w 21600"/>
                  <a:gd name="T1" fmla="*/ 0 h 19892"/>
                  <a:gd name="T2" fmla="*/ 21600 w 21600"/>
                  <a:gd name="T3" fmla="*/ 19892 h 19892"/>
                  <a:gd name="T4" fmla="*/ 0 w 21600"/>
                  <a:gd name="T5" fmla="*/ 19892 h 19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9892" fill="none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</a:path>
                  <a:path w="21600" h="19892" stroke="0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  <a:lnTo>
                      <a:pt x="0" y="19892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6" name="Arc 16"/>
              <p:cNvSpPr>
                <a:spLocks/>
              </p:cNvSpPr>
              <p:nvPr/>
            </p:nvSpPr>
            <p:spPr bwMode="auto">
              <a:xfrm flipH="1" flipV="1">
                <a:off x="2208" y="2982"/>
                <a:ext cx="1008" cy="690"/>
              </a:xfrm>
              <a:custGeom>
                <a:avLst/>
                <a:gdLst>
                  <a:gd name="G0" fmla="+- 0 0 0"/>
                  <a:gd name="G1" fmla="+- 21146 0 0"/>
                  <a:gd name="G2" fmla="+- 21600 0 0"/>
                  <a:gd name="T0" fmla="*/ 4404 w 21600"/>
                  <a:gd name="T1" fmla="*/ 0 h 21146"/>
                  <a:gd name="T2" fmla="*/ 21600 w 21600"/>
                  <a:gd name="T3" fmla="*/ 21146 h 21146"/>
                  <a:gd name="T4" fmla="*/ 0 w 21600"/>
                  <a:gd name="T5" fmla="*/ 21146 h 2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146" fill="none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</a:path>
                  <a:path w="21600" h="21146" stroke="0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  <a:lnTo>
                      <a:pt x="0" y="21146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7" name="Arc 17"/>
              <p:cNvSpPr>
                <a:spLocks/>
              </p:cNvSpPr>
              <p:nvPr/>
            </p:nvSpPr>
            <p:spPr bwMode="auto">
              <a:xfrm flipV="1">
                <a:off x="1248" y="2972"/>
                <a:ext cx="816" cy="948"/>
              </a:xfrm>
              <a:custGeom>
                <a:avLst/>
                <a:gdLst>
                  <a:gd name="G0" fmla="+- 0 0 0"/>
                  <a:gd name="G1" fmla="+- 19892 0 0"/>
                  <a:gd name="G2" fmla="+- 21600 0 0"/>
                  <a:gd name="T0" fmla="*/ 8420 w 21600"/>
                  <a:gd name="T1" fmla="*/ 0 h 19892"/>
                  <a:gd name="T2" fmla="*/ 21600 w 21600"/>
                  <a:gd name="T3" fmla="*/ 19892 h 19892"/>
                  <a:gd name="T4" fmla="*/ 0 w 21600"/>
                  <a:gd name="T5" fmla="*/ 19892 h 19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9892" fill="none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</a:path>
                  <a:path w="21600" h="19892" stroke="0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  <a:lnTo>
                      <a:pt x="0" y="19892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0738" name="Object 18"/>
              <p:cNvGraphicFramePr>
                <a:graphicFrameLocks noChangeAspect="1"/>
              </p:cNvGraphicFramePr>
              <p:nvPr/>
            </p:nvGraphicFramePr>
            <p:xfrm>
              <a:off x="1800" y="672"/>
              <a:ext cx="295" cy="3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0" name="Equation" r:id="rId3" imgW="215619" imgH="266353" progId="Equation.3">
                      <p:embed/>
                    </p:oleObj>
                  </mc:Choice>
                  <mc:Fallback>
                    <p:oleObj name="Equation" r:id="rId3" imgW="215619" imgH="266353" progId="Equation.3">
                      <p:embed/>
                      <p:pic>
                        <p:nvPicPr>
                          <p:cNvPr id="0" name="Picture 3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00" y="672"/>
                            <a:ext cx="295" cy="31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39" name="Text Box 19"/>
              <p:cNvSpPr txBox="1">
                <a:spLocks noChangeArrowheads="1"/>
              </p:cNvSpPr>
              <p:nvPr/>
            </p:nvSpPr>
            <p:spPr bwMode="auto">
              <a:xfrm>
                <a:off x="2016" y="1840"/>
                <a:ext cx="2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 dirty="0">
                    <a:solidFill>
                      <a:schemeClr val="bg1"/>
                    </a:solidFill>
                    <a:latin typeface="黑体" pitchFamily="2" charset="-122"/>
                    <a:ea typeface="黑体" pitchFamily="2" charset="-122"/>
                  </a:rPr>
                  <a:t>S</a:t>
                </a:r>
              </a:p>
            </p:txBody>
          </p:sp>
        </p:grp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5257800" y="1371600"/>
            <a:ext cx="3581400" cy="5181600"/>
            <a:chOff x="3312" y="672"/>
            <a:chExt cx="2256" cy="3264"/>
          </a:xfrm>
        </p:grpSpPr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4797" y="2057"/>
              <a:ext cx="275" cy="919"/>
              <a:chOff x="4797" y="2057"/>
              <a:chExt cx="275" cy="919"/>
            </a:xfrm>
          </p:grpSpPr>
          <p:graphicFrame>
            <p:nvGraphicFramePr>
              <p:cNvPr id="30742" name="Object 22"/>
              <p:cNvGraphicFramePr>
                <a:graphicFrameLocks noChangeAspect="1"/>
              </p:cNvGraphicFramePr>
              <p:nvPr/>
            </p:nvGraphicFramePr>
            <p:xfrm>
              <a:off x="4797" y="2638"/>
              <a:ext cx="275" cy="3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1" name="Equation" r:id="rId5" imgW="126725" imgH="177415" progId="Equation.3">
                      <p:embed/>
                    </p:oleObj>
                  </mc:Choice>
                  <mc:Fallback>
                    <p:oleObj name="Equation" r:id="rId5" imgW="126725" imgH="177415" progId="Equation.3">
                      <p:embed/>
                      <p:pic>
                        <p:nvPicPr>
                          <p:cNvPr id="0" name="Picture 3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97" y="2638"/>
                            <a:ext cx="275" cy="3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43" name="AutoShape 23"/>
              <p:cNvSpPr>
                <a:spLocks noChangeArrowheads="1"/>
              </p:cNvSpPr>
              <p:nvPr/>
            </p:nvSpPr>
            <p:spPr bwMode="auto">
              <a:xfrm flipV="1">
                <a:off x="4800" y="2057"/>
                <a:ext cx="144" cy="542"/>
              </a:xfrm>
              <a:prstGeom prst="downArrow">
                <a:avLst>
                  <a:gd name="adj1" fmla="val 50000"/>
                  <a:gd name="adj2" fmla="val 94097"/>
                </a:avLst>
              </a:prstGeom>
              <a:solidFill>
                <a:srgbClr val="DBF4F9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3312" y="672"/>
              <a:ext cx="2256" cy="3264"/>
              <a:chOff x="3312" y="672"/>
              <a:chExt cx="2256" cy="3264"/>
            </a:xfrm>
          </p:grpSpPr>
          <p:grpSp>
            <p:nvGrpSpPr>
              <p:cNvPr id="7" name="Group 25"/>
              <p:cNvGrpSpPr>
                <a:grpSpLocks/>
              </p:cNvGrpSpPr>
              <p:nvPr/>
            </p:nvGrpSpPr>
            <p:grpSpPr bwMode="auto">
              <a:xfrm>
                <a:off x="3312" y="720"/>
                <a:ext cx="2256" cy="1284"/>
                <a:chOff x="2976" y="624"/>
                <a:chExt cx="2256" cy="1476"/>
              </a:xfrm>
            </p:grpSpPr>
            <p:sp>
              <p:nvSpPr>
                <p:cNvPr id="30746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4128" y="624"/>
                  <a:ext cx="0" cy="1440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47" name="Arc 27"/>
                <p:cNvSpPr>
                  <a:spLocks/>
                </p:cNvSpPr>
                <p:nvPr/>
              </p:nvSpPr>
              <p:spPr bwMode="auto">
                <a:xfrm flipH="1">
                  <a:off x="4176" y="816"/>
                  <a:ext cx="912" cy="1284"/>
                </a:xfrm>
                <a:custGeom>
                  <a:avLst/>
                  <a:gdLst>
                    <a:gd name="G0" fmla="+- 0 0 0"/>
                    <a:gd name="G1" fmla="+- 19892 0 0"/>
                    <a:gd name="G2" fmla="+- 21600 0 0"/>
                    <a:gd name="T0" fmla="*/ 8420 w 21600"/>
                    <a:gd name="T1" fmla="*/ 0 h 19892"/>
                    <a:gd name="T2" fmla="*/ 21600 w 21600"/>
                    <a:gd name="T3" fmla="*/ 19892 h 19892"/>
                    <a:gd name="T4" fmla="*/ 0 w 21600"/>
                    <a:gd name="T5" fmla="*/ 19892 h 19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19892" fill="none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</a:path>
                    <a:path w="21600" h="19892" stroke="0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  <a:lnTo>
                        <a:pt x="0" y="1989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48" name="Arc 28"/>
                <p:cNvSpPr>
                  <a:spLocks/>
                </p:cNvSpPr>
                <p:nvPr/>
              </p:nvSpPr>
              <p:spPr bwMode="auto">
                <a:xfrm flipH="1">
                  <a:off x="4224" y="1152"/>
                  <a:ext cx="1008" cy="934"/>
                </a:xfrm>
                <a:custGeom>
                  <a:avLst/>
                  <a:gdLst>
                    <a:gd name="G0" fmla="+- 0 0 0"/>
                    <a:gd name="G1" fmla="+- 21146 0 0"/>
                    <a:gd name="G2" fmla="+- 21600 0 0"/>
                    <a:gd name="T0" fmla="*/ 4404 w 21600"/>
                    <a:gd name="T1" fmla="*/ 0 h 21146"/>
                    <a:gd name="T2" fmla="*/ 21600 w 21600"/>
                    <a:gd name="T3" fmla="*/ 21146 h 21146"/>
                    <a:gd name="T4" fmla="*/ 0 w 21600"/>
                    <a:gd name="T5" fmla="*/ 21146 h 21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146" fill="none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</a:path>
                    <a:path w="21600" h="21146" stroke="0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  <a:lnTo>
                        <a:pt x="0" y="21146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49" name="Arc 29"/>
                <p:cNvSpPr>
                  <a:spLocks/>
                </p:cNvSpPr>
                <p:nvPr/>
              </p:nvSpPr>
              <p:spPr bwMode="auto">
                <a:xfrm>
                  <a:off x="2976" y="1152"/>
                  <a:ext cx="1056" cy="934"/>
                </a:xfrm>
                <a:custGeom>
                  <a:avLst/>
                  <a:gdLst>
                    <a:gd name="G0" fmla="+- 0 0 0"/>
                    <a:gd name="G1" fmla="+- 21146 0 0"/>
                    <a:gd name="G2" fmla="+- 21600 0 0"/>
                    <a:gd name="T0" fmla="*/ 4404 w 21600"/>
                    <a:gd name="T1" fmla="*/ 0 h 21146"/>
                    <a:gd name="T2" fmla="*/ 21600 w 21600"/>
                    <a:gd name="T3" fmla="*/ 21146 h 21146"/>
                    <a:gd name="T4" fmla="*/ 0 w 21600"/>
                    <a:gd name="T5" fmla="*/ 21146 h 21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146" fill="none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</a:path>
                    <a:path w="21600" h="21146" stroke="0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  <a:lnTo>
                        <a:pt x="0" y="21146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50" name="Arc 30"/>
                <p:cNvSpPr>
                  <a:spLocks/>
                </p:cNvSpPr>
                <p:nvPr/>
              </p:nvSpPr>
              <p:spPr bwMode="auto">
                <a:xfrm>
                  <a:off x="3264" y="816"/>
                  <a:ext cx="816" cy="1284"/>
                </a:xfrm>
                <a:custGeom>
                  <a:avLst/>
                  <a:gdLst>
                    <a:gd name="G0" fmla="+- 0 0 0"/>
                    <a:gd name="G1" fmla="+- 19892 0 0"/>
                    <a:gd name="G2" fmla="+- 21600 0 0"/>
                    <a:gd name="T0" fmla="*/ 8420 w 21600"/>
                    <a:gd name="T1" fmla="*/ 0 h 19892"/>
                    <a:gd name="T2" fmla="*/ 21600 w 21600"/>
                    <a:gd name="T3" fmla="*/ 19892 h 19892"/>
                    <a:gd name="T4" fmla="*/ 0 w 21600"/>
                    <a:gd name="T5" fmla="*/ 19892 h 19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19892" fill="none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</a:path>
                    <a:path w="21600" h="19892" stroke="0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  <a:lnTo>
                        <a:pt x="0" y="1989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" name="Group 31"/>
              <p:cNvGrpSpPr>
                <a:grpSpLocks/>
              </p:cNvGrpSpPr>
              <p:nvPr/>
            </p:nvGrpSpPr>
            <p:grpSpPr bwMode="auto">
              <a:xfrm>
                <a:off x="3312" y="2975"/>
                <a:ext cx="2256" cy="961"/>
                <a:chOff x="2928" y="3072"/>
                <a:chExt cx="2256" cy="1104"/>
              </a:xfrm>
            </p:grpSpPr>
            <p:sp>
              <p:nvSpPr>
                <p:cNvPr id="30752" name="Line 32"/>
                <p:cNvSpPr>
                  <a:spLocks noChangeShapeType="1"/>
                </p:cNvSpPr>
                <p:nvPr/>
              </p:nvSpPr>
              <p:spPr bwMode="auto">
                <a:xfrm>
                  <a:off x="4080" y="3102"/>
                  <a:ext cx="0" cy="1074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53" name="Arc 33"/>
                <p:cNvSpPr>
                  <a:spLocks/>
                </p:cNvSpPr>
                <p:nvPr/>
              </p:nvSpPr>
              <p:spPr bwMode="auto">
                <a:xfrm flipH="1" flipV="1">
                  <a:off x="4128" y="3072"/>
                  <a:ext cx="912" cy="1086"/>
                </a:xfrm>
                <a:custGeom>
                  <a:avLst/>
                  <a:gdLst>
                    <a:gd name="G0" fmla="+- 0 0 0"/>
                    <a:gd name="G1" fmla="+- 19892 0 0"/>
                    <a:gd name="G2" fmla="+- 21600 0 0"/>
                    <a:gd name="T0" fmla="*/ 8420 w 21600"/>
                    <a:gd name="T1" fmla="*/ 0 h 19892"/>
                    <a:gd name="T2" fmla="*/ 21600 w 21600"/>
                    <a:gd name="T3" fmla="*/ 19892 h 19892"/>
                    <a:gd name="T4" fmla="*/ 0 w 21600"/>
                    <a:gd name="T5" fmla="*/ 19892 h 19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19892" fill="none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</a:path>
                    <a:path w="21600" h="19892" stroke="0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  <a:lnTo>
                        <a:pt x="0" y="1989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54" name="Arc 34"/>
                <p:cNvSpPr>
                  <a:spLocks/>
                </p:cNvSpPr>
                <p:nvPr/>
              </p:nvSpPr>
              <p:spPr bwMode="auto">
                <a:xfrm flipH="1" flipV="1">
                  <a:off x="4176" y="3084"/>
                  <a:ext cx="1008" cy="790"/>
                </a:xfrm>
                <a:custGeom>
                  <a:avLst/>
                  <a:gdLst>
                    <a:gd name="G0" fmla="+- 0 0 0"/>
                    <a:gd name="G1" fmla="+- 21146 0 0"/>
                    <a:gd name="G2" fmla="+- 21600 0 0"/>
                    <a:gd name="T0" fmla="*/ 4404 w 21600"/>
                    <a:gd name="T1" fmla="*/ 0 h 21146"/>
                    <a:gd name="T2" fmla="*/ 21600 w 21600"/>
                    <a:gd name="T3" fmla="*/ 21146 h 21146"/>
                    <a:gd name="T4" fmla="*/ 0 w 21600"/>
                    <a:gd name="T5" fmla="*/ 21146 h 21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146" fill="none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</a:path>
                    <a:path w="21600" h="21146" stroke="0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  <a:lnTo>
                        <a:pt x="0" y="21146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55" name="Arc 35"/>
                <p:cNvSpPr>
                  <a:spLocks/>
                </p:cNvSpPr>
                <p:nvPr/>
              </p:nvSpPr>
              <p:spPr bwMode="auto">
                <a:xfrm flipV="1">
                  <a:off x="2928" y="3084"/>
                  <a:ext cx="1056" cy="790"/>
                </a:xfrm>
                <a:custGeom>
                  <a:avLst/>
                  <a:gdLst>
                    <a:gd name="G0" fmla="+- 0 0 0"/>
                    <a:gd name="G1" fmla="+- 21146 0 0"/>
                    <a:gd name="G2" fmla="+- 21600 0 0"/>
                    <a:gd name="T0" fmla="*/ 4404 w 21600"/>
                    <a:gd name="T1" fmla="*/ 0 h 21146"/>
                    <a:gd name="T2" fmla="*/ 21600 w 21600"/>
                    <a:gd name="T3" fmla="*/ 21146 h 21146"/>
                    <a:gd name="T4" fmla="*/ 0 w 21600"/>
                    <a:gd name="T5" fmla="*/ 21146 h 21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146" fill="none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</a:path>
                    <a:path w="21600" h="21146" stroke="0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  <a:lnTo>
                        <a:pt x="0" y="21146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56" name="Arc 36"/>
                <p:cNvSpPr>
                  <a:spLocks/>
                </p:cNvSpPr>
                <p:nvPr/>
              </p:nvSpPr>
              <p:spPr bwMode="auto">
                <a:xfrm flipV="1">
                  <a:off x="3216" y="3072"/>
                  <a:ext cx="816" cy="1086"/>
                </a:xfrm>
                <a:custGeom>
                  <a:avLst/>
                  <a:gdLst>
                    <a:gd name="G0" fmla="+- 0 0 0"/>
                    <a:gd name="G1" fmla="+- 19892 0 0"/>
                    <a:gd name="G2" fmla="+- 21600 0 0"/>
                    <a:gd name="T0" fmla="*/ 8420 w 21600"/>
                    <a:gd name="T1" fmla="*/ 0 h 19892"/>
                    <a:gd name="T2" fmla="*/ 21600 w 21600"/>
                    <a:gd name="T3" fmla="*/ 19892 h 19892"/>
                    <a:gd name="T4" fmla="*/ 0 w 21600"/>
                    <a:gd name="T5" fmla="*/ 19892 h 19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19892" fill="none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</a:path>
                    <a:path w="21600" h="19892" stroke="0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  <a:lnTo>
                        <a:pt x="0" y="1989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37"/>
              <p:cNvGrpSpPr>
                <a:grpSpLocks/>
              </p:cNvGrpSpPr>
              <p:nvPr/>
            </p:nvGrpSpPr>
            <p:grpSpPr bwMode="auto">
              <a:xfrm>
                <a:off x="4320" y="1872"/>
                <a:ext cx="240" cy="1143"/>
                <a:chOff x="4320" y="1872"/>
                <a:chExt cx="240" cy="1143"/>
              </a:xfrm>
            </p:grpSpPr>
            <p:sp>
              <p:nvSpPr>
                <p:cNvPr id="30758" name="Rectangle 38"/>
                <p:cNvSpPr>
                  <a:spLocks noChangeArrowheads="1"/>
                </p:cNvSpPr>
                <p:nvPr/>
              </p:nvSpPr>
              <p:spPr bwMode="auto">
                <a:xfrm>
                  <a:off x="4320" y="1890"/>
                  <a:ext cx="240" cy="1086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5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330" y="1872"/>
                  <a:ext cx="229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800" b="1" dirty="0">
                      <a:solidFill>
                        <a:schemeClr val="bg1"/>
                      </a:solidFill>
                      <a:latin typeface="黑体" pitchFamily="2" charset="-122"/>
                      <a:ea typeface="黑体" pitchFamily="2" charset="-122"/>
                    </a:rPr>
                    <a:t>N</a:t>
                  </a:r>
                </a:p>
              </p:txBody>
            </p:sp>
            <p:sp>
              <p:nvSpPr>
                <p:cNvPr id="30760" name="Rectangle 40"/>
                <p:cNvSpPr>
                  <a:spLocks noChangeArrowheads="1"/>
                </p:cNvSpPr>
                <p:nvPr/>
              </p:nvSpPr>
              <p:spPr bwMode="auto">
                <a:xfrm>
                  <a:off x="4320" y="2433"/>
                  <a:ext cx="240" cy="543"/>
                </a:xfrm>
                <a:prstGeom prst="rect">
                  <a:avLst/>
                </a:prstGeom>
                <a:solidFill>
                  <a:srgbClr val="0033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20" y="2688"/>
                  <a:ext cx="229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800" b="1" dirty="0">
                      <a:solidFill>
                        <a:schemeClr val="bg1"/>
                      </a:solidFill>
                      <a:latin typeface="黑体" pitchFamily="2" charset="-122"/>
                      <a:ea typeface="黑体" pitchFamily="2" charset="-122"/>
                    </a:rPr>
                    <a:t>S</a:t>
                  </a:r>
                </a:p>
              </p:txBody>
            </p:sp>
          </p:grpSp>
          <p:graphicFrame>
            <p:nvGraphicFramePr>
              <p:cNvPr id="30762" name="Object 42"/>
              <p:cNvGraphicFramePr>
                <a:graphicFrameLocks noChangeAspect="1"/>
              </p:cNvGraphicFramePr>
              <p:nvPr/>
            </p:nvGraphicFramePr>
            <p:xfrm>
              <a:off x="4109" y="672"/>
              <a:ext cx="259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2" name="Equation" r:id="rId7" imgW="215619" imgH="266353" progId="Equation.3">
                      <p:embed/>
                    </p:oleObj>
                  </mc:Choice>
                  <mc:Fallback>
                    <p:oleObj name="Equation" r:id="rId7" imgW="215619" imgH="266353" progId="Equation.3">
                      <p:embed/>
                      <p:pic>
                        <p:nvPicPr>
                          <p:cNvPr id="0" name="Picture 3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09" y="672"/>
                            <a:ext cx="259" cy="33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2514600" y="1638300"/>
            <a:ext cx="2308225" cy="1562100"/>
            <a:chOff x="1584" y="840"/>
            <a:chExt cx="1454" cy="984"/>
          </a:xfrm>
        </p:grpSpPr>
        <p:grpSp>
          <p:nvGrpSpPr>
            <p:cNvPr id="11" name="Group 44"/>
            <p:cNvGrpSpPr>
              <a:grpSpLocks/>
            </p:cNvGrpSpPr>
            <p:nvPr/>
          </p:nvGrpSpPr>
          <p:grpSpPr bwMode="auto">
            <a:xfrm>
              <a:off x="2781" y="840"/>
              <a:ext cx="257" cy="984"/>
              <a:chOff x="2781" y="840"/>
              <a:chExt cx="257" cy="984"/>
            </a:xfrm>
          </p:grpSpPr>
          <p:graphicFrame>
            <p:nvGraphicFramePr>
              <p:cNvPr id="30765" name="Object 45"/>
              <p:cNvGraphicFramePr>
                <a:graphicFrameLocks noChangeAspect="1"/>
              </p:cNvGraphicFramePr>
              <p:nvPr/>
            </p:nvGraphicFramePr>
            <p:xfrm>
              <a:off x="2781" y="1461"/>
              <a:ext cx="257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3" name="Equation" r:id="rId8" imgW="126725" imgH="177415" progId="Equation.3">
                      <p:embed/>
                    </p:oleObj>
                  </mc:Choice>
                  <mc:Fallback>
                    <p:oleObj name="Equation" r:id="rId8" imgW="126725" imgH="177415" progId="Equation.3">
                      <p:embed/>
                      <p:pic>
                        <p:nvPicPr>
                          <p:cNvPr id="0" name="Picture 3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1" y="1461"/>
                            <a:ext cx="257" cy="3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66" name="AutoShape 46"/>
              <p:cNvSpPr>
                <a:spLocks noChangeArrowheads="1"/>
              </p:cNvSpPr>
              <p:nvPr/>
            </p:nvSpPr>
            <p:spPr bwMode="auto">
              <a:xfrm>
                <a:off x="2832" y="840"/>
                <a:ext cx="144" cy="576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FF99CC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0767" name="AutoShape 47"/>
            <p:cNvSpPr>
              <a:spLocks noChangeArrowheads="1"/>
            </p:cNvSpPr>
            <p:nvPr/>
          </p:nvSpPr>
          <p:spPr bwMode="auto">
            <a:xfrm>
              <a:off x="1584" y="1080"/>
              <a:ext cx="1104" cy="384"/>
            </a:xfrm>
            <a:custGeom>
              <a:avLst/>
              <a:gdLst>
                <a:gd name="G0" fmla="+- 863 0 0"/>
                <a:gd name="G1" fmla="+- 21600 0 863"/>
                <a:gd name="G2" fmla="+- 21600 0 863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63" y="10800"/>
                  </a:moveTo>
                  <a:cubicBezTo>
                    <a:pt x="863" y="16288"/>
                    <a:pt x="5312" y="20737"/>
                    <a:pt x="10800" y="20737"/>
                  </a:cubicBezTo>
                  <a:cubicBezTo>
                    <a:pt x="16288" y="20737"/>
                    <a:pt x="20737" y="16288"/>
                    <a:pt x="20737" y="10800"/>
                  </a:cubicBezTo>
                  <a:cubicBezTo>
                    <a:pt x="20737" y="5312"/>
                    <a:pt x="16288" y="863"/>
                    <a:pt x="10800" y="863"/>
                  </a:cubicBezTo>
                  <a:cubicBezTo>
                    <a:pt x="5312" y="863"/>
                    <a:pt x="863" y="5312"/>
                    <a:pt x="863" y="10800"/>
                  </a:cubicBezTo>
                  <a:close/>
                </a:path>
              </a:pathLst>
            </a:custGeom>
            <a:solidFill>
              <a:srgbClr val="66CCFF"/>
            </a:solidFill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68" name="Text Box 48"/>
          <p:cNvSpPr txBox="1">
            <a:spLocks noChangeArrowheads="1"/>
          </p:cNvSpPr>
          <p:nvPr/>
        </p:nvSpPr>
        <p:spPr bwMode="auto">
          <a:xfrm>
            <a:off x="532210" y="1447800"/>
            <a:ext cx="615553" cy="48768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vert="eaVert"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dirty="0">
                <a:latin typeface="黑体" pitchFamily="2" charset="-122"/>
                <a:ea typeface="黑体" pitchFamily="2" charset="-122"/>
              </a:rPr>
              <a:t>用楞次定律判断感应电流方向</a:t>
            </a:r>
          </a:p>
        </p:txBody>
      </p:sp>
      <p:grpSp>
        <p:nvGrpSpPr>
          <p:cNvPr id="12" name="Group 49"/>
          <p:cNvGrpSpPr>
            <a:grpSpLocks/>
          </p:cNvGrpSpPr>
          <p:nvPr/>
        </p:nvGrpSpPr>
        <p:grpSpPr bwMode="auto">
          <a:xfrm>
            <a:off x="1752600" y="1752600"/>
            <a:ext cx="814388" cy="1104900"/>
            <a:chOff x="1200" y="960"/>
            <a:chExt cx="513" cy="696"/>
          </a:xfrm>
        </p:grpSpPr>
        <p:sp>
          <p:nvSpPr>
            <p:cNvPr id="30770" name="AutoShape 50"/>
            <p:cNvSpPr>
              <a:spLocks noChangeArrowheads="1"/>
            </p:cNvSpPr>
            <p:nvPr/>
          </p:nvSpPr>
          <p:spPr bwMode="auto">
            <a:xfrm>
              <a:off x="1200" y="960"/>
              <a:ext cx="336" cy="528"/>
            </a:xfrm>
            <a:prstGeom prst="curvedRightArrow">
              <a:avLst>
                <a:gd name="adj1" fmla="val 21782"/>
                <a:gd name="adj2" fmla="val 62857"/>
                <a:gd name="adj3" fmla="val 66370"/>
              </a:avLst>
            </a:prstGeom>
            <a:solidFill>
              <a:srgbClr val="FF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71" name="Object 51"/>
            <p:cNvGraphicFramePr>
              <a:graphicFrameLocks noChangeAspect="1"/>
            </p:cNvGraphicFramePr>
            <p:nvPr/>
          </p:nvGraphicFramePr>
          <p:xfrm>
            <a:off x="1488" y="1344"/>
            <a:ext cx="22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4" name="Equation" r:id="rId9" imgW="165028" imgH="228501" progId="Equation.3">
                    <p:embed/>
                  </p:oleObj>
                </mc:Choice>
                <mc:Fallback>
                  <p:oleObj name="Equation" r:id="rId9" imgW="165028" imgH="228501" progId="Equation.3">
                    <p:embed/>
                    <p:pic>
                      <p:nvPicPr>
                        <p:cNvPr id="0" name="Picture 3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344"/>
                          <a:ext cx="225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52"/>
          <p:cNvGrpSpPr>
            <a:grpSpLocks/>
          </p:cNvGrpSpPr>
          <p:nvPr/>
        </p:nvGrpSpPr>
        <p:grpSpPr bwMode="auto">
          <a:xfrm>
            <a:off x="7785100" y="1752600"/>
            <a:ext cx="749300" cy="1028700"/>
            <a:chOff x="4808" y="960"/>
            <a:chExt cx="472" cy="648"/>
          </a:xfrm>
        </p:grpSpPr>
        <p:sp>
          <p:nvSpPr>
            <p:cNvPr id="30773" name="AutoShape 53"/>
            <p:cNvSpPr>
              <a:spLocks noChangeArrowheads="1"/>
            </p:cNvSpPr>
            <p:nvPr/>
          </p:nvSpPr>
          <p:spPr bwMode="auto">
            <a:xfrm>
              <a:off x="4992" y="960"/>
              <a:ext cx="288" cy="480"/>
            </a:xfrm>
            <a:prstGeom prst="curvedLeftArrow">
              <a:avLst>
                <a:gd name="adj1" fmla="val 21528"/>
                <a:gd name="adj2" fmla="val 66667"/>
                <a:gd name="adj3" fmla="val 56250"/>
              </a:avLst>
            </a:prstGeom>
            <a:solidFill>
              <a:srgbClr val="FF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74" name="Object 54"/>
            <p:cNvGraphicFramePr>
              <a:graphicFrameLocks noChangeAspect="1"/>
            </p:cNvGraphicFramePr>
            <p:nvPr/>
          </p:nvGraphicFramePr>
          <p:xfrm>
            <a:off x="4808" y="1296"/>
            <a:ext cx="22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5" name="Equation" r:id="rId11" imgW="165028" imgH="228501" progId="Equation.3">
                    <p:embed/>
                  </p:oleObj>
                </mc:Choice>
                <mc:Fallback>
                  <p:oleObj name="Equation" r:id="rId11" imgW="165028" imgH="228501" progId="Equation.3">
                    <p:embed/>
                    <p:pic>
                      <p:nvPicPr>
                        <p:cNvPr id="0" name="Picture 3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8" y="1296"/>
                          <a:ext cx="225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55"/>
          <p:cNvGrpSpPr>
            <a:grpSpLocks/>
          </p:cNvGrpSpPr>
          <p:nvPr/>
        </p:nvGrpSpPr>
        <p:grpSpPr bwMode="auto">
          <a:xfrm>
            <a:off x="5410200" y="1143000"/>
            <a:ext cx="3352800" cy="5562600"/>
            <a:chOff x="3408" y="528"/>
            <a:chExt cx="2112" cy="3504"/>
          </a:xfrm>
        </p:grpSpPr>
        <p:sp>
          <p:nvSpPr>
            <p:cNvPr id="30776" name="AutoShape 56"/>
            <p:cNvSpPr>
              <a:spLocks noChangeArrowheads="1"/>
            </p:cNvSpPr>
            <p:nvPr/>
          </p:nvSpPr>
          <p:spPr bwMode="auto">
            <a:xfrm>
              <a:off x="3888" y="1056"/>
              <a:ext cx="1104" cy="384"/>
            </a:xfrm>
            <a:custGeom>
              <a:avLst/>
              <a:gdLst>
                <a:gd name="G0" fmla="+- 863 0 0"/>
                <a:gd name="G1" fmla="+- 21600 0 863"/>
                <a:gd name="G2" fmla="+- 21600 0 863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63" y="10800"/>
                  </a:moveTo>
                  <a:cubicBezTo>
                    <a:pt x="863" y="16288"/>
                    <a:pt x="5312" y="20737"/>
                    <a:pt x="10800" y="20737"/>
                  </a:cubicBezTo>
                  <a:cubicBezTo>
                    <a:pt x="16288" y="20737"/>
                    <a:pt x="20737" y="16288"/>
                    <a:pt x="20737" y="10800"/>
                  </a:cubicBezTo>
                  <a:cubicBezTo>
                    <a:pt x="20737" y="5312"/>
                    <a:pt x="16288" y="863"/>
                    <a:pt x="10800" y="863"/>
                  </a:cubicBezTo>
                  <a:cubicBezTo>
                    <a:pt x="5312" y="863"/>
                    <a:pt x="863" y="5312"/>
                    <a:pt x="863" y="10800"/>
                  </a:cubicBezTo>
                  <a:close/>
                </a:path>
              </a:pathLst>
            </a:custGeom>
            <a:solidFill>
              <a:srgbClr val="66CCFF"/>
            </a:solidFill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77" name="Rectangle 57"/>
            <p:cNvSpPr>
              <a:spLocks noChangeArrowheads="1"/>
            </p:cNvSpPr>
            <p:nvPr/>
          </p:nvSpPr>
          <p:spPr bwMode="auto">
            <a:xfrm>
              <a:off x="3408" y="528"/>
              <a:ext cx="2112" cy="35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8" name="Text Box 47"/>
          <p:cNvSpPr txBox="1">
            <a:spLocks noChangeArrowheads="1"/>
          </p:cNvSpPr>
          <p:nvPr/>
        </p:nvSpPr>
        <p:spPr bwMode="auto">
          <a:xfrm>
            <a:off x="609600" y="152400"/>
            <a:ext cx="3048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三 楞次定律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495800" y="1143000"/>
            <a:ext cx="4343400" cy="5181600"/>
            <a:chOff x="2832" y="720"/>
            <a:chExt cx="2736" cy="3264"/>
          </a:xfrm>
        </p:grpSpPr>
        <p:sp>
          <p:nvSpPr>
            <p:cNvPr id="29699" name="AutoShape 3"/>
            <p:cNvSpPr>
              <a:spLocks noChangeArrowheads="1"/>
            </p:cNvSpPr>
            <p:nvPr/>
          </p:nvSpPr>
          <p:spPr bwMode="auto">
            <a:xfrm>
              <a:off x="3408" y="816"/>
              <a:ext cx="2064" cy="864"/>
            </a:xfrm>
            <a:prstGeom prst="cube">
              <a:avLst>
                <a:gd name="adj" fmla="val 60995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0" name="AutoShape 4"/>
            <p:cNvSpPr>
              <a:spLocks noChangeArrowheads="1"/>
            </p:cNvSpPr>
            <p:nvPr/>
          </p:nvSpPr>
          <p:spPr bwMode="auto">
            <a:xfrm>
              <a:off x="3360" y="2112"/>
              <a:ext cx="2064" cy="864"/>
            </a:xfrm>
            <a:prstGeom prst="cube">
              <a:avLst>
                <a:gd name="adj" fmla="val 60995"/>
              </a:avLst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1" name="Rectangle 5"/>
            <p:cNvSpPr>
              <a:spLocks noChangeArrowheads="1"/>
            </p:cNvSpPr>
            <p:nvPr/>
          </p:nvSpPr>
          <p:spPr bwMode="auto">
            <a:xfrm>
              <a:off x="3888" y="2208"/>
              <a:ext cx="1200" cy="48"/>
            </a:xfrm>
            <a:prstGeom prst="rect">
              <a:avLst/>
            </a:prstGeom>
            <a:solidFill>
              <a:srgbClr val="E9E4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2" name="Rectangle 6"/>
            <p:cNvSpPr>
              <a:spLocks noChangeArrowheads="1"/>
            </p:cNvSpPr>
            <p:nvPr/>
          </p:nvSpPr>
          <p:spPr bwMode="auto">
            <a:xfrm>
              <a:off x="3648" y="2496"/>
              <a:ext cx="1200" cy="48"/>
            </a:xfrm>
            <a:prstGeom prst="rect">
              <a:avLst/>
            </a:prstGeom>
            <a:solidFill>
              <a:srgbClr val="E9E4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3" name="Rectangle 7"/>
            <p:cNvSpPr>
              <a:spLocks noChangeArrowheads="1"/>
            </p:cNvSpPr>
            <p:nvPr/>
          </p:nvSpPr>
          <p:spPr bwMode="auto">
            <a:xfrm rot="2518011">
              <a:off x="4431" y="2051"/>
              <a:ext cx="48" cy="624"/>
            </a:xfrm>
            <a:prstGeom prst="rect">
              <a:avLst/>
            </a:prstGeom>
            <a:solidFill>
              <a:srgbClr val="E9E4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4" name="AutoShape 8" descr="草皮"/>
            <p:cNvSpPr>
              <a:spLocks noChangeArrowheads="1"/>
            </p:cNvSpPr>
            <p:nvPr/>
          </p:nvSpPr>
          <p:spPr bwMode="auto">
            <a:xfrm>
              <a:off x="3408" y="816"/>
              <a:ext cx="2064" cy="528"/>
            </a:xfrm>
            <a:prstGeom prst="parallelogram">
              <a:avLst>
                <a:gd name="adj" fmla="val 104170"/>
              </a:avLst>
            </a:prstGeom>
            <a:pattFill prst="divot">
              <a:fgClr>
                <a:schemeClr val="bg1"/>
              </a:fgClr>
              <a:bgClr>
                <a:srgbClr val="CC00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5" name="Text Box 9"/>
            <p:cNvSpPr txBox="1">
              <a:spLocks noChangeArrowheads="1"/>
            </p:cNvSpPr>
            <p:nvPr/>
          </p:nvSpPr>
          <p:spPr bwMode="auto">
            <a:xfrm>
              <a:off x="4176" y="1331"/>
              <a:ext cx="22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800" b="1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N</a:t>
              </a:r>
            </a:p>
          </p:txBody>
        </p:sp>
        <p:sp>
          <p:nvSpPr>
            <p:cNvPr id="29706" name="Text Box 10"/>
            <p:cNvSpPr txBox="1">
              <a:spLocks noChangeArrowheads="1"/>
            </p:cNvSpPr>
            <p:nvPr/>
          </p:nvSpPr>
          <p:spPr bwMode="auto">
            <a:xfrm>
              <a:off x="4080" y="2640"/>
              <a:ext cx="22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800" b="1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S</a:t>
              </a:r>
              <a:endParaRPr kumimoji="1" lang="en-US" altLang="zh-CN" sz="24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07" name="Line 11"/>
            <p:cNvSpPr>
              <a:spLocks noChangeShapeType="1"/>
            </p:cNvSpPr>
            <p:nvPr/>
          </p:nvSpPr>
          <p:spPr bwMode="auto">
            <a:xfrm flipH="1">
              <a:off x="3792" y="2256"/>
              <a:ext cx="96" cy="48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8" name="Line 12"/>
            <p:cNvSpPr>
              <a:spLocks noChangeShapeType="1"/>
            </p:cNvSpPr>
            <p:nvPr/>
          </p:nvSpPr>
          <p:spPr bwMode="auto">
            <a:xfrm flipV="1">
              <a:off x="3648" y="2400"/>
              <a:ext cx="96" cy="96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 flipH="1">
              <a:off x="2928" y="2304"/>
              <a:ext cx="912" cy="0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 flipH="1">
              <a:off x="3120" y="2400"/>
              <a:ext cx="624" cy="0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1" name="Line 15"/>
            <p:cNvSpPr>
              <a:spLocks noChangeShapeType="1"/>
            </p:cNvSpPr>
            <p:nvPr/>
          </p:nvSpPr>
          <p:spPr bwMode="auto">
            <a:xfrm>
              <a:off x="3120" y="2400"/>
              <a:ext cx="0" cy="1008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2" name="Line 16"/>
            <p:cNvSpPr>
              <a:spLocks noChangeShapeType="1"/>
            </p:cNvSpPr>
            <p:nvPr/>
          </p:nvSpPr>
          <p:spPr bwMode="auto">
            <a:xfrm>
              <a:off x="2928" y="2304"/>
              <a:ext cx="0" cy="1488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3" name="Line 17"/>
            <p:cNvSpPr>
              <a:spLocks noChangeShapeType="1"/>
            </p:cNvSpPr>
            <p:nvPr/>
          </p:nvSpPr>
          <p:spPr bwMode="auto">
            <a:xfrm>
              <a:off x="3120" y="3408"/>
              <a:ext cx="624" cy="0"/>
            </a:xfrm>
            <a:prstGeom prst="line">
              <a:avLst/>
            </a:prstGeom>
            <a:noFill/>
            <a:ln w="28575">
              <a:solidFill>
                <a:srgbClr val="CC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2928" y="3792"/>
              <a:ext cx="1824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3120" y="3408"/>
              <a:ext cx="624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6" name="Line 20"/>
            <p:cNvSpPr>
              <a:spLocks noChangeShapeType="1"/>
            </p:cNvSpPr>
            <p:nvPr/>
          </p:nvSpPr>
          <p:spPr bwMode="auto">
            <a:xfrm>
              <a:off x="4320" y="3408"/>
              <a:ext cx="432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7" name="Line 21"/>
            <p:cNvSpPr>
              <a:spLocks noChangeShapeType="1"/>
            </p:cNvSpPr>
            <p:nvPr/>
          </p:nvSpPr>
          <p:spPr bwMode="auto">
            <a:xfrm flipV="1">
              <a:off x="4752" y="3408"/>
              <a:ext cx="0" cy="384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8" name="Line 22"/>
            <p:cNvSpPr>
              <a:spLocks noChangeShapeType="1"/>
            </p:cNvSpPr>
            <p:nvPr/>
          </p:nvSpPr>
          <p:spPr bwMode="auto">
            <a:xfrm>
              <a:off x="3600" y="1680"/>
              <a:ext cx="0" cy="960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>
              <a:off x="3984" y="1680"/>
              <a:ext cx="0" cy="960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>
              <a:off x="4416" y="1680"/>
              <a:ext cx="0" cy="960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1" name="Line 25"/>
            <p:cNvSpPr>
              <a:spLocks noChangeShapeType="1"/>
            </p:cNvSpPr>
            <p:nvPr/>
          </p:nvSpPr>
          <p:spPr bwMode="auto">
            <a:xfrm>
              <a:off x="4800" y="1680"/>
              <a:ext cx="0" cy="960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2" name="Line 26"/>
            <p:cNvSpPr>
              <a:spLocks noChangeShapeType="1"/>
            </p:cNvSpPr>
            <p:nvPr/>
          </p:nvSpPr>
          <p:spPr bwMode="auto">
            <a:xfrm>
              <a:off x="3792" y="1680"/>
              <a:ext cx="0" cy="720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3" name="Line 27"/>
            <p:cNvSpPr>
              <a:spLocks noChangeShapeType="1"/>
            </p:cNvSpPr>
            <p:nvPr/>
          </p:nvSpPr>
          <p:spPr bwMode="auto">
            <a:xfrm>
              <a:off x="4176" y="1680"/>
              <a:ext cx="0" cy="720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4992" y="1632"/>
              <a:ext cx="0" cy="720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4608" y="1680"/>
              <a:ext cx="0" cy="720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6" name="Line 30"/>
            <p:cNvSpPr>
              <a:spLocks noChangeShapeType="1"/>
            </p:cNvSpPr>
            <p:nvPr/>
          </p:nvSpPr>
          <p:spPr bwMode="auto">
            <a:xfrm>
              <a:off x="3936" y="1680"/>
              <a:ext cx="0" cy="528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7" name="Line 31"/>
            <p:cNvSpPr>
              <a:spLocks noChangeShapeType="1"/>
            </p:cNvSpPr>
            <p:nvPr/>
          </p:nvSpPr>
          <p:spPr bwMode="auto">
            <a:xfrm>
              <a:off x="4368" y="1680"/>
              <a:ext cx="0" cy="528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8" name="Line 32"/>
            <p:cNvSpPr>
              <a:spLocks noChangeShapeType="1"/>
            </p:cNvSpPr>
            <p:nvPr/>
          </p:nvSpPr>
          <p:spPr bwMode="auto">
            <a:xfrm>
              <a:off x="4752" y="1680"/>
              <a:ext cx="0" cy="528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 flipH="1">
              <a:off x="5184" y="1440"/>
              <a:ext cx="0" cy="720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0" name="AutoShape 34"/>
            <p:cNvSpPr>
              <a:spLocks noChangeArrowheads="1"/>
            </p:cNvSpPr>
            <p:nvPr/>
          </p:nvSpPr>
          <p:spPr bwMode="auto">
            <a:xfrm>
              <a:off x="3744" y="3120"/>
              <a:ext cx="576" cy="528"/>
            </a:xfrm>
            <a:custGeom>
              <a:avLst/>
              <a:gdLst>
                <a:gd name="G0" fmla="+- 2063 0 0"/>
                <a:gd name="G1" fmla="+- 21600 0 2063"/>
                <a:gd name="G2" fmla="+- 21600 0 2063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063" y="10800"/>
                  </a:moveTo>
                  <a:cubicBezTo>
                    <a:pt x="2063" y="15625"/>
                    <a:pt x="5975" y="19537"/>
                    <a:pt x="10800" y="19537"/>
                  </a:cubicBezTo>
                  <a:cubicBezTo>
                    <a:pt x="15625" y="19537"/>
                    <a:pt x="19537" y="15625"/>
                    <a:pt x="19537" y="10800"/>
                  </a:cubicBezTo>
                  <a:cubicBezTo>
                    <a:pt x="19537" y="5975"/>
                    <a:pt x="15625" y="2063"/>
                    <a:pt x="10800" y="2063"/>
                  </a:cubicBezTo>
                  <a:cubicBezTo>
                    <a:pt x="5975" y="2063"/>
                    <a:pt x="2063" y="5975"/>
                    <a:pt x="2063" y="10800"/>
                  </a:cubicBezTo>
                  <a:close/>
                </a:path>
              </a:pathLst>
            </a:custGeom>
            <a:solidFill>
              <a:srgbClr val="8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1" name="Oval 35"/>
            <p:cNvSpPr>
              <a:spLocks noChangeArrowheads="1"/>
            </p:cNvSpPr>
            <p:nvPr/>
          </p:nvSpPr>
          <p:spPr bwMode="auto">
            <a:xfrm>
              <a:off x="3792" y="3168"/>
              <a:ext cx="480" cy="4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2" name="Line 36"/>
            <p:cNvSpPr>
              <a:spLocks noChangeShapeType="1"/>
            </p:cNvSpPr>
            <p:nvPr/>
          </p:nvSpPr>
          <p:spPr bwMode="auto">
            <a:xfrm flipV="1">
              <a:off x="4032" y="3264"/>
              <a:ext cx="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3" name="Text Box 37"/>
            <p:cNvSpPr txBox="1">
              <a:spLocks noChangeArrowheads="1"/>
            </p:cNvSpPr>
            <p:nvPr/>
          </p:nvSpPr>
          <p:spPr bwMode="auto">
            <a:xfrm>
              <a:off x="3360" y="1824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kumimoji="1" lang="zh-CN" altLang="zh-CN" sz="2400" b="1">
                <a:latin typeface="黑体" pitchFamily="2" charset="-122"/>
                <a:ea typeface="黑体" pitchFamily="2" charset="-122"/>
              </a:endParaRPr>
            </a:p>
          </p:txBody>
        </p:sp>
        <p:graphicFrame>
          <p:nvGraphicFramePr>
            <p:cNvPr id="29734" name="Object 38"/>
            <p:cNvGraphicFramePr>
              <a:graphicFrameLocks noChangeAspect="1"/>
            </p:cNvGraphicFramePr>
            <p:nvPr/>
          </p:nvGraphicFramePr>
          <p:xfrm>
            <a:off x="3312" y="1728"/>
            <a:ext cx="262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7" name="Equation" r:id="rId3" imgW="4421880" imgH="5472720" progId="Equation.3">
                    <p:embed/>
                  </p:oleObj>
                </mc:Choice>
                <mc:Fallback>
                  <p:oleObj name="Equation" r:id="rId3" imgW="4421880" imgH="5472720" progId="Equation.3">
                    <p:embed/>
                    <p:pic>
                      <p:nvPicPr>
                        <p:cNvPr id="0" name="Picture 1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28"/>
                          <a:ext cx="262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33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 flipV="1">
              <a:off x="4752" y="3552"/>
              <a:ext cx="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6" name="Line 40"/>
            <p:cNvSpPr>
              <a:spLocks noChangeShapeType="1"/>
            </p:cNvSpPr>
            <p:nvPr/>
          </p:nvSpPr>
          <p:spPr bwMode="auto">
            <a:xfrm flipH="1" flipV="1">
              <a:off x="3360" y="3408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7" name="Line 41"/>
            <p:cNvSpPr>
              <a:spLocks noChangeShapeType="1"/>
            </p:cNvSpPr>
            <p:nvPr/>
          </p:nvSpPr>
          <p:spPr bwMode="auto">
            <a:xfrm>
              <a:off x="3744" y="3792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8" name="Line 42"/>
            <p:cNvSpPr>
              <a:spLocks noChangeShapeType="1"/>
            </p:cNvSpPr>
            <p:nvPr/>
          </p:nvSpPr>
          <p:spPr bwMode="auto">
            <a:xfrm>
              <a:off x="4464" y="2400"/>
              <a:ext cx="528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9" name="Oval 43"/>
            <p:cNvSpPr>
              <a:spLocks noChangeArrowheads="1"/>
            </p:cNvSpPr>
            <p:nvPr/>
          </p:nvSpPr>
          <p:spPr bwMode="auto">
            <a:xfrm>
              <a:off x="3792" y="3168"/>
              <a:ext cx="480" cy="4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40" name="Line 44"/>
            <p:cNvSpPr>
              <a:spLocks noChangeShapeType="1"/>
            </p:cNvSpPr>
            <p:nvPr/>
          </p:nvSpPr>
          <p:spPr bwMode="auto">
            <a:xfrm flipV="1">
              <a:off x="4032" y="3264"/>
              <a:ext cx="144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741" name="Object 45"/>
            <p:cNvGraphicFramePr>
              <a:graphicFrameLocks noChangeAspect="1"/>
            </p:cNvGraphicFramePr>
            <p:nvPr/>
          </p:nvGraphicFramePr>
          <p:xfrm>
            <a:off x="4952" y="2256"/>
            <a:ext cx="28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8" name="Equation" r:id="rId5" imgW="3639960" imgH="4689720" progId="Equation.3">
                    <p:embed/>
                  </p:oleObj>
                </mc:Choice>
                <mc:Fallback>
                  <p:oleObj name="Equation" r:id="rId5" imgW="3639960" imgH="4689720" progId="Equation.3">
                    <p:embed/>
                    <p:pic>
                      <p:nvPicPr>
                        <p:cNvPr id="0" name="Picture 1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2" y="2256"/>
                          <a:ext cx="280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42" name="Rectangle 46"/>
            <p:cNvSpPr>
              <a:spLocks noChangeArrowheads="1"/>
            </p:cNvSpPr>
            <p:nvPr/>
          </p:nvSpPr>
          <p:spPr bwMode="auto">
            <a:xfrm>
              <a:off x="2832" y="720"/>
              <a:ext cx="2736" cy="32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743" name="Text Box 47"/>
          <p:cNvSpPr txBox="1">
            <a:spLocks noChangeArrowheads="1"/>
          </p:cNvSpPr>
          <p:nvPr/>
        </p:nvSpPr>
        <p:spPr bwMode="auto">
          <a:xfrm>
            <a:off x="609600" y="152400"/>
            <a:ext cx="3048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三 楞次定律</a:t>
            </a:r>
          </a:p>
        </p:txBody>
      </p:sp>
      <p:sp>
        <p:nvSpPr>
          <p:cNvPr id="29744" name="Text Box 48"/>
          <p:cNvSpPr txBox="1">
            <a:spLocks noChangeArrowheads="1"/>
          </p:cNvSpPr>
          <p:nvPr/>
        </p:nvSpPr>
        <p:spPr bwMode="auto">
          <a:xfrm>
            <a:off x="304800" y="1676400"/>
            <a:ext cx="4113213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黑体" pitchFamily="2" charset="-122"/>
                <a:ea typeface="黑体" pitchFamily="2" charset="-122"/>
              </a:rPr>
              <a:t>闭合的导线回路中所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黑体" pitchFamily="2" charset="-122"/>
                <a:ea typeface="黑体" pitchFamily="2" charset="-122"/>
              </a:rPr>
              <a:t>出现的感应电流，总是使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黑体" pitchFamily="2" charset="-122"/>
                <a:ea typeface="黑体" pitchFamily="2" charset="-122"/>
              </a:rPr>
              <a:t>它自己所激发的磁场反抗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黑体" pitchFamily="2" charset="-122"/>
                <a:ea typeface="黑体" pitchFamily="2" charset="-122"/>
              </a:rPr>
              <a:t>任何引发电磁感应的原因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黑体" pitchFamily="2" charset="-122"/>
                <a:ea typeface="黑体" pitchFamily="2" charset="-122"/>
              </a:rPr>
              <a:t>（反抗相对运动、磁场变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黑体" pitchFamily="2" charset="-122"/>
                <a:ea typeface="黑体" pitchFamily="2" charset="-122"/>
              </a:rPr>
              <a:t>化或线圈变形等）。</a:t>
            </a:r>
            <a:endParaRPr kumimoji="1" lang="en-US" altLang="zh-CN" sz="28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5618163" y="3048000"/>
            <a:ext cx="1392237" cy="685800"/>
            <a:chOff x="3539" y="1920"/>
            <a:chExt cx="877" cy="432"/>
          </a:xfrm>
        </p:grpSpPr>
        <p:sp>
          <p:nvSpPr>
            <p:cNvPr id="29746" name="Line 50"/>
            <p:cNvSpPr>
              <a:spLocks noChangeShapeType="1"/>
            </p:cNvSpPr>
            <p:nvPr/>
          </p:nvSpPr>
          <p:spPr bwMode="auto">
            <a:xfrm flipH="1">
              <a:off x="3744" y="2352"/>
              <a:ext cx="672" cy="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747" name="Object 51"/>
            <p:cNvGraphicFramePr>
              <a:graphicFrameLocks noChangeAspect="1"/>
            </p:cNvGraphicFramePr>
            <p:nvPr/>
          </p:nvGraphicFramePr>
          <p:xfrm>
            <a:off x="3539" y="1920"/>
            <a:ext cx="349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9" name="Equation" r:id="rId7" imgW="4682520" imgH="5472720" progId="Equation.3">
                    <p:embed/>
                  </p:oleObj>
                </mc:Choice>
                <mc:Fallback>
                  <p:oleObj name="Equation" r:id="rId7" imgW="4682520" imgH="5472720" progId="Equation.3">
                    <p:embed/>
                    <p:pic>
                      <p:nvPicPr>
                        <p:cNvPr id="0" name="Picture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9" y="1920"/>
                          <a:ext cx="349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4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铜管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419600" y="1447800"/>
            <a:ext cx="2263775" cy="4525963"/>
          </a:xfrm>
        </p:spPr>
      </p:pic>
      <p:sp>
        <p:nvSpPr>
          <p:cNvPr id="6" name="Text Box 47"/>
          <p:cNvSpPr txBox="1">
            <a:spLocks noChangeArrowheads="1"/>
          </p:cNvSpPr>
          <p:nvPr/>
        </p:nvSpPr>
        <p:spPr bwMode="auto">
          <a:xfrm>
            <a:off x="609600" y="152400"/>
            <a:ext cx="3048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三 楞次定律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66800" y="2743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磁体穿过铜管</a:t>
            </a:r>
          </a:p>
        </p:txBody>
      </p:sp>
    </p:spTree>
    <p:extLst>
      <p:ext uri="{BB962C8B-B14F-4D97-AF65-F5344CB8AC3E}">
        <p14:creationId xmlns:p14="http://schemas.microsoft.com/office/powerpoint/2010/main" val="279550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641057" y="89012"/>
            <a:ext cx="3891746" cy="552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fontAlgn="auto" latinLnBrk="0" hangingPunct="1">
              <a:lnSpc>
                <a:spcPct val="24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defRPr/>
            </a:pPr>
            <a:r>
              <a:rPr lang="en-US" altLang="zh-CN" sz="3600" b="1" kern="1300" spc="10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3600" b="1" kern="1300" spc="10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课程要求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33400" y="1295400"/>
            <a:ext cx="8229600" cy="4419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学好物理的关键：“勤于思考，悟物穷理”。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注意把握物理学的整体结构和逻辑性。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关注物理学原理在实际工程技术的应用。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准时上课，认真听课。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按时独立完成作业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有意识的培养自学能力，进行研究性学习。</a:t>
            </a:r>
          </a:p>
          <a:p>
            <a:endParaRPr lang="en-US" altLang="zh-CN" sz="2800" b="1" dirty="0"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5500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295400" y="990600"/>
            <a:ext cx="6019800" cy="60939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楞次定律是能量守恒定律的一种表现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12963" y="1836125"/>
            <a:ext cx="2514600" cy="1981200"/>
            <a:chOff x="1008" y="1200"/>
            <a:chExt cx="1584" cy="1248"/>
          </a:xfrm>
        </p:grpSpPr>
        <p:sp>
          <p:nvSpPr>
            <p:cNvPr id="31748" name="Line 4"/>
            <p:cNvSpPr>
              <a:spLocks noChangeShapeType="1"/>
            </p:cNvSpPr>
            <p:nvPr/>
          </p:nvSpPr>
          <p:spPr bwMode="auto">
            <a:xfrm>
              <a:off x="1008" y="1344"/>
              <a:ext cx="1584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49" name="Line 5"/>
            <p:cNvSpPr>
              <a:spLocks noChangeShapeType="1"/>
            </p:cNvSpPr>
            <p:nvPr/>
          </p:nvSpPr>
          <p:spPr bwMode="auto">
            <a:xfrm>
              <a:off x="1008" y="2304"/>
              <a:ext cx="1584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0" name="Line 6"/>
            <p:cNvSpPr>
              <a:spLocks noChangeShapeType="1"/>
            </p:cNvSpPr>
            <p:nvPr/>
          </p:nvSpPr>
          <p:spPr bwMode="auto">
            <a:xfrm flipV="1">
              <a:off x="1008" y="1344"/>
              <a:ext cx="0" cy="96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1" name="Rectangle 7"/>
            <p:cNvSpPr>
              <a:spLocks noChangeArrowheads="1"/>
            </p:cNvSpPr>
            <p:nvPr/>
          </p:nvSpPr>
          <p:spPr bwMode="auto">
            <a:xfrm>
              <a:off x="2112" y="1200"/>
              <a:ext cx="48" cy="1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941763" y="2369525"/>
            <a:ext cx="1423987" cy="609600"/>
            <a:chOff x="4335" y="1968"/>
            <a:chExt cx="897" cy="384"/>
          </a:xfrm>
        </p:grpSpPr>
        <p:sp>
          <p:nvSpPr>
            <p:cNvPr id="31753" name="Line 9"/>
            <p:cNvSpPr>
              <a:spLocks noChangeShapeType="1"/>
            </p:cNvSpPr>
            <p:nvPr/>
          </p:nvSpPr>
          <p:spPr bwMode="auto">
            <a:xfrm>
              <a:off x="4335" y="2160"/>
              <a:ext cx="624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754" name="Object 10"/>
            <p:cNvGraphicFramePr>
              <a:graphicFrameLocks noChangeAspect="1"/>
            </p:cNvGraphicFramePr>
            <p:nvPr/>
          </p:nvGraphicFramePr>
          <p:xfrm>
            <a:off x="4934" y="1968"/>
            <a:ext cx="29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66" name="Equation" r:id="rId3" imgW="177646" imgH="228402" progId="Equation.3">
                    <p:embed/>
                  </p:oleObj>
                </mc:Choice>
                <mc:Fallback>
                  <p:oleObj name="Equation" r:id="rId3" imgW="177646" imgH="228402" progId="Equation.3">
                    <p:embed/>
                    <p:pic>
                      <p:nvPicPr>
                        <p:cNvPr id="0" name="Picture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4" y="1968"/>
                          <a:ext cx="298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332163" y="2696550"/>
            <a:ext cx="609600" cy="790575"/>
            <a:chOff x="3951" y="2174"/>
            <a:chExt cx="384" cy="498"/>
          </a:xfrm>
        </p:grpSpPr>
        <p:graphicFrame>
          <p:nvGraphicFramePr>
            <p:cNvPr id="31756" name="Object 12"/>
            <p:cNvGraphicFramePr>
              <a:graphicFrameLocks noChangeAspect="1"/>
            </p:cNvGraphicFramePr>
            <p:nvPr/>
          </p:nvGraphicFramePr>
          <p:xfrm>
            <a:off x="3951" y="2174"/>
            <a:ext cx="323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67" name="Equation" r:id="rId5" imgW="139579" imgH="215713" progId="Equation.3">
                    <p:embed/>
                  </p:oleObj>
                </mc:Choice>
                <mc:Fallback>
                  <p:oleObj name="Equation" r:id="rId5" imgW="139579" imgH="215713" progId="Equation.3">
                    <p:embed/>
                    <p:pic>
                      <p:nvPicPr>
                        <p:cNvPr id="0" name="Picture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1" y="2174"/>
                          <a:ext cx="323" cy="4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57" name="Line 13"/>
            <p:cNvSpPr>
              <a:spLocks noChangeShapeType="1"/>
            </p:cNvSpPr>
            <p:nvPr/>
          </p:nvSpPr>
          <p:spPr bwMode="auto">
            <a:xfrm flipV="1">
              <a:off x="4335" y="2304"/>
              <a:ext cx="0" cy="28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533400" y="5569925"/>
            <a:ext cx="8153400" cy="10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800" dirty="0">
                <a:latin typeface="黑体" pitchFamily="2" charset="-122"/>
                <a:ea typeface="黑体" pitchFamily="2" charset="-122"/>
              </a:rPr>
              <a:t>维持滑杆运动必须外加一力，此过程为外力克服安培力做功转化为焦耳热</a:t>
            </a:r>
            <a:r>
              <a:rPr kumimoji="1" lang="en-US" altLang="zh-CN" sz="2800" dirty="0"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2697162" y="4885712"/>
            <a:ext cx="3398838" cy="531813"/>
            <a:chOff x="336" y="2736"/>
            <a:chExt cx="2141" cy="335"/>
          </a:xfrm>
        </p:grpSpPr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336" y="2736"/>
              <a:ext cx="799" cy="335"/>
            </a:xfrm>
            <a:prstGeom prst="rect">
              <a:avLst/>
            </a:prstGeom>
            <a:gradFill rotWithShape="0">
              <a:gsLst>
                <a:gs pos="0">
                  <a:srgbClr val="F9F0FE"/>
                </a:gs>
                <a:gs pos="50000">
                  <a:srgbClr val="FFFFFF"/>
                </a:gs>
                <a:gs pos="100000">
                  <a:srgbClr val="F9F0FE"/>
                </a:gs>
              </a:gsLst>
              <a:lin ang="5400000" scaled="1"/>
            </a:gradFill>
            <a:ln w="12700">
              <a:solidFill>
                <a:srgbClr val="CC00CC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1C1C1C"/>
                  </a:solidFill>
                  <a:latin typeface="黑体" pitchFamily="2" charset="-122"/>
                  <a:ea typeface="黑体" pitchFamily="2" charset="-122"/>
                </a:rPr>
                <a:t>机械能</a:t>
              </a:r>
            </a:p>
          </p:txBody>
        </p:sp>
        <p:sp>
          <p:nvSpPr>
            <p:cNvPr id="31761" name="Text Box 17"/>
            <p:cNvSpPr txBox="1">
              <a:spLocks noChangeArrowheads="1"/>
            </p:cNvSpPr>
            <p:nvPr/>
          </p:nvSpPr>
          <p:spPr bwMode="auto">
            <a:xfrm>
              <a:off x="1680" y="2736"/>
              <a:ext cx="797" cy="333"/>
            </a:xfrm>
            <a:prstGeom prst="rect">
              <a:avLst/>
            </a:prstGeom>
            <a:gradFill rotWithShape="0">
              <a:gsLst>
                <a:gs pos="0">
                  <a:srgbClr val="EBF5FF"/>
                </a:gs>
                <a:gs pos="50000">
                  <a:srgbClr val="FFFFFF"/>
                </a:gs>
                <a:gs pos="100000">
                  <a:srgbClr val="EBF5FF"/>
                </a:gs>
              </a:gsLst>
              <a:lin ang="5400000" scaled="1"/>
            </a:gra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1C1C1C"/>
                  </a:solidFill>
                  <a:latin typeface="黑体" pitchFamily="2" charset="-122"/>
                  <a:ea typeface="黑体" pitchFamily="2" charset="-122"/>
                </a:rPr>
                <a:t>焦耳热</a:t>
              </a:r>
              <a:endParaRPr kumimoji="1" lang="zh-CN" altLang="en-US" sz="24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762" name="AutoShape 18"/>
            <p:cNvSpPr>
              <a:spLocks noChangeArrowheads="1"/>
            </p:cNvSpPr>
            <p:nvPr/>
          </p:nvSpPr>
          <p:spPr bwMode="auto">
            <a:xfrm>
              <a:off x="1200" y="2832"/>
              <a:ext cx="432" cy="144"/>
            </a:xfrm>
            <a:prstGeom prst="rightArrow">
              <a:avLst>
                <a:gd name="adj1" fmla="val 50000"/>
                <a:gd name="adj2" fmla="val 75000"/>
              </a:avLst>
            </a:prstGeom>
            <a:gradFill rotWithShape="0">
              <a:gsLst>
                <a:gs pos="0">
                  <a:srgbClr val="000082"/>
                </a:gs>
                <a:gs pos="15000">
                  <a:srgbClr val="66008F"/>
                </a:gs>
                <a:gs pos="32499">
                  <a:srgbClr val="BA0066"/>
                </a:gs>
                <a:gs pos="45000">
                  <a:srgbClr val="FF0000"/>
                </a:gs>
                <a:gs pos="50000">
                  <a:srgbClr val="FF8200"/>
                </a:gs>
                <a:gs pos="55001">
                  <a:srgbClr val="FF0000"/>
                </a:gs>
                <a:gs pos="67501">
                  <a:srgbClr val="BA0066"/>
                </a:gs>
                <a:gs pos="85000">
                  <a:srgbClr val="66008F"/>
                </a:gs>
                <a:gs pos="100000">
                  <a:srgbClr val="000082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328863" y="2390163"/>
            <a:ext cx="1536700" cy="744537"/>
            <a:chOff x="3319" y="1981"/>
            <a:chExt cx="968" cy="469"/>
          </a:xfrm>
        </p:grpSpPr>
        <p:graphicFrame>
          <p:nvGraphicFramePr>
            <p:cNvPr id="31765" name="Object 21"/>
            <p:cNvGraphicFramePr>
              <a:graphicFrameLocks noChangeAspect="1"/>
            </p:cNvGraphicFramePr>
            <p:nvPr/>
          </p:nvGraphicFramePr>
          <p:xfrm>
            <a:off x="3319" y="1981"/>
            <a:ext cx="417" cy="4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68" name="Equation" r:id="rId7" imgW="203112" imgH="228501" progId="Equation.3">
                    <p:embed/>
                  </p:oleObj>
                </mc:Choice>
                <mc:Fallback>
                  <p:oleObj name="Equation" r:id="rId7" imgW="203112" imgH="228501" progId="Equation.3">
                    <p:embed/>
                    <p:pic>
                      <p:nvPicPr>
                        <p:cNvPr id="0" name="Picture 2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9" y="1981"/>
                          <a:ext cx="417" cy="4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66" name="AutoShape 22"/>
            <p:cNvSpPr>
              <a:spLocks noChangeArrowheads="1"/>
            </p:cNvSpPr>
            <p:nvPr/>
          </p:nvSpPr>
          <p:spPr bwMode="auto">
            <a:xfrm>
              <a:off x="3615" y="2112"/>
              <a:ext cx="672" cy="96"/>
            </a:xfrm>
            <a:prstGeom prst="leftArrow">
              <a:avLst>
                <a:gd name="adj1" fmla="val 50000"/>
                <a:gd name="adj2" fmla="val 175000"/>
              </a:avLst>
            </a:prstGeom>
            <a:solidFill>
              <a:srgbClr val="FF99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1555750" y="1683725"/>
            <a:ext cx="5911850" cy="2895600"/>
            <a:chOff x="2832" y="816"/>
            <a:chExt cx="3724" cy="1824"/>
          </a:xfrm>
        </p:grpSpPr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2900" y="876"/>
              <a:ext cx="3656" cy="1668"/>
              <a:chOff x="2847" y="1440"/>
              <a:chExt cx="3656" cy="1668"/>
            </a:xfrm>
          </p:grpSpPr>
          <p:sp>
            <p:nvSpPr>
              <p:cNvPr id="31769" name="Text Box 25"/>
              <p:cNvSpPr txBox="1">
                <a:spLocks noChangeArrowheads="1"/>
              </p:cNvSpPr>
              <p:nvPr/>
            </p:nvSpPr>
            <p:spPr bwMode="auto">
              <a:xfrm>
                <a:off x="2895" y="1440"/>
                <a:ext cx="3608" cy="16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rgbClr val="33CCFF"/>
                    </a:solidFill>
                    <a:latin typeface="黑体" pitchFamily="2" charset="-122"/>
                    <a:ea typeface="黑体" pitchFamily="2" charset="-122"/>
                  </a:rPr>
                  <a:t>+    +    +    +    +    +    +    +</a:t>
                </a:r>
              </a:p>
              <a:p>
                <a:pPr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rgbClr val="33CCFF"/>
                    </a:solidFill>
                    <a:latin typeface="黑体" pitchFamily="2" charset="-122"/>
                    <a:ea typeface="黑体" pitchFamily="2" charset="-122"/>
                  </a:rPr>
                  <a:t>+    +    +    +    +    +    +    +</a:t>
                </a:r>
              </a:p>
              <a:p>
                <a:pPr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rgbClr val="33CCFF"/>
                    </a:solidFill>
                    <a:latin typeface="黑体" pitchFamily="2" charset="-122"/>
                    <a:ea typeface="黑体" pitchFamily="2" charset="-122"/>
                  </a:rPr>
                  <a:t>+    +    +    +    +    +    +    +</a:t>
                </a:r>
              </a:p>
              <a:p>
                <a:pPr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rgbClr val="33CCFF"/>
                    </a:solidFill>
                    <a:latin typeface="黑体" pitchFamily="2" charset="-122"/>
                    <a:ea typeface="黑体" pitchFamily="2" charset="-122"/>
                  </a:rPr>
                  <a:t>+    +    +    +    +    +    +    +</a:t>
                </a:r>
              </a:p>
              <a:p>
                <a:pPr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rgbClr val="33CCFF"/>
                    </a:solidFill>
                    <a:latin typeface="黑体" pitchFamily="2" charset="-122"/>
                    <a:ea typeface="黑体" pitchFamily="2" charset="-122"/>
                  </a:rPr>
                  <a:t>+    +    +    +    +    +    +    +</a:t>
                </a:r>
              </a:p>
            </p:txBody>
          </p:sp>
          <p:graphicFrame>
            <p:nvGraphicFramePr>
              <p:cNvPr id="31770" name="Object 26"/>
              <p:cNvGraphicFramePr>
                <a:graphicFrameLocks noChangeAspect="1"/>
              </p:cNvGraphicFramePr>
              <p:nvPr/>
            </p:nvGraphicFramePr>
            <p:xfrm>
              <a:off x="2847" y="1488"/>
              <a:ext cx="262" cy="3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69" name="Equation" r:id="rId9" imgW="215619" imgH="266353" progId="Equation.3">
                      <p:embed/>
                    </p:oleObj>
                  </mc:Choice>
                  <mc:Fallback>
                    <p:oleObj name="Equation" r:id="rId9" imgW="215619" imgH="266353" progId="Equation.3">
                      <p:embed/>
                      <p:pic>
                        <p:nvPicPr>
                          <p:cNvPr id="0" name="Picture 2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47" y="1488"/>
                            <a:ext cx="262" cy="32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1771" name="Rectangle 27"/>
            <p:cNvSpPr>
              <a:spLocks noChangeArrowheads="1"/>
            </p:cNvSpPr>
            <p:nvPr/>
          </p:nvSpPr>
          <p:spPr bwMode="auto">
            <a:xfrm>
              <a:off x="2832" y="816"/>
              <a:ext cx="2784" cy="1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" name="Text Box 47"/>
          <p:cNvSpPr txBox="1">
            <a:spLocks noChangeArrowheads="1"/>
          </p:cNvSpPr>
          <p:nvPr/>
        </p:nvSpPr>
        <p:spPr bwMode="auto">
          <a:xfrm>
            <a:off x="609600" y="152400"/>
            <a:ext cx="2590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三 楞次定律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utoUpdateAnimBg="0"/>
      <p:bldP spid="3175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695325" y="1373187"/>
            <a:ext cx="83534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保证了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电磁现象中的能量守恒与转换定律的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正确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并且也确定了 “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电磁永动机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”是不可能的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352550" y="863600"/>
            <a:ext cx="769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楞次定律中“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反抗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”与法拉第定律中“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–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”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号对应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0" y="838200"/>
            <a:ext cx="1524000" cy="990600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注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4475163" y="2859087"/>
            <a:ext cx="3332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正是外力作功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2136775" y="3760787"/>
            <a:ext cx="6732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若没有 “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–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”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或不是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反抗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将是什么情形？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4224338" y="2716212"/>
            <a:ext cx="2987675" cy="755650"/>
          </a:xfrm>
          <a:prstGeom prst="leftArrowCallout">
            <a:avLst>
              <a:gd name="adj1" fmla="val 7565"/>
              <a:gd name="adj2" fmla="val 13023"/>
              <a:gd name="adj3" fmla="val 33479"/>
              <a:gd name="adj4" fmla="val 84120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AutoShape 19"/>
          <p:cNvSpPr>
            <a:spLocks noChangeArrowheads="1"/>
          </p:cNvSpPr>
          <p:nvPr/>
        </p:nvSpPr>
        <p:spPr bwMode="auto">
          <a:xfrm rot="16200000" flipH="1">
            <a:off x="722312" y="2606675"/>
            <a:ext cx="1547813" cy="1195388"/>
          </a:xfrm>
          <a:custGeom>
            <a:avLst/>
            <a:gdLst>
              <a:gd name="T0" fmla="*/ 773907 w 21600"/>
              <a:gd name="T1" fmla="*/ 0 h 21600"/>
              <a:gd name="T2" fmla="*/ 26442 w 21600"/>
              <a:gd name="T3" fmla="*/ 595204 h 21600"/>
              <a:gd name="T4" fmla="*/ 773907 w 21600"/>
              <a:gd name="T5" fmla="*/ 40842 h 21600"/>
              <a:gd name="T6" fmla="*/ 1521371 w 21600"/>
              <a:gd name="T7" fmla="*/ 595204 h 21600"/>
              <a:gd name="T8" fmla="*/ 0 60000 65536"/>
              <a:gd name="T9" fmla="*/ 0 60000 65536"/>
              <a:gd name="T10" fmla="*/ 0 60000 65536"/>
              <a:gd name="T11" fmla="*/ 0 60000 65536"/>
              <a:gd name="T12" fmla="*/ 436 w 21600"/>
              <a:gd name="T13" fmla="*/ 0 h 21600"/>
              <a:gd name="T14" fmla="*/ 21164 w 21600"/>
              <a:gd name="T15" fmla="*/ 136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738" y="10757"/>
                </a:moveTo>
                <a:cubicBezTo>
                  <a:pt x="761" y="5216"/>
                  <a:pt x="5259" y="737"/>
                  <a:pt x="10800" y="738"/>
                </a:cubicBezTo>
                <a:cubicBezTo>
                  <a:pt x="16340" y="738"/>
                  <a:pt x="20838" y="5216"/>
                  <a:pt x="20861" y="10757"/>
                </a:cubicBezTo>
                <a:lnTo>
                  <a:pt x="21599" y="10753"/>
                </a:lnTo>
                <a:cubicBezTo>
                  <a:pt x="21574" y="4807"/>
                  <a:pt x="16746" y="-1"/>
                  <a:pt x="10799" y="0"/>
                </a:cubicBezTo>
                <a:cubicBezTo>
                  <a:pt x="4853" y="0"/>
                  <a:pt x="25" y="4807"/>
                  <a:pt x="0" y="10753"/>
                </a:cubicBezTo>
                <a:lnTo>
                  <a:pt x="738" y="10757"/>
                </a:lnTo>
                <a:close/>
              </a:path>
            </a:pathLst>
          </a:custGeom>
          <a:solidFill>
            <a:srgbClr val="FFFF00"/>
          </a:solidFill>
          <a:ln w="9525">
            <a:round/>
            <a:headEnd/>
            <a:tailEnd/>
          </a:ln>
          <a:effectLst/>
          <a:scene3d>
            <a:camera prst="legacyObliqueTopRight">
              <a:rot lat="20999997" lon="3000000" rev="0"/>
            </a:camera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 Box 28"/>
          <p:cNvSpPr txBox="1">
            <a:spLocks noChangeArrowheads="1"/>
          </p:cNvSpPr>
          <p:nvPr/>
        </p:nvSpPr>
        <p:spPr bwMode="auto">
          <a:xfrm>
            <a:off x="1912938" y="2212975"/>
            <a:ext cx="60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endParaRPr kumimoji="1" lang="en-US" altLang="zh-CN" sz="2400" b="0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09588" y="2212975"/>
            <a:ext cx="438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</a:p>
        </p:txBody>
      </p:sp>
      <p:grpSp>
        <p:nvGrpSpPr>
          <p:cNvPr id="17" name="Group 30"/>
          <p:cNvGrpSpPr>
            <a:grpSpLocks/>
          </p:cNvGrpSpPr>
          <p:nvPr/>
        </p:nvGrpSpPr>
        <p:grpSpPr bwMode="auto">
          <a:xfrm>
            <a:off x="2560642" y="2538412"/>
            <a:ext cx="1663703" cy="703263"/>
            <a:chOff x="1378" y="1299"/>
            <a:chExt cx="1048" cy="443"/>
          </a:xfrm>
        </p:grpSpPr>
        <p:pic>
          <p:nvPicPr>
            <p:cNvPr id="32" name="图片 3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" y="1299"/>
              <a:ext cx="18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3" name="图片 3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8" y="1318"/>
              <a:ext cx="232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1407" y="1578"/>
              <a:ext cx="1010" cy="164"/>
              <a:chOff x="1304" y="3205"/>
              <a:chExt cx="1010" cy="164"/>
            </a:xfrm>
          </p:grpSpPr>
          <p:sp>
            <p:nvSpPr>
              <p:cNvPr id="35" name="AutoShape 34"/>
              <p:cNvSpPr>
                <a:spLocks noChangeArrowheads="1"/>
              </p:cNvSpPr>
              <p:nvPr/>
            </p:nvSpPr>
            <p:spPr bwMode="auto">
              <a:xfrm rot="-5400000">
                <a:off x="1965" y="3017"/>
                <a:ext cx="162" cy="537"/>
              </a:xfrm>
              <a:prstGeom prst="cube">
                <a:avLst>
                  <a:gd name="adj" fmla="val 25000"/>
                </a:avLst>
              </a:prstGeom>
              <a:solidFill>
                <a:srgbClr val="808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AutoShape 35"/>
              <p:cNvSpPr>
                <a:spLocks noChangeArrowheads="1"/>
              </p:cNvSpPr>
              <p:nvPr/>
            </p:nvSpPr>
            <p:spPr bwMode="auto">
              <a:xfrm rot="-5400000">
                <a:off x="1492" y="3019"/>
                <a:ext cx="162" cy="537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8" name="Group 36"/>
          <p:cNvGrpSpPr>
            <a:grpSpLocks/>
          </p:cNvGrpSpPr>
          <p:nvPr/>
        </p:nvGrpSpPr>
        <p:grpSpPr bwMode="auto">
          <a:xfrm>
            <a:off x="3070263" y="3376119"/>
            <a:ext cx="808038" cy="327"/>
            <a:chOff x="1429" y="1094"/>
            <a:chExt cx="509" cy="327"/>
          </a:xfrm>
        </p:grpSpPr>
        <p:sp>
          <p:nvSpPr>
            <p:cNvPr id="30" name="Line 37"/>
            <p:cNvSpPr>
              <a:spLocks noChangeShapeType="1"/>
            </p:cNvSpPr>
            <p:nvPr/>
          </p:nvSpPr>
          <p:spPr bwMode="auto">
            <a:xfrm flipH="1">
              <a:off x="1429" y="1275"/>
              <a:ext cx="31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Text Box 38"/>
            <p:cNvSpPr txBox="1">
              <a:spLocks noChangeArrowheads="1"/>
            </p:cNvSpPr>
            <p:nvPr/>
          </p:nvSpPr>
          <p:spPr bwMode="auto">
            <a:xfrm>
              <a:off x="1723" y="1094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</a:p>
          </p:txBody>
        </p:sp>
      </p:grpSp>
      <p:grpSp>
        <p:nvGrpSpPr>
          <p:cNvPr id="19" name="Group 39"/>
          <p:cNvGrpSpPr>
            <a:grpSpLocks/>
          </p:cNvGrpSpPr>
          <p:nvPr/>
        </p:nvGrpSpPr>
        <p:grpSpPr bwMode="auto">
          <a:xfrm>
            <a:off x="866776" y="2233615"/>
            <a:ext cx="2990851" cy="1881190"/>
            <a:chOff x="2585" y="1855"/>
            <a:chExt cx="1884" cy="1185"/>
          </a:xfrm>
        </p:grpSpPr>
        <p:sp>
          <p:nvSpPr>
            <p:cNvPr id="25" name="Arc 40"/>
            <p:cNvSpPr>
              <a:spLocks/>
            </p:cNvSpPr>
            <p:nvPr/>
          </p:nvSpPr>
          <p:spPr bwMode="auto">
            <a:xfrm rot="10800000" flipH="1">
              <a:off x="2857" y="2568"/>
              <a:ext cx="1522" cy="405"/>
            </a:xfrm>
            <a:custGeom>
              <a:avLst/>
              <a:gdLst>
                <a:gd name="T0" fmla="*/ 704 w 19467"/>
                <a:gd name="T1" fmla="*/ 405 h 18894"/>
                <a:gd name="T2" fmla="*/ 0 w 19467"/>
                <a:gd name="T3" fmla="*/ 201 h 18894"/>
                <a:gd name="T4" fmla="*/ 1522 w 19467"/>
                <a:gd name="T5" fmla="*/ 0 h 1889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467" h="18894" fill="none" extrusionOk="0">
                  <a:moveTo>
                    <a:pt x="8999" y="18893"/>
                  </a:moveTo>
                  <a:cubicBezTo>
                    <a:pt x="5083" y="16724"/>
                    <a:pt x="1938" y="13392"/>
                    <a:pt x="-1" y="9358"/>
                  </a:cubicBezTo>
                </a:path>
                <a:path w="19467" h="18894" stroke="0" extrusionOk="0">
                  <a:moveTo>
                    <a:pt x="8999" y="18893"/>
                  </a:moveTo>
                  <a:cubicBezTo>
                    <a:pt x="5083" y="16724"/>
                    <a:pt x="1938" y="13392"/>
                    <a:pt x="-1" y="9358"/>
                  </a:cubicBezTo>
                  <a:lnTo>
                    <a:pt x="19467" y="0"/>
                  </a:lnTo>
                  <a:lnTo>
                    <a:pt x="8999" y="18893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Arc 41"/>
            <p:cNvSpPr>
              <a:spLocks/>
            </p:cNvSpPr>
            <p:nvPr/>
          </p:nvSpPr>
          <p:spPr bwMode="auto">
            <a:xfrm rot="10800000" flipH="1">
              <a:off x="2948" y="2659"/>
              <a:ext cx="1353" cy="381"/>
            </a:xfrm>
            <a:custGeom>
              <a:avLst/>
              <a:gdLst>
                <a:gd name="T0" fmla="*/ 700 w 21257"/>
                <a:gd name="T1" fmla="*/ 381 h 19006"/>
                <a:gd name="T2" fmla="*/ 0 w 21257"/>
                <a:gd name="T3" fmla="*/ 77 h 19006"/>
                <a:gd name="T4" fmla="*/ 1353 w 21257"/>
                <a:gd name="T5" fmla="*/ 0 h 190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257" h="19006" fill="none" extrusionOk="0">
                  <a:moveTo>
                    <a:pt x="10993" y="19006"/>
                  </a:moveTo>
                  <a:cubicBezTo>
                    <a:pt x="5212" y="15883"/>
                    <a:pt x="1165" y="10299"/>
                    <a:pt x="-1" y="3833"/>
                  </a:cubicBezTo>
                </a:path>
                <a:path w="21257" h="19006" stroke="0" extrusionOk="0">
                  <a:moveTo>
                    <a:pt x="10993" y="19006"/>
                  </a:moveTo>
                  <a:cubicBezTo>
                    <a:pt x="5212" y="15883"/>
                    <a:pt x="1165" y="10299"/>
                    <a:pt x="-1" y="3833"/>
                  </a:cubicBezTo>
                  <a:lnTo>
                    <a:pt x="21257" y="0"/>
                  </a:lnTo>
                  <a:lnTo>
                    <a:pt x="10993" y="19006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Arc 42"/>
            <p:cNvSpPr>
              <a:spLocks/>
            </p:cNvSpPr>
            <p:nvPr/>
          </p:nvSpPr>
          <p:spPr bwMode="auto">
            <a:xfrm rot="10800000" flipH="1" flipV="1">
              <a:off x="2744" y="2001"/>
              <a:ext cx="1725" cy="386"/>
            </a:xfrm>
            <a:custGeom>
              <a:avLst/>
              <a:gdLst>
                <a:gd name="T0" fmla="*/ 776 w 17364"/>
                <a:gd name="T1" fmla="*/ 386 h 19371"/>
                <a:gd name="T2" fmla="*/ 0 w 17364"/>
                <a:gd name="T3" fmla="*/ 256 h 19371"/>
                <a:gd name="T4" fmla="*/ 1725 w 17364"/>
                <a:gd name="T5" fmla="*/ 0 h 193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364" h="19371" fill="none" extrusionOk="0">
                  <a:moveTo>
                    <a:pt x="7807" y="19370"/>
                  </a:moveTo>
                  <a:cubicBezTo>
                    <a:pt x="4722" y="17848"/>
                    <a:pt x="2045" y="15612"/>
                    <a:pt x="-1" y="12847"/>
                  </a:cubicBezTo>
                </a:path>
                <a:path w="17364" h="19371" stroke="0" extrusionOk="0">
                  <a:moveTo>
                    <a:pt x="7807" y="19370"/>
                  </a:moveTo>
                  <a:cubicBezTo>
                    <a:pt x="4722" y="17848"/>
                    <a:pt x="2045" y="15612"/>
                    <a:pt x="-1" y="12847"/>
                  </a:cubicBezTo>
                  <a:lnTo>
                    <a:pt x="17364" y="0"/>
                  </a:lnTo>
                  <a:lnTo>
                    <a:pt x="7807" y="1937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Arc 43"/>
            <p:cNvSpPr>
              <a:spLocks/>
            </p:cNvSpPr>
            <p:nvPr/>
          </p:nvSpPr>
          <p:spPr bwMode="auto">
            <a:xfrm rot="10800000" flipH="1" flipV="1">
              <a:off x="2850" y="1855"/>
              <a:ext cx="1482" cy="350"/>
            </a:xfrm>
            <a:custGeom>
              <a:avLst/>
              <a:gdLst>
                <a:gd name="T0" fmla="*/ 803 w 20813"/>
                <a:gd name="T1" fmla="*/ 350 h 19379"/>
                <a:gd name="T2" fmla="*/ 0 w 20813"/>
                <a:gd name="T3" fmla="*/ 104 h 19379"/>
                <a:gd name="T4" fmla="*/ 1482 w 20813"/>
                <a:gd name="T5" fmla="*/ 0 h 193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13" h="19379" fill="none" extrusionOk="0">
                  <a:moveTo>
                    <a:pt x="11273" y="19379"/>
                  </a:moveTo>
                  <a:cubicBezTo>
                    <a:pt x="5748" y="16659"/>
                    <a:pt x="1647" y="11711"/>
                    <a:pt x="0" y="5777"/>
                  </a:cubicBezTo>
                </a:path>
                <a:path w="20813" h="19379" stroke="0" extrusionOk="0">
                  <a:moveTo>
                    <a:pt x="11273" y="19379"/>
                  </a:moveTo>
                  <a:cubicBezTo>
                    <a:pt x="5748" y="16659"/>
                    <a:pt x="1647" y="11711"/>
                    <a:pt x="0" y="5777"/>
                  </a:cubicBezTo>
                  <a:lnTo>
                    <a:pt x="20813" y="0"/>
                  </a:lnTo>
                  <a:lnTo>
                    <a:pt x="11273" y="19379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Line 44"/>
            <p:cNvSpPr>
              <a:spLocks noChangeShapeType="1"/>
            </p:cNvSpPr>
            <p:nvPr/>
          </p:nvSpPr>
          <p:spPr bwMode="auto">
            <a:xfrm rot="10800000" flipH="1" flipV="1">
              <a:off x="2585" y="2478"/>
              <a:ext cx="95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AutoShape 45"/>
          <p:cNvSpPr>
            <a:spLocks noChangeArrowheads="1"/>
          </p:cNvSpPr>
          <p:nvPr/>
        </p:nvSpPr>
        <p:spPr bwMode="auto">
          <a:xfrm rot="15970058" flipV="1">
            <a:off x="707232" y="2521743"/>
            <a:ext cx="1547812" cy="1362075"/>
          </a:xfrm>
          <a:custGeom>
            <a:avLst/>
            <a:gdLst>
              <a:gd name="T0" fmla="*/ 773906 w 21600"/>
              <a:gd name="T1" fmla="*/ 0 h 21600"/>
              <a:gd name="T2" fmla="*/ 26800 w 21600"/>
              <a:gd name="T3" fmla="*/ 690622 h 21600"/>
              <a:gd name="T4" fmla="*/ 773906 w 21600"/>
              <a:gd name="T5" fmla="*/ 47105 h 21600"/>
              <a:gd name="T6" fmla="*/ 1521012 w 21600"/>
              <a:gd name="T7" fmla="*/ 69062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87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748" y="10947"/>
                </a:moveTo>
                <a:cubicBezTo>
                  <a:pt x="747" y="10898"/>
                  <a:pt x="747" y="10849"/>
                  <a:pt x="747" y="10800"/>
                </a:cubicBezTo>
                <a:cubicBezTo>
                  <a:pt x="747" y="5247"/>
                  <a:pt x="5247" y="747"/>
                  <a:pt x="10800" y="747"/>
                </a:cubicBezTo>
                <a:cubicBezTo>
                  <a:pt x="16352" y="747"/>
                  <a:pt x="20853" y="5247"/>
                  <a:pt x="20853" y="10800"/>
                </a:cubicBezTo>
                <a:cubicBezTo>
                  <a:pt x="20853" y="10849"/>
                  <a:pt x="20852" y="10898"/>
                  <a:pt x="20851" y="10947"/>
                </a:cubicBezTo>
                <a:lnTo>
                  <a:pt x="21598" y="10957"/>
                </a:lnTo>
                <a:cubicBezTo>
                  <a:pt x="21599" y="10905"/>
                  <a:pt x="21600" y="10852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852"/>
                  <a:pt x="0" y="10905"/>
                  <a:pt x="1" y="10957"/>
                </a:cubicBezTo>
                <a:lnTo>
                  <a:pt x="748" y="10947"/>
                </a:lnTo>
                <a:close/>
              </a:path>
            </a:pathLst>
          </a:custGeom>
          <a:solidFill>
            <a:srgbClr val="FFFF66"/>
          </a:solidFill>
          <a:ln w="9525">
            <a:round/>
            <a:headEnd/>
            <a:tailEnd/>
          </a:ln>
          <a:effectLst/>
          <a:scene3d>
            <a:camera prst="legacyObliqueTopRight">
              <a:rot lat="20999997" lon="3000000" rev="0"/>
            </a:camera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FF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Arc 46"/>
          <p:cNvSpPr>
            <a:spLocks/>
          </p:cNvSpPr>
          <p:nvPr/>
        </p:nvSpPr>
        <p:spPr bwMode="auto">
          <a:xfrm flipH="1">
            <a:off x="833438" y="2897187"/>
            <a:ext cx="993775" cy="436563"/>
          </a:xfrm>
          <a:custGeom>
            <a:avLst/>
            <a:gdLst>
              <a:gd name="T0" fmla="*/ 4601 w 21600"/>
              <a:gd name="T1" fmla="*/ 436563 h 5329"/>
              <a:gd name="T2" fmla="*/ 11364 w 21600"/>
              <a:gd name="T3" fmla="*/ 0 h 5329"/>
              <a:gd name="T4" fmla="*/ 993775 w 21600"/>
              <a:gd name="T5" fmla="*/ 266820 h 53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5329" fill="none" extrusionOk="0">
                <a:moveTo>
                  <a:pt x="99" y="5329"/>
                </a:moveTo>
                <a:cubicBezTo>
                  <a:pt x="33" y="4640"/>
                  <a:pt x="0" y="3948"/>
                  <a:pt x="0" y="3257"/>
                </a:cubicBezTo>
                <a:cubicBezTo>
                  <a:pt x="-1" y="2166"/>
                  <a:pt x="82" y="1077"/>
                  <a:pt x="246" y="-1"/>
                </a:cubicBezTo>
              </a:path>
              <a:path w="21600" h="5329" stroke="0" extrusionOk="0">
                <a:moveTo>
                  <a:pt x="99" y="5329"/>
                </a:moveTo>
                <a:cubicBezTo>
                  <a:pt x="33" y="4640"/>
                  <a:pt x="0" y="3948"/>
                  <a:pt x="0" y="3257"/>
                </a:cubicBezTo>
                <a:cubicBezTo>
                  <a:pt x="-1" y="2166"/>
                  <a:pt x="82" y="1077"/>
                  <a:pt x="246" y="-1"/>
                </a:cubicBezTo>
                <a:lnTo>
                  <a:pt x="21600" y="3257"/>
                </a:lnTo>
                <a:lnTo>
                  <a:pt x="99" y="5329"/>
                </a:lnTo>
                <a:close/>
              </a:path>
            </a:pathLst>
          </a:custGeom>
          <a:noFill/>
          <a:ln w="38100">
            <a:solidFill>
              <a:srgbClr val="000000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ext Box 47"/>
          <p:cNvSpPr txBox="1">
            <a:spLocks noChangeArrowheads="1"/>
          </p:cNvSpPr>
          <p:nvPr/>
        </p:nvSpPr>
        <p:spPr bwMode="auto">
          <a:xfrm flipH="1">
            <a:off x="1630363" y="2414587"/>
            <a:ext cx="282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32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</a:p>
        </p:txBody>
      </p:sp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6430">
            <a:off x="8005763" y="2535237"/>
            <a:ext cx="925512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41311" y="4675188"/>
            <a:ext cx="8280400" cy="1954212"/>
            <a:chOff x="341311" y="4675188"/>
            <a:chExt cx="8280400" cy="1954212"/>
          </a:xfrm>
        </p:grpSpPr>
        <p:sp>
          <p:nvSpPr>
            <p:cNvPr id="113" name="Text Box 42"/>
            <p:cNvSpPr txBox="1">
              <a:spLocks noChangeArrowheads="1"/>
            </p:cNvSpPr>
            <p:nvPr/>
          </p:nvSpPr>
          <p:spPr bwMode="auto">
            <a:xfrm>
              <a:off x="341311" y="4675188"/>
              <a:ext cx="8280400" cy="94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         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过程将自动进行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磁铁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W</a:t>
              </a:r>
              <a:r>
                <a:rPr kumimoji="1" lang="zh-CN" altLang="en-US" sz="28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动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↑同时感应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电流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↑,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又导致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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↑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→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↑…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而不须外界提供能量。</a:t>
              </a:r>
            </a:p>
          </p:txBody>
        </p:sp>
        <p:sp>
          <p:nvSpPr>
            <p:cNvPr id="114" name="Text Box 44"/>
            <p:cNvSpPr txBox="1">
              <a:spLocks noChangeArrowheads="1"/>
            </p:cNvSpPr>
            <p:nvPr/>
          </p:nvSpPr>
          <p:spPr bwMode="auto">
            <a:xfrm>
              <a:off x="412748" y="5683250"/>
              <a:ext cx="7359652" cy="94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32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latin typeface="楷体_GB2312" pitchFamily="49" charset="-122"/>
                  <a:ea typeface="楷体_GB2312" pitchFamily="49" charset="-122"/>
                </a:rPr>
                <a:t>   </a:t>
              </a:r>
              <a:r>
                <a:rPr lang="zh-CN" altLang="en-US" sz="2800" b="1" dirty="0">
                  <a:latin typeface="楷体_GB2312" pitchFamily="49" charset="-122"/>
                  <a:ea typeface="楷体_GB2312" pitchFamily="49" charset="-122"/>
                </a:rPr>
                <a:t>事实上</a:t>
              </a:r>
              <a:r>
                <a:rPr lang="en-US" altLang="zh-CN" sz="2800" b="1" dirty="0"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lang="zh-CN" altLang="en-US" sz="2800" b="1" dirty="0">
                  <a:latin typeface="楷体_GB2312" pitchFamily="49" charset="-122"/>
                  <a:ea typeface="楷体_GB2312" pitchFamily="49" charset="-122"/>
                </a:rPr>
                <a:t>不可能存在这种能产生如此无境止电流增长的能源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17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" y="1158657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9.1.1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矩形导体回路面的法线方向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与均匀磁场方向的夹角为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=π/3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kt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=0.2T/s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），回路中导体棒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长为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=5cm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，以速度</a:t>
            </a:r>
            <a:r>
              <a:rPr lang="en-US" altLang="zh-CN" sz="2800" i="1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=20m/s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向右匀速运动，设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边位于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处，求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时回路中感应电动势的大小和方向。</a:t>
            </a:r>
          </a:p>
        </p:txBody>
      </p:sp>
      <p:pic>
        <p:nvPicPr>
          <p:cNvPr id="114690" name="Picture 2" descr="C:\Users\zhangru\Desktop\新教材ppt\上册整合后的图片\9.1.5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17" y="3405426"/>
            <a:ext cx="4839683" cy="291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200" y="9300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" y="9300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Text Box 47"/>
          <p:cNvSpPr txBox="1">
            <a:spLocks noChangeArrowheads="1"/>
          </p:cNvSpPr>
          <p:nvPr/>
        </p:nvSpPr>
        <p:spPr bwMode="auto">
          <a:xfrm>
            <a:off x="762000" y="177225"/>
            <a:ext cx="1219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例题</a:t>
            </a:r>
          </a:p>
        </p:txBody>
      </p:sp>
    </p:spTree>
    <p:extLst>
      <p:ext uri="{BB962C8B-B14F-4D97-AF65-F5344CB8AC3E}">
        <p14:creationId xmlns:p14="http://schemas.microsoft.com/office/powerpoint/2010/main" val="3523943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3439180"/>
            <a:ext cx="4496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通过回路的磁通量为：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332416"/>
              </p:ext>
            </p:extLst>
          </p:nvPr>
        </p:nvGraphicFramePr>
        <p:xfrm>
          <a:off x="496887" y="3862387"/>
          <a:ext cx="8037513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8" name="Equation" r:id="rId3" imgW="2590560" imgH="355320" progId="Equation.DSMT4">
                  <p:embed/>
                </p:oleObj>
              </mc:Choice>
              <mc:Fallback>
                <p:oleObj name="Equation" r:id="rId3" imgW="2590560" imgH="355320" progId="Equation.DSMT4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7" y="3862387"/>
                        <a:ext cx="8037513" cy="1090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57200" y="4876800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则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=2s</a:t>
            </a:r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时回路中的感应电动势为：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984468"/>
              </p:ext>
            </p:extLst>
          </p:nvPr>
        </p:nvGraphicFramePr>
        <p:xfrm>
          <a:off x="457200" y="5486400"/>
          <a:ext cx="8534400" cy="1135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9" r:id="rId5" imgW="2654300" imgH="355600" progId="Equation.DSMT4">
                  <p:embed/>
                </p:oleObj>
              </mc:Choice>
              <mc:Fallback>
                <p:oleObj r:id="rId5" imgW="2654300" imgH="355600" progId="Equation.DSMT4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486400"/>
                        <a:ext cx="8534400" cy="11358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7"/>
          <p:cNvSpPr txBox="1">
            <a:spLocks noChangeArrowheads="1"/>
          </p:cNvSpPr>
          <p:nvPr/>
        </p:nvSpPr>
        <p:spPr bwMode="auto">
          <a:xfrm>
            <a:off x="762000" y="152400"/>
            <a:ext cx="1219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例题</a:t>
            </a:r>
          </a:p>
        </p:txBody>
      </p:sp>
      <p:pic>
        <p:nvPicPr>
          <p:cNvPr id="7" name="Picture 2" descr="C:\Users\zhangru\Desktop\新教材ppt\上册整合后的图片\9.1.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17" y="923484"/>
            <a:ext cx="4153883" cy="25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13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638" y="3271466"/>
            <a:ext cx="2196000" cy="2217456"/>
          </a:xfrm>
          <a:prstGeom prst="rect">
            <a:avLst/>
          </a:prstGeom>
        </p:spPr>
      </p:pic>
      <p:sp>
        <p:nvSpPr>
          <p:cNvPr id="54" name="Text Box 3"/>
          <p:cNvSpPr txBox="1">
            <a:spLocks noChangeArrowheads="1"/>
          </p:cNvSpPr>
          <p:nvPr/>
        </p:nvSpPr>
        <p:spPr bwMode="auto">
          <a:xfrm>
            <a:off x="269875" y="819944"/>
            <a:ext cx="835183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spcBef>
                <a:spcPct val="50000"/>
              </a:spcBef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9.1.2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如图所示，一矩形导体回路放在通有电流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的长直导线旁。求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）穿过回路中的</a:t>
            </a: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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）若长直导线的电流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kt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时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回路中</a:t>
            </a: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？</a:t>
            </a:r>
          </a:p>
        </p:txBody>
      </p: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400050" y="2124869"/>
            <a:ext cx="1512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</a:p>
        </p:txBody>
      </p:sp>
      <p:sp>
        <p:nvSpPr>
          <p:cNvPr id="56" name="Text Box 5"/>
          <p:cNvSpPr txBox="1">
            <a:spLocks noChangeArrowheads="1"/>
          </p:cNvSpPr>
          <p:nvPr/>
        </p:nvSpPr>
        <p:spPr bwMode="auto">
          <a:xfrm>
            <a:off x="738188" y="2142331"/>
            <a:ext cx="1692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pic>
        <p:nvPicPr>
          <p:cNvPr id="57" name="图片 5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3840956"/>
            <a:ext cx="811213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" name="图片 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3632994"/>
            <a:ext cx="17748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" name="图片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3659981"/>
            <a:ext cx="1592262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" name="Text Box 13"/>
          <p:cNvSpPr txBox="1">
            <a:spLocks noChangeArrowheads="1"/>
          </p:cNvSpPr>
          <p:nvPr/>
        </p:nvSpPr>
        <p:spPr bwMode="auto">
          <a:xfrm>
            <a:off x="5562600" y="5923756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与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绕行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方向相反</a:t>
            </a:r>
          </a:p>
        </p:txBody>
      </p:sp>
      <p:sp>
        <p:nvSpPr>
          <p:cNvPr id="69" name="Text Box 18"/>
          <p:cNvSpPr txBox="1">
            <a:spLocks noChangeArrowheads="1"/>
          </p:cNvSpPr>
          <p:nvPr/>
        </p:nvSpPr>
        <p:spPr bwMode="auto">
          <a:xfrm>
            <a:off x="881063" y="2590006"/>
            <a:ext cx="4535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距导线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处取一窄条</a:t>
            </a: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4446588" y="2590006"/>
            <a:ext cx="3635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其上的磁通为：</a:t>
            </a:r>
            <a:endParaRPr kumimoji="1" lang="zh-CN" altLang="en-US" sz="2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Text Box 21"/>
          <p:cNvSpPr txBox="1">
            <a:spLocks noChangeArrowheads="1"/>
          </p:cNvSpPr>
          <p:nvPr/>
        </p:nvSpPr>
        <p:spPr bwMode="auto">
          <a:xfrm>
            <a:off x="868363" y="3078956"/>
            <a:ext cx="5341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则导体回路的总磁通为</a:t>
            </a:r>
          </a:p>
        </p:txBody>
      </p:sp>
      <p:grpSp>
        <p:nvGrpSpPr>
          <p:cNvPr id="74" name="Group 23"/>
          <p:cNvGrpSpPr>
            <a:grpSpLocks/>
          </p:cNvGrpSpPr>
          <p:nvPr/>
        </p:nvGrpSpPr>
        <p:grpSpPr bwMode="auto">
          <a:xfrm>
            <a:off x="3806824" y="57943"/>
            <a:ext cx="1854201" cy="755651"/>
            <a:chOff x="4343" y="527"/>
            <a:chExt cx="1168" cy="476"/>
          </a:xfrm>
        </p:grpSpPr>
        <p:pic>
          <p:nvPicPr>
            <p:cNvPr id="100" name="图片 9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" y="550"/>
              <a:ext cx="751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1" name="图片 1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" y="527"/>
              <a:ext cx="374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2" name="Rectangle 26"/>
            <p:cNvSpPr>
              <a:spLocks noChangeArrowheads="1"/>
            </p:cNvSpPr>
            <p:nvPr/>
          </p:nvSpPr>
          <p:spPr bwMode="auto">
            <a:xfrm>
              <a:off x="4694" y="550"/>
              <a:ext cx="817" cy="4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8188" y="4461669"/>
            <a:ext cx="5473700" cy="2160587"/>
            <a:chOff x="738188" y="4461669"/>
            <a:chExt cx="5473700" cy="2160587"/>
          </a:xfrm>
        </p:grpSpPr>
        <p:sp>
          <p:nvSpPr>
            <p:cNvPr id="60" name="Text Box 9"/>
            <p:cNvSpPr txBox="1">
              <a:spLocks noChangeArrowheads="1"/>
            </p:cNvSpPr>
            <p:nvPr/>
          </p:nvSpPr>
          <p:spPr bwMode="auto">
            <a:xfrm>
              <a:off x="738188" y="4461669"/>
              <a:ext cx="547370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（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）将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I 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= 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kt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代入上式，有</a:t>
              </a:r>
            </a:p>
          </p:txBody>
        </p:sp>
        <p:pic>
          <p:nvPicPr>
            <p:cNvPr id="61" name="图片 6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700" y="4993481"/>
              <a:ext cx="2089150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2" name="图片 6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438" y="5857081"/>
              <a:ext cx="1557337" cy="765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3" name="图片 6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800" y="5801519"/>
              <a:ext cx="1955800" cy="820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7" name="图片 7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3925" y="6047581"/>
              <a:ext cx="512763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9" name="图片 7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78" y="3660933"/>
            <a:ext cx="11334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0" name="Text Box 50"/>
          <p:cNvSpPr txBox="1">
            <a:spLocks noChangeArrowheads="1"/>
          </p:cNvSpPr>
          <p:nvPr/>
        </p:nvSpPr>
        <p:spPr bwMode="auto">
          <a:xfrm>
            <a:off x="1636713" y="2121694"/>
            <a:ext cx="6805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设回路绕行方向为顺时针</a:t>
            </a:r>
          </a:p>
        </p:txBody>
      </p:sp>
      <p:pic>
        <p:nvPicPr>
          <p:cNvPr id="81" name="图片 8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43" y="3736181"/>
            <a:ext cx="84931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8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282700" y="1687513"/>
            <a:ext cx="5926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任意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t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时刻回路的总磁通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2" y="2322513"/>
            <a:ext cx="2100263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2347913"/>
            <a:ext cx="2257425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7" y="3421063"/>
            <a:ext cx="1495425" cy="7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7" y="4216400"/>
            <a:ext cx="35290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352675" y="5241925"/>
            <a:ext cx="3789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与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绕行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方向相同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631950" y="2873375"/>
            <a:ext cx="1431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a+vt</a:t>
            </a:r>
            <a:endParaRPr kumimoji="1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695450" y="2132013"/>
            <a:ext cx="143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b+vt</a:t>
            </a:r>
            <a:endParaRPr kumimoji="1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5313363"/>
            <a:ext cx="8636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95312" y="1677988"/>
            <a:ext cx="1512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</a:p>
        </p:txBody>
      </p: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5965892" y="1390651"/>
            <a:ext cx="2503488" cy="2663826"/>
            <a:chOff x="3810" y="913"/>
            <a:chExt cx="1577" cy="1678"/>
          </a:xfrm>
        </p:grpSpPr>
        <p:sp>
          <p:nvSpPr>
            <p:cNvPr id="42" name="Rectangle 14"/>
            <p:cNvSpPr>
              <a:spLocks noChangeArrowheads="1"/>
            </p:cNvSpPr>
            <p:nvPr/>
          </p:nvSpPr>
          <p:spPr bwMode="auto">
            <a:xfrm>
              <a:off x="3810" y="958"/>
              <a:ext cx="1577" cy="1633"/>
            </a:xfrm>
            <a:prstGeom prst="rect">
              <a:avLst/>
            </a:prstGeom>
            <a:solidFill>
              <a:srgbClr val="F8F8EA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>
              <a:off x="4057" y="1071"/>
              <a:ext cx="0" cy="336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Arc 16"/>
            <p:cNvSpPr>
              <a:spLocks/>
            </p:cNvSpPr>
            <p:nvPr/>
          </p:nvSpPr>
          <p:spPr bwMode="auto">
            <a:xfrm rot="7750096" flipH="1">
              <a:off x="4669" y="1612"/>
              <a:ext cx="396" cy="368"/>
            </a:xfrm>
            <a:custGeom>
              <a:avLst/>
              <a:gdLst>
                <a:gd name="T0" fmla="*/ 0 w 25441"/>
                <a:gd name="T1" fmla="*/ 8 h 21600"/>
                <a:gd name="T2" fmla="*/ 396 w 25441"/>
                <a:gd name="T3" fmla="*/ 281 h 21600"/>
                <a:gd name="T4" fmla="*/ 69 w 25441"/>
                <a:gd name="T5" fmla="*/ 36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441" h="21600" fill="none" extrusionOk="0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4417" y="0"/>
                    <a:pt x="23089" y="6818"/>
                    <a:pt x="25441" y="16503"/>
                  </a:cubicBezTo>
                </a:path>
                <a:path w="25441" h="21600" stroke="0" extrusionOk="0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4417" y="0"/>
                    <a:pt x="23089" y="6818"/>
                    <a:pt x="25441" y="16503"/>
                  </a:cubicBezTo>
                  <a:lnTo>
                    <a:pt x="4451" y="21600"/>
                  </a:lnTo>
                  <a:lnTo>
                    <a:pt x="-1" y="463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Rectangle 17" descr="宽上对角线"/>
            <p:cNvSpPr>
              <a:spLocks noChangeArrowheads="1"/>
            </p:cNvSpPr>
            <p:nvPr/>
          </p:nvSpPr>
          <p:spPr bwMode="auto">
            <a:xfrm>
              <a:off x="4539" y="1397"/>
              <a:ext cx="96" cy="816"/>
            </a:xfrm>
            <a:prstGeom prst="rect">
              <a:avLst/>
            </a:prstGeom>
            <a:pattFill prst="wdUp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6" name="图片 4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" y="1213"/>
              <a:ext cx="22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7" name="Line 19"/>
            <p:cNvSpPr>
              <a:spLocks noChangeShapeType="1"/>
            </p:cNvSpPr>
            <p:nvPr/>
          </p:nvSpPr>
          <p:spPr bwMode="auto">
            <a:xfrm>
              <a:off x="4059" y="202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4155" y="1895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21"/>
            <p:cNvSpPr>
              <a:spLocks noChangeShapeType="1"/>
            </p:cNvSpPr>
            <p:nvPr/>
          </p:nvSpPr>
          <p:spPr bwMode="auto">
            <a:xfrm>
              <a:off x="4057" y="1311"/>
              <a:ext cx="0" cy="1104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headEnd type="stealth" w="med" len="lg"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22"/>
            <p:cNvSpPr>
              <a:spLocks noChangeShapeType="1"/>
            </p:cNvSpPr>
            <p:nvPr/>
          </p:nvSpPr>
          <p:spPr bwMode="auto">
            <a:xfrm>
              <a:off x="4057" y="1839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1" name="图片 5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7" y="1599"/>
              <a:ext cx="189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2" name="图片 5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" y="2223"/>
              <a:ext cx="189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" name="Line 25"/>
            <p:cNvSpPr>
              <a:spLocks noChangeShapeType="1"/>
            </p:cNvSpPr>
            <p:nvPr/>
          </p:nvSpPr>
          <p:spPr bwMode="auto">
            <a:xfrm>
              <a:off x="5077" y="2175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26"/>
            <p:cNvSpPr>
              <a:spLocks noChangeShapeType="1"/>
            </p:cNvSpPr>
            <p:nvPr/>
          </p:nvSpPr>
          <p:spPr bwMode="auto">
            <a:xfrm>
              <a:off x="4693" y="2367"/>
              <a:ext cx="3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27"/>
            <p:cNvSpPr>
              <a:spLocks noChangeShapeType="1"/>
            </p:cNvSpPr>
            <p:nvPr/>
          </p:nvSpPr>
          <p:spPr bwMode="auto">
            <a:xfrm>
              <a:off x="4069" y="2367"/>
              <a:ext cx="3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4105" y="1128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endPara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29"/>
            <p:cNvSpPr>
              <a:spLocks noChangeShapeType="1"/>
            </p:cNvSpPr>
            <p:nvPr/>
          </p:nvSpPr>
          <p:spPr bwMode="auto">
            <a:xfrm>
              <a:off x="5065" y="1407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30"/>
            <p:cNvSpPr>
              <a:spLocks noChangeShapeType="1"/>
            </p:cNvSpPr>
            <p:nvPr/>
          </p:nvSpPr>
          <p:spPr bwMode="auto">
            <a:xfrm>
              <a:off x="5065" y="2223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Line 31"/>
            <p:cNvSpPr>
              <a:spLocks noChangeShapeType="1"/>
            </p:cNvSpPr>
            <p:nvPr/>
          </p:nvSpPr>
          <p:spPr bwMode="auto">
            <a:xfrm flipV="1">
              <a:off x="5161" y="1407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Line 32"/>
            <p:cNvSpPr>
              <a:spLocks noChangeShapeType="1"/>
            </p:cNvSpPr>
            <p:nvPr/>
          </p:nvSpPr>
          <p:spPr bwMode="auto">
            <a:xfrm flipV="1">
              <a:off x="5161" y="1935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Text Box 33"/>
            <p:cNvSpPr txBox="1">
              <a:spLocks noChangeArrowheads="1"/>
            </p:cNvSpPr>
            <p:nvPr/>
          </p:nvSpPr>
          <p:spPr bwMode="auto">
            <a:xfrm>
              <a:off x="5065" y="1656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</a:p>
          </p:txBody>
        </p:sp>
        <p:sp>
          <p:nvSpPr>
            <p:cNvPr id="62" name="Rectangle 34"/>
            <p:cNvSpPr>
              <a:spLocks noChangeArrowheads="1"/>
            </p:cNvSpPr>
            <p:nvPr/>
          </p:nvSpPr>
          <p:spPr bwMode="auto">
            <a:xfrm>
              <a:off x="4344" y="1396"/>
              <a:ext cx="740" cy="49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Rectangle 35"/>
            <p:cNvSpPr>
              <a:spLocks noChangeArrowheads="1"/>
            </p:cNvSpPr>
            <p:nvPr/>
          </p:nvSpPr>
          <p:spPr bwMode="auto">
            <a:xfrm>
              <a:off x="4334" y="1407"/>
              <a:ext cx="40" cy="8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Rectangle 36"/>
            <p:cNvSpPr>
              <a:spLocks noChangeArrowheads="1"/>
            </p:cNvSpPr>
            <p:nvPr/>
          </p:nvSpPr>
          <p:spPr bwMode="auto">
            <a:xfrm>
              <a:off x="5046" y="1397"/>
              <a:ext cx="40" cy="8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Rectangle 37"/>
            <p:cNvSpPr>
              <a:spLocks noChangeArrowheads="1"/>
            </p:cNvSpPr>
            <p:nvPr/>
          </p:nvSpPr>
          <p:spPr bwMode="auto">
            <a:xfrm>
              <a:off x="4334" y="2209"/>
              <a:ext cx="757" cy="49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Text Box 38"/>
            <p:cNvSpPr txBox="1">
              <a:spLocks noChangeArrowheads="1"/>
            </p:cNvSpPr>
            <p:nvPr/>
          </p:nvSpPr>
          <p:spPr bwMode="auto">
            <a:xfrm>
              <a:off x="4445" y="913"/>
              <a:ext cx="53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 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 0</a:t>
              </a:r>
            </a:p>
          </p:txBody>
        </p:sp>
      </p:grp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5962650" y="4054475"/>
            <a:ext cx="2519362" cy="2708275"/>
            <a:chOff x="3833" y="2614"/>
            <a:chExt cx="1587" cy="1706"/>
          </a:xfrm>
        </p:grpSpPr>
        <p:sp>
          <p:nvSpPr>
            <p:cNvPr id="18" name="Rectangle 40"/>
            <p:cNvSpPr>
              <a:spLocks noChangeArrowheads="1"/>
            </p:cNvSpPr>
            <p:nvPr/>
          </p:nvSpPr>
          <p:spPr bwMode="auto">
            <a:xfrm>
              <a:off x="3833" y="2614"/>
              <a:ext cx="1577" cy="1706"/>
            </a:xfrm>
            <a:prstGeom prst="rect">
              <a:avLst/>
            </a:prstGeom>
            <a:solidFill>
              <a:srgbClr val="F8F8EA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41"/>
            <p:cNvSpPr>
              <a:spLocks noChangeShapeType="1"/>
            </p:cNvSpPr>
            <p:nvPr/>
          </p:nvSpPr>
          <p:spPr bwMode="auto">
            <a:xfrm>
              <a:off x="4037" y="2704"/>
              <a:ext cx="0" cy="771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Arc 42"/>
            <p:cNvSpPr>
              <a:spLocks/>
            </p:cNvSpPr>
            <p:nvPr/>
          </p:nvSpPr>
          <p:spPr bwMode="auto">
            <a:xfrm rot="7750096" flipH="1">
              <a:off x="4832" y="3245"/>
              <a:ext cx="396" cy="368"/>
            </a:xfrm>
            <a:custGeom>
              <a:avLst/>
              <a:gdLst>
                <a:gd name="T0" fmla="*/ 0 w 25441"/>
                <a:gd name="T1" fmla="*/ 8 h 21600"/>
                <a:gd name="T2" fmla="*/ 396 w 25441"/>
                <a:gd name="T3" fmla="*/ 281 h 21600"/>
                <a:gd name="T4" fmla="*/ 69 w 25441"/>
                <a:gd name="T5" fmla="*/ 36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441" h="21600" fill="none" extrusionOk="0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4417" y="0"/>
                    <a:pt x="23089" y="6818"/>
                    <a:pt x="25441" y="16503"/>
                  </a:cubicBezTo>
                </a:path>
                <a:path w="25441" h="21600" stroke="0" extrusionOk="0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4417" y="0"/>
                    <a:pt x="23089" y="6818"/>
                    <a:pt x="25441" y="16503"/>
                  </a:cubicBezTo>
                  <a:lnTo>
                    <a:pt x="4451" y="21600"/>
                  </a:lnTo>
                  <a:lnTo>
                    <a:pt x="-1" y="463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Rectangle 43" descr="宽上对角线"/>
            <p:cNvSpPr>
              <a:spLocks noChangeArrowheads="1"/>
            </p:cNvSpPr>
            <p:nvPr/>
          </p:nvSpPr>
          <p:spPr bwMode="auto">
            <a:xfrm>
              <a:off x="4702" y="3030"/>
              <a:ext cx="96" cy="816"/>
            </a:xfrm>
            <a:prstGeom prst="rect">
              <a:avLst/>
            </a:prstGeom>
            <a:pattFill prst="wdUp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" y="2846"/>
              <a:ext cx="22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" name="Line 45"/>
            <p:cNvSpPr>
              <a:spLocks noChangeShapeType="1"/>
            </p:cNvSpPr>
            <p:nvPr/>
          </p:nvSpPr>
          <p:spPr bwMode="auto">
            <a:xfrm>
              <a:off x="4037" y="3653"/>
              <a:ext cx="65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Text Box 46"/>
            <p:cNvSpPr txBox="1">
              <a:spLocks noChangeArrowheads="1"/>
            </p:cNvSpPr>
            <p:nvPr/>
          </p:nvSpPr>
          <p:spPr bwMode="auto">
            <a:xfrm>
              <a:off x="4265" y="3528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Line 47"/>
            <p:cNvSpPr>
              <a:spLocks noChangeShapeType="1"/>
            </p:cNvSpPr>
            <p:nvPr/>
          </p:nvSpPr>
          <p:spPr bwMode="auto">
            <a:xfrm>
              <a:off x="4037" y="3037"/>
              <a:ext cx="0" cy="1104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headEnd type="stealth" w="med" len="lg"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48"/>
            <p:cNvSpPr>
              <a:spLocks noChangeShapeType="1"/>
            </p:cNvSpPr>
            <p:nvPr/>
          </p:nvSpPr>
          <p:spPr bwMode="auto">
            <a:xfrm>
              <a:off x="4059" y="3472"/>
              <a:ext cx="45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7" name="图片 2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" y="3213"/>
              <a:ext cx="47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8" name="图片 2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" y="3906"/>
              <a:ext cx="511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" name="Line 51"/>
            <p:cNvSpPr>
              <a:spLocks noChangeShapeType="1"/>
            </p:cNvSpPr>
            <p:nvPr/>
          </p:nvSpPr>
          <p:spPr bwMode="auto">
            <a:xfrm>
              <a:off x="5239" y="3884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Line 52"/>
            <p:cNvSpPr>
              <a:spLocks noChangeShapeType="1"/>
            </p:cNvSpPr>
            <p:nvPr/>
          </p:nvSpPr>
          <p:spPr bwMode="auto">
            <a:xfrm>
              <a:off x="4898" y="4000"/>
              <a:ext cx="33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53"/>
            <p:cNvSpPr>
              <a:spLocks noChangeShapeType="1"/>
            </p:cNvSpPr>
            <p:nvPr/>
          </p:nvSpPr>
          <p:spPr bwMode="auto">
            <a:xfrm>
              <a:off x="4092" y="4000"/>
              <a:ext cx="28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Text Box 54"/>
            <p:cNvSpPr txBox="1">
              <a:spLocks noChangeArrowheads="1"/>
            </p:cNvSpPr>
            <p:nvPr/>
          </p:nvSpPr>
          <p:spPr bwMode="auto">
            <a:xfrm>
              <a:off x="4128" y="2761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endPara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55"/>
            <p:cNvSpPr>
              <a:spLocks noChangeShapeType="1"/>
            </p:cNvSpPr>
            <p:nvPr/>
          </p:nvSpPr>
          <p:spPr bwMode="auto">
            <a:xfrm>
              <a:off x="5228" y="3040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Line 56"/>
            <p:cNvSpPr>
              <a:spLocks noChangeShapeType="1"/>
            </p:cNvSpPr>
            <p:nvPr/>
          </p:nvSpPr>
          <p:spPr bwMode="auto">
            <a:xfrm>
              <a:off x="5228" y="3856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57"/>
            <p:cNvSpPr>
              <a:spLocks noChangeShapeType="1"/>
            </p:cNvSpPr>
            <p:nvPr/>
          </p:nvSpPr>
          <p:spPr bwMode="auto">
            <a:xfrm flipV="1">
              <a:off x="5324" y="3040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58"/>
            <p:cNvSpPr>
              <a:spLocks noChangeShapeType="1"/>
            </p:cNvSpPr>
            <p:nvPr/>
          </p:nvSpPr>
          <p:spPr bwMode="auto">
            <a:xfrm flipV="1">
              <a:off x="5324" y="3568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Text Box 59"/>
            <p:cNvSpPr txBox="1">
              <a:spLocks noChangeArrowheads="1"/>
            </p:cNvSpPr>
            <p:nvPr/>
          </p:nvSpPr>
          <p:spPr bwMode="auto">
            <a:xfrm>
              <a:off x="5228" y="3289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</a:p>
          </p:txBody>
        </p:sp>
        <p:sp>
          <p:nvSpPr>
            <p:cNvPr id="38" name="Rectangle 60"/>
            <p:cNvSpPr>
              <a:spLocks noChangeArrowheads="1"/>
            </p:cNvSpPr>
            <p:nvPr/>
          </p:nvSpPr>
          <p:spPr bwMode="auto">
            <a:xfrm>
              <a:off x="4507" y="3029"/>
              <a:ext cx="740" cy="49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Rectangle 61"/>
            <p:cNvSpPr>
              <a:spLocks noChangeArrowheads="1"/>
            </p:cNvSpPr>
            <p:nvPr/>
          </p:nvSpPr>
          <p:spPr bwMode="auto">
            <a:xfrm>
              <a:off x="4497" y="3040"/>
              <a:ext cx="40" cy="8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Rectangle 62"/>
            <p:cNvSpPr>
              <a:spLocks noChangeArrowheads="1"/>
            </p:cNvSpPr>
            <p:nvPr/>
          </p:nvSpPr>
          <p:spPr bwMode="auto">
            <a:xfrm>
              <a:off x="5209" y="3030"/>
              <a:ext cx="40" cy="8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Rectangle 63"/>
            <p:cNvSpPr>
              <a:spLocks noChangeArrowheads="1"/>
            </p:cNvSpPr>
            <p:nvPr/>
          </p:nvSpPr>
          <p:spPr bwMode="auto">
            <a:xfrm>
              <a:off x="4497" y="3842"/>
              <a:ext cx="757" cy="49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" name="Line 64"/>
          <p:cNvSpPr>
            <a:spLocks noChangeShapeType="1"/>
          </p:cNvSpPr>
          <p:nvPr/>
        </p:nvSpPr>
        <p:spPr bwMode="auto">
          <a:xfrm>
            <a:off x="7978775" y="2973388"/>
            <a:ext cx="4318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Text Box 65"/>
          <p:cNvSpPr txBox="1">
            <a:spLocks noChangeArrowheads="1"/>
          </p:cNvSpPr>
          <p:nvPr/>
        </p:nvSpPr>
        <p:spPr bwMode="auto">
          <a:xfrm>
            <a:off x="8086725" y="2865438"/>
            <a:ext cx="3651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</a:p>
        </p:txBody>
      </p:sp>
      <p:sp>
        <p:nvSpPr>
          <p:cNvPr id="17" name="Text Box 66"/>
          <p:cNvSpPr txBox="1">
            <a:spLocks noChangeArrowheads="1"/>
          </p:cNvSpPr>
          <p:nvPr/>
        </p:nvSpPr>
        <p:spPr bwMode="auto">
          <a:xfrm>
            <a:off x="561975" y="304800"/>
            <a:ext cx="83121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spcBef>
                <a:spcPct val="50000"/>
              </a:spcBef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9.1.2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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）若长直导线的电流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常数，矩形回路以速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    度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v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向右运动，求回路中的</a:t>
            </a: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？     </a:t>
            </a:r>
          </a:p>
        </p:txBody>
      </p:sp>
    </p:spTree>
    <p:extLst>
      <p:ext uri="{BB962C8B-B14F-4D97-AF65-F5344CB8AC3E}">
        <p14:creationId xmlns:p14="http://schemas.microsoft.com/office/powerpoint/2010/main" val="3298319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65150" y="520700"/>
            <a:ext cx="8459787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spcBef>
                <a:spcPct val="50000"/>
              </a:spcBef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9.1.2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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）若长直导线的电流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kt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且回路又以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v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     右运动时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求回路中的</a:t>
            </a: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？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8175" y="1893888"/>
            <a:ext cx="1512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430337" y="1928813"/>
            <a:ext cx="46815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综合（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时刻回路的磁通量为</a:t>
            </a: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3081338"/>
            <a:ext cx="2665412" cy="75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873500"/>
            <a:ext cx="1366837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7" y="4737100"/>
            <a:ext cx="4597400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25737" y="5781675"/>
            <a:ext cx="4500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&gt; 0,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与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绕行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方向相同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724150" y="6213475"/>
            <a:ext cx="4286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 0,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与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绕行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方向相反</a:t>
            </a:r>
          </a:p>
        </p:txBody>
      </p:sp>
      <p:sp>
        <p:nvSpPr>
          <p:cNvPr id="11" name="AutoShape 11"/>
          <p:cNvSpPr>
            <a:spLocks/>
          </p:cNvSpPr>
          <p:nvPr/>
        </p:nvSpPr>
        <p:spPr bwMode="auto">
          <a:xfrm>
            <a:off x="2544762" y="5997575"/>
            <a:ext cx="215900" cy="576263"/>
          </a:xfrm>
          <a:prstGeom prst="leftBrace">
            <a:avLst>
              <a:gd name="adj1" fmla="val 22243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5641975" y="1893888"/>
            <a:ext cx="2525712" cy="2886075"/>
            <a:chOff x="3583" y="1117"/>
            <a:chExt cx="1591" cy="1818"/>
          </a:xfrm>
        </p:grpSpPr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583" y="1117"/>
              <a:ext cx="1577" cy="1818"/>
            </a:xfrm>
            <a:prstGeom prst="rect">
              <a:avLst/>
            </a:prstGeom>
            <a:solidFill>
              <a:srgbClr val="F8F8EA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3830" y="1300"/>
              <a:ext cx="0" cy="336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Arc 15"/>
            <p:cNvSpPr>
              <a:spLocks/>
            </p:cNvSpPr>
            <p:nvPr/>
          </p:nvSpPr>
          <p:spPr bwMode="auto">
            <a:xfrm rot="7750096" flipH="1">
              <a:off x="4442" y="1841"/>
              <a:ext cx="396" cy="368"/>
            </a:xfrm>
            <a:custGeom>
              <a:avLst/>
              <a:gdLst>
                <a:gd name="T0" fmla="*/ 0 w 25441"/>
                <a:gd name="T1" fmla="*/ 8 h 21600"/>
                <a:gd name="T2" fmla="*/ 396 w 25441"/>
                <a:gd name="T3" fmla="*/ 281 h 21600"/>
                <a:gd name="T4" fmla="*/ 69 w 25441"/>
                <a:gd name="T5" fmla="*/ 36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441" h="21600" fill="none" extrusionOk="0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4417" y="0"/>
                    <a:pt x="23089" y="6818"/>
                    <a:pt x="25441" y="16503"/>
                  </a:cubicBezTo>
                </a:path>
                <a:path w="25441" h="21600" stroke="0" extrusionOk="0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4417" y="0"/>
                    <a:pt x="23089" y="6818"/>
                    <a:pt x="25441" y="16503"/>
                  </a:cubicBezTo>
                  <a:lnTo>
                    <a:pt x="4451" y="21600"/>
                  </a:lnTo>
                  <a:lnTo>
                    <a:pt x="-1" y="463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16" descr="宽上对角线"/>
            <p:cNvSpPr>
              <a:spLocks noChangeArrowheads="1"/>
            </p:cNvSpPr>
            <p:nvPr/>
          </p:nvSpPr>
          <p:spPr bwMode="auto">
            <a:xfrm>
              <a:off x="4312" y="1626"/>
              <a:ext cx="96" cy="816"/>
            </a:xfrm>
            <a:prstGeom prst="rect">
              <a:avLst/>
            </a:prstGeom>
            <a:pattFill prst="wdUp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" y="1442"/>
              <a:ext cx="22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832" y="2249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3928" y="2124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830" y="1540"/>
              <a:ext cx="0" cy="1104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headEnd type="stealth" w="med" len="lg"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3830" y="2068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" y="1828"/>
              <a:ext cx="189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3" name="图片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" y="2452"/>
              <a:ext cx="189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4850" y="2404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4466" y="2596"/>
              <a:ext cx="3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3842" y="2596"/>
              <a:ext cx="3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3878" y="1357"/>
              <a:ext cx="8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4838" y="1636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4838" y="2452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4934" y="1636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V="1">
              <a:off x="4934" y="2164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838" y="1885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4117" y="1625"/>
              <a:ext cx="740" cy="49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4107" y="1636"/>
              <a:ext cx="40" cy="8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4819" y="1626"/>
              <a:ext cx="40" cy="8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4107" y="2438"/>
              <a:ext cx="757" cy="49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>
              <a:off x="4876" y="2158"/>
              <a:ext cx="272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4944" y="2090"/>
              <a:ext cx="2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127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387475" y="1846262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若这样考虑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2403475"/>
            <a:ext cx="1512887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3" y="2257425"/>
            <a:ext cx="133350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42900" y="3113087"/>
            <a:ext cx="1668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则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051175"/>
            <a:ext cx="14763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2976562"/>
            <a:ext cx="1620837" cy="75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42900" y="3733800"/>
            <a:ext cx="205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这样就有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098550" y="4214812"/>
            <a:ext cx="1943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4246562"/>
            <a:ext cx="8318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4202112"/>
            <a:ext cx="1147763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135063" y="4835525"/>
            <a:ext cx="1531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4633912"/>
            <a:ext cx="2016125" cy="7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图片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5372100"/>
            <a:ext cx="2124075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135063" y="5624512"/>
            <a:ext cx="223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4660900" y="4668837"/>
            <a:ext cx="31353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错在哪里？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AutoShape 17"/>
          <p:cNvSpPr>
            <a:spLocks/>
          </p:cNvSpPr>
          <p:nvPr/>
        </p:nvSpPr>
        <p:spPr bwMode="auto">
          <a:xfrm>
            <a:off x="4343400" y="4310062"/>
            <a:ext cx="304800" cy="1676400"/>
          </a:xfrm>
          <a:prstGeom prst="rightBrace">
            <a:avLst>
              <a:gd name="adj1" fmla="val 45833"/>
              <a:gd name="adj2" fmla="val 39866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4935538" y="5137150"/>
            <a:ext cx="2895600" cy="985837"/>
            <a:chOff x="4935538" y="5137150"/>
            <a:chExt cx="2895600" cy="985837"/>
          </a:xfrm>
        </p:grpSpPr>
        <p:pic>
          <p:nvPicPr>
            <p:cNvPr id="18" name="图片 1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5137150"/>
              <a:ext cx="1763713" cy="414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4935538" y="5603875"/>
              <a:ext cx="289560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sz="2800" b="1">
                  <a:ea typeface="黑体" panose="02010609060101010101" pitchFamily="49" charset="-122"/>
                </a:rPr>
                <a:t>不是全微分量</a:t>
              </a:r>
              <a:endParaRPr lang="zh-CN" altLang="en-US" sz="2800">
                <a:ea typeface="黑体" panose="02010609060101010101" pitchFamily="49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22263" y="6253162"/>
            <a:ext cx="7148512" cy="536575"/>
            <a:chOff x="322263" y="6253162"/>
            <a:chExt cx="7148512" cy="536575"/>
          </a:xfrm>
        </p:grpSpPr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322263" y="6270625"/>
              <a:ext cx="2503487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全微分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1" name="图片 2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763" y="6326187"/>
              <a:ext cx="2555875" cy="407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5327650" y="6253162"/>
              <a:ext cx="1493838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要求</a:t>
              </a:r>
            </a:p>
          </p:txBody>
        </p:sp>
        <p:pic>
          <p:nvPicPr>
            <p:cNvPr id="23" name="图片 2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88" y="6284912"/>
              <a:ext cx="1296987" cy="436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4" name="AutoShape 24"/>
            <p:cNvSpPr>
              <a:spLocks noChangeArrowheads="1"/>
            </p:cNvSpPr>
            <p:nvPr/>
          </p:nvSpPr>
          <p:spPr bwMode="auto">
            <a:xfrm>
              <a:off x="4468813" y="6484937"/>
              <a:ext cx="914400" cy="152400"/>
            </a:xfrm>
            <a:prstGeom prst="rightArrow">
              <a:avLst>
                <a:gd name="adj1" fmla="val 50000"/>
                <a:gd name="adj2" fmla="val 150000"/>
              </a:avLst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6" name="Line 26"/>
          <p:cNvSpPr>
            <a:spLocks noChangeShapeType="1"/>
          </p:cNvSpPr>
          <p:nvPr/>
        </p:nvSpPr>
        <p:spPr bwMode="auto">
          <a:xfrm>
            <a:off x="2157413" y="4392612"/>
            <a:ext cx="1893887" cy="164623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2035175" y="4346575"/>
            <a:ext cx="1908175" cy="154781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>
            <a:off x="3875088" y="3176587"/>
            <a:ext cx="3810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H="1">
            <a:off x="3875088" y="3176587"/>
            <a:ext cx="3810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1" name="Group 31"/>
          <p:cNvGrpSpPr>
            <a:grpSpLocks/>
          </p:cNvGrpSpPr>
          <p:nvPr/>
        </p:nvGrpSpPr>
        <p:grpSpPr bwMode="auto">
          <a:xfrm>
            <a:off x="379413" y="436562"/>
            <a:ext cx="7539034" cy="1460502"/>
            <a:chOff x="431" y="129"/>
            <a:chExt cx="4749" cy="920"/>
          </a:xfrm>
        </p:grpSpPr>
        <p:sp>
          <p:nvSpPr>
            <p:cNvPr id="62" name="Text Box 32"/>
            <p:cNvSpPr txBox="1">
              <a:spLocks noChangeArrowheads="1"/>
            </p:cNvSpPr>
            <p:nvPr/>
          </p:nvSpPr>
          <p:spPr bwMode="auto">
            <a:xfrm>
              <a:off x="862" y="659"/>
              <a:ext cx="9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）</a:t>
              </a:r>
            </a:p>
          </p:txBody>
        </p:sp>
        <p:pic>
          <p:nvPicPr>
            <p:cNvPr id="63" name="图片 6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" y="591"/>
              <a:ext cx="2709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4" name="图片 6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142"/>
              <a:ext cx="1247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5" name="图片 6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" y="129"/>
              <a:ext cx="1787" cy="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6" name="图片 65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437"/>
              <a:ext cx="436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7" name="Text Box 37"/>
            <p:cNvSpPr txBox="1">
              <a:spLocks noChangeArrowheads="1"/>
            </p:cNvSpPr>
            <p:nvPr/>
          </p:nvSpPr>
          <p:spPr bwMode="auto">
            <a:xfrm>
              <a:off x="2835" y="200"/>
              <a:ext cx="9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）</a:t>
              </a:r>
            </a:p>
          </p:txBody>
        </p:sp>
        <p:sp>
          <p:nvSpPr>
            <p:cNvPr id="68" name="Text Box 38"/>
            <p:cNvSpPr txBox="1">
              <a:spLocks noChangeArrowheads="1"/>
            </p:cNvSpPr>
            <p:nvPr/>
          </p:nvSpPr>
          <p:spPr bwMode="auto">
            <a:xfrm>
              <a:off x="862" y="210"/>
              <a:ext cx="9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）</a:t>
              </a:r>
            </a:p>
          </p:txBody>
        </p:sp>
        <p:sp>
          <p:nvSpPr>
            <p:cNvPr id="69" name="AutoShape 39"/>
            <p:cNvSpPr>
              <a:spLocks/>
            </p:cNvSpPr>
            <p:nvPr/>
          </p:nvSpPr>
          <p:spPr bwMode="auto">
            <a:xfrm>
              <a:off x="862" y="346"/>
              <a:ext cx="181" cy="521"/>
            </a:xfrm>
            <a:prstGeom prst="leftBrace">
              <a:avLst>
                <a:gd name="adj1" fmla="val 23987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254875" y="5799137"/>
            <a:ext cx="1584325" cy="561975"/>
            <a:chOff x="7254875" y="5799137"/>
            <a:chExt cx="1584325" cy="561975"/>
          </a:xfrm>
        </p:grpSpPr>
        <p:sp>
          <p:nvSpPr>
            <p:cNvPr id="28" name="AutoShape 28"/>
            <p:cNvSpPr>
              <a:spLocks noChangeArrowheads="1"/>
            </p:cNvSpPr>
            <p:nvPr/>
          </p:nvSpPr>
          <p:spPr bwMode="auto">
            <a:xfrm>
              <a:off x="7291388" y="5799137"/>
              <a:ext cx="1189037" cy="561975"/>
            </a:xfrm>
            <a:prstGeom prst="wedgeEllipseCallout">
              <a:avLst>
                <a:gd name="adj1" fmla="val -65486"/>
                <a:gd name="adj2" fmla="val 55083"/>
              </a:avLst>
            </a:prstGeom>
            <a:solidFill>
              <a:srgbClr val="FFFF00"/>
            </a:solidFill>
            <a:ln w="9525">
              <a:solidFill>
                <a:srgbClr val="FF99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Text Box 40"/>
            <p:cNvSpPr txBox="1">
              <a:spLocks noChangeArrowheads="1"/>
            </p:cNvSpPr>
            <p:nvPr/>
          </p:nvSpPr>
          <p:spPr bwMode="auto">
            <a:xfrm>
              <a:off x="7254875" y="5821362"/>
              <a:ext cx="1584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zh-CN" altLang="en-US" sz="2800" b="1" dirty="0">
                  <a:ea typeface="楷体_GB2312" pitchFamily="49" charset="-122"/>
                </a:rPr>
                <a:t>均匀场</a:t>
              </a:r>
            </a:p>
          </p:txBody>
        </p:sp>
      </p:grpSp>
      <p:grpSp>
        <p:nvGrpSpPr>
          <p:cNvPr id="33" name="Group 41"/>
          <p:cNvGrpSpPr>
            <a:grpSpLocks/>
          </p:cNvGrpSpPr>
          <p:nvPr/>
        </p:nvGrpSpPr>
        <p:grpSpPr bwMode="auto">
          <a:xfrm>
            <a:off x="17463" y="1573212"/>
            <a:ext cx="2305050" cy="973138"/>
            <a:chOff x="226" y="935"/>
            <a:chExt cx="1452" cy="613"/>
          </a:xfrm>
        </p:grpSpPr>
        <p:sp>
          <p:nvSpPr>
            <p:cNvPr id="60" name="AutoShape 42"/>
            <p:cNvSpPr>
              <a:spLocks noChangeArrowheads="1"/>
            </p:cNvSpPr>
            <p:nvPr/>
          </p:nvSpPr>
          <p:spPr bwMode="auto">
            <a:xfrm>
              <a:off x="226" y="935"/>
              <a:ext cx="976" cy="613"/>
            </a:xfrm>
            <a:prstGeom prst="irregularSeal1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Text Box 43"/>
            <p:cNvSpPr txBox="1">
              <a:spLocks noChangeArrowheads="1"/>
            </p:cNvSpPr>
            <p:nvPr/>
          </p:nvSpPr>
          <p:spPr bwMode="auto">
            <a:xfrm>
              <a:off x="408" y="1071"/>
              <a:ext cx="12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讨论</a:t>
              </a:r>
            </a:p>
          </p:txBody>
        </p:sp>
      </p:grpSp>
      <p:grpSp>
        <p:nvGrpSpPr>
          <p:cNvPr id="34" name="Group 44"/>
          <p:cNvGrpSpPr>
            <a:grpSpLocks/>
          </p:cNvGrpSpPr>
          <p:nvPr/>
        </p:nvGrpSpPr>
        <p:grpSpPr bwMode="auto">
          <a:xfrm>
            <a:off x="5888038" y="1860550"/>
            <a:ext cx="2503487" cy="2886075"/>
            <a:chOff x="3713" y="1329"/>
            <a:chExt cx="1577" cy="1818"/>
          </a:xfrm>
        </p:grpSpPr>
        <p:sp>
          <p:nvSpPr>
            <p:cNvPr id="36" name="Rectangle 45"/>
            <p:cNvSpPr>
              <a:spLocks noChangeArrowheads="1"/>
            </p:cNvSpPr>
            <p:nvPr/>
          </p:nvSpPr>
          <p:spPr bwMode="auto">
            <a:xfrm>
              <a:off x="3713" y="1329"/>
              <a:ext cx="1577" cy="1818"/>
            </a:xfrm>
            <a:prstGeom prst="rect">
              <a:avLst/>
            </a:prstGeom>
            <a:solidFill>
              <a:srgbClr val="F8F8EA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46"/>
            <p:cNvSpPr>
              <a:spLocks noChangeShapeType="1"/>
            </p:cNvSpPr>
            <p:nvPr/>
          </p:nvSpPr>
          <p:spPr bwMode="auto">
            <a:xfrm>
              <a:off x="3960" y="1512"/>
              <a:ext cx="0" cy="336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Arc 47"/>
            <p:cNvSpPr>
              <a:spLocks/>
            </p:cNvSpPr>
            <p:nvPr/>
          </p:nvSpPr>
          <p:spPr bwMode="auto">
            <a:xfrm rot="7750096" flipH="1">
              <a:off x="4572" y="2053"/>
              <a:ext cx="396" cy="368"/>
            </a:xfrm>
            <a:custGeom>
              <a:avLst/>
              <a:gdLst>
                <a:gd name="T0" fmla="*/ 0 w 25441"/>
                <a:gd name="T1" fmla="*/ 8 h 21600"/>
                <a:gd name="T2" fmla="*/ 396 w 25441"/>
                <a:gd name="T3" fmla="*/ 281 h 21600"/>
                <a:gd name="T4" fmla="*/ 69 w 25441"/>
                <a:gd name="T5" fmla="*/ 36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441" h="21600" fill="none" extrusionOk="0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4417" y="0"/>
                    <a:pt x="23089" y="6818"/>
                    <a:pt x="25441" y="16503"/>
                  </a:cubicBezTo>
                </a:path>
                <a:path w="25441" h="21600" stroke="0" extrusionOk="0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4417" y="0"/>
                    <a:pt x="23089" y="6818"/>
                    <a:pt x="25441" y="16503"/>
                  </a:cubicBezTo>
                  <a:lnTo>
                    <a:pt x="4451" y="21600"/>
                  </a:lnTo>
                  <a:lnTo>
                    <a:pt x="-1" y="463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Rectangle 48" descr="宽上对角线"/>
            <p:cNvSpPr>
              <a:spLocks noChangeArrowheads="1"/>
            </p:cNvSpPr>
            <p:nvPr/>
          </p:nvSpPr>
          <p:spPr bwMode="auto">
            <a:xfrm>
              <a:off x="4442" y="1838"/>
              <a:ext cx="96" cy="816"/>
            </a:xfrm>
            <a:prstGeom prst="rect">
              <a:avLst/>
            </a:prstGeom>
            <a:pattFill prst="wdUp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0" name="图片 39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7" y="1654"/>
              <a:ext cx="22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" name="Line 50"/>
            <p:cNvSpPr>
              <a:spLocks noChangeShapeType="1"/>
            </p:cNvSpPr>
            <p:nvPr/>
          </p:nvSpPr>
          <p:spPr bwMode="auto">
            <a:xfrm>
              <a:off x="3962" y="2461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4058" y="2336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52"/>
            <p:cNvSpPr>
              <a:spLocks noChangeShapeType="1"/>
            </p:cNvSpPr>
            <p:nvPr/>
          </p:nvSpPr>
          <p:spPr bwMode="auto">
            <a:xfrm>
              <a:off x="3960" y="1752"/>
              <a:ext cx="0" cy="1104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headEnd type="stealth" w="med" len="lg"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53"/>
            <p:cNvSpPr>
              <a:spLocks noChangeShapeType="1"/>
            </p:cNvSpPr>
            <p:nvPr/>
          </p:nvSpPr>
          <p:spPr bwMode="auto">
            <a:xfrm>
              <a:off x="3960" y="2280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5" name="图片 44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" y="2040"/>
              <a:ext cx="189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6" name="图片 45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" y="2664"/>
              <a:ext cx="189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7" name="Line 56"/>
            <p:cNvSpPr>
              <a:spLocks noChangeShapeType="1"/>
            </p:cNvSpPr>
            <p:nvPr/>
          </p:nvSpPr>
          <p:spPr bwMode="auto">
            <a:xfrm>
              <a:off x="4980" y="2616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Line 57"/>
            <p:cNvSpPr>
              <a:spLocks noChangeShapeType="1"/>
            </p:cNvSpPr>
            <p:nvPr/>
          </p:nvSpPr>
          <p:spPr bwMode="auto">
            <a:xfrm>
              <a:off x="4596" y="2808"/>
              <a:ext cx="3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58"/>
            <p:cNvSpPr>
              <a:spLocks noChangeShapeType="1"/>
            </p:cNvSpPr>
            <p:nvPr/>
          </p:nvSpPr>
          <p:spPr bwMode="auto">
            <a:xfrm>
              <a:off x="3972" y="2808"/>
              <a:ext cx="3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Text Box 59"/>
            <p:cNvSpPr txBox="1">
              <a:spLocks noChangeArrowheads="1"/>
            </p:cNvSpPr>
            <p:nvPr/>
          </p:nvSpPr>
          <p:spPr bwMode="auto">
            <a:xfrm>
              <a:off x="4008" y="1569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endPara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60"/>
            <p:cNvSpPr>
              <a:spLocks noChangeShapeType="1"/>
            </p:cNvSpPr>
            <p:nvPr/>
          </p:nvSpPr>
          <p:spPr bwMode="auto">
            <a:xfrm>
              <a:off x="4968" y="1848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>
              <a:off x="4968" y="2664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62"/>
            <p:cNvSpPr>
              <a:spLocks noChangeShapeType="1"/>
            </p:cNvSpPr>
            <p:nvPr/>
          </p:nvSpPr>
          <p:spPr bwMode="auto">
            <a:xfrm flipV="1">
              <a:off x="5064" y="1848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63"/>
            <p:cNvSpPr>
              <a:spLocks noChangeShapeType="1"/>
            </p:cNvSpPr>
            <p:nvPr/>
          </p:nvSpPr>
          <p:spPr bwMode="auto">
            <a:xfrm flipV="1">
              <a:off x="5064" y="2376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Text Box 64"/>
            <p:cNvSpPr txBox="1">
              <a:spLocks noChangeArrowheads="1"/>
            </p:cNvSpPr>
            <p:nvPr/>
          </p:nvSpPr>
          <p:spPr bwMode="auto">
            <a:xfrm>
              <a:off x="4968" y="2097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</a:p>
          </p:txBody>
        </p:sp>
        <p:sp>
          <p:nvSpPr>
            <p:cNvPr id="56" name="Rectangle 65"/>
            <p:cNvSpPr>
              <a:spLocks noChangeArrowheads="1"/>
            </p:cNvSpPr>
            <p:nvPr/>
          </p:nvSpPr>
          <p:spPr bwMode="auto">
            <a:xfrm>
              <a:off x="4247" y="1837"/>
              <a:ext cx="740" cy="49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Rectangle 66"/>
            <p:cNvSpPr>
              <a:spLocks noChangeArrowheads="1"/>
            </p:cNvSpPr>
            <p:nvPr/>
          </p:nvSpPr>
          <p:spPr bwMode="auto">
            <a:xfrm>
              <a:off x="4237" y="1848"/>
              <a:ext cx="40" cy="8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Rectangle 67"/>
            <p:cNvSpPr>
              <a:spLocks noChangeArrowheads="1"/>
            </p:cNvSpPr>
            <p:nvPr/>
          </p:nvSpPr>
          <p:spPr bwMode="auto">
            <a:xfrm>
              <a:off x="4949" y="1838"/>
              <a:ext cx="40" cy="827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Rectangle 68"/>
            <p:cNvSpPr>
              <a:spLocks noChangeArrowheads="1"/>
            </p:cNvSpPr>
            <p:nvPr/>
          </p:nvSpPr>
          <p:spPr bwMode="auto">
            <a:xfrm>
              <a:off x="4237" y="2650"/>
              <a:ext cx="757" cy="49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5" name="图片 3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41637"/>
            <a:ext cx="158432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26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  <p:bldP spid="27" grpId="0" animBg="1"/>
      <p:bldP spid="29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52425" y="3205162"/>
            <a:ext cx="598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感应电动势</a:t>
            </a:r>
            <a:r>
              <a:rPr lang="zh-CN" altLang="en-US" sz="2800" b="1" i="1">
                <a:solidFill>
                  <a:srgbClr val="FF00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 baseline="-25000">
                <a:solidFill>
                  <a:srgbClr val="FF00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内是什么力作功？</a:t>
            </a:r>
            <a:endParaRPr lang="zh-CN" altLang="en-US" sz="280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873125" y="3781425"/>
            <a:ext cx="3178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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的变化方式：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217613" y="4373562"/>
            <a:ext cx="7072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导体回路不动，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变化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~~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感生电动势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217613" y="4887912"/>
            <a:ext cx="6856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导体回路运动，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不变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~~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动生电动势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420812"/>
            <a:ext cx="1439863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81125" y="2432050"/>
            <a:ext cx="5181600" cy="547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为回路中载流子提供能量！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2908300" y="1812925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>
            <a:off x="989013" y="4506912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96938" y="5618162"/>
            <a:ext cx="7321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它们产生的微观机理是不一样的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endParaRPr lang="en-US" altLang="zh-CN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063625" y="860425"/>
            <a:ext cx="701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电磁感应的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实质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是产生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感应电动势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38" y="1420812"/>
            <a:ext cx="2305050" cy="75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152400" y="412750"/>
            <a:ext cx="1079500" cy="1368425"/>
          </a:xfrm>
          <a:prstGeom prst="verticalScroll">
            <a:avLst>
              <a:gd name="adj" fmla="val 12500"/>
            </a:avLst>
          </a:prstGeom>
          <a:solidFill>
            <a:srgbClr val="0000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368300" y="555625"/>
            <a:ext cx="11525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结</a:t>
            </a:r>
          </a:p>
        </p:txBody>
      </p:sp>
    </p:spTree>
    <p:extLst>
      <p:ext uri="{BB962C8B-B14F-4D97-AF65-F5344CB8AC3E}">
        <p14:creationId xmlns:p14="http://schemas.microsoft.com/office/powerpoint/2010/main" val="2615920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652" y="2743200"/>
            <a:ext cx="88761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9.2 </a:t>
            </a:r>
            <a:r>
              <a:rPr lang="zh-CN" altLang="zh-CN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动生电动势和感生电动势</a:t>
            </a:r>
          </a:p>
        </p:txBody>
      </p:sp>
    </p:spTree>
    <p:extLst>
      <p:ext uri="{BB962C8B-B14F-4D97-AF65-F5344CB8AC3E}">
        <p14:creationId xmlns:p14="http://schemas.microsoft.com/office/powerpoint/2010/main" val="264518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0600" y="1828800"/>
            <a:ext cx="71720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  九  章       </a:t>
            </a:r>
            <a:r>
              <a:rPr lang="zh-CN" altLang="en-US" sz="4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电磁感应（电磁场）</a:t>
            </a:r>
            <a:endParaRPr lang="en-US" altLang="zh-CN" sz="4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第十二章</a:t>
            </a:r>
            <a:r>
              <a:rPr lang="zh-CN" altLang="en-US" sz="4000" dirty="0">
                <a:solidFill>
                  <a:prstClr val="black"/>
                </a:solidFill>
                <a:ea typeface="等线" panose="02010600030101010101" pitchFamily="2" charset="-122"/>
              </a:rPr>
              <a:t>                </a:t>
            </a:r>
            <a:r>
              <a:rPr lang="zh-CN" altLang="en-US" sz="4000" b="1" dirty="0">
                <a:solidFill>
                  <a:srgbClr val="0000FF"/>
                </a:solidFill>
                <a:ea typeface="等线" panose="02010600030101010101" pitchFamily="2" charset="-122"/>
              </a:rPr>
              <a:t>振动</a:t>
            </a:r>
            <a:endParaRPr lang="en-US" altLang="zh-CN" sz="4000" b="1" dirty="0">
              <a:solidFill>
                <a:srgbClr val="0000FF"/>
              </a:solidFill>
              <a:ea typeface="等线" panose="02010600030101010101" pitchFamily="2" charset="-122"/>
            </a:endParaRPr>
          </a:p>
          <a:p>
            <a:r>
              <a:rPr lang="zh-CN" altLang="en-US" sz="40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第十三章               </a:t>
            </a:r>
            <a:r>
              <a:rPr lang="zh-CN" altLang="en-US" sz="4000" b="1" dirty="0">
                <a:solidFill>
                  <a:srgbClr val="0000FF"/>
                </a:solidFill>
                <a:ea typeface="等线" panose="02010600030101010101" pitchFamily="2" charset="-122"/>
              </a:rPr>
              <a:t>波动</a:t>
            </a:r>
            <a:endParaRPr lang="en-US" altLang="zh-CN" sz="4000" b="1" dirty="0">
              <a:solidFill>
                <a:srgbClr val="0000FF"/>
              </a:solidFill>
              <a:ea typeface="等线" panose="02010600030101010101" pitchFamily="2" charset="-122"/>
            </a:endParaRPr>
          </a:p>
          <a:p>
            <a:r>
              <a:rPr lang="zh-CN" altLang="en-US" sz="40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第十四章            </a:t>
            </a:r>
            <a:r>
              <a:rPr lang="zh-CN" altLang="en-US" sz="4000" b="1" dirty="0">
                <a:solidFill>
                  <a:srgbClr val="0000FF"/>
                </a:solidFill>
                <a:ea typeface="等线" panose="02010600030101010101" pitchFamily="2" charset="-122"/>
              </a:rPr>
              <a:t>波动光学</a:t>
            </a:r>
            <a:endParaRPr lang="en-US" altLang="zh-CN" sz="4000" b="1" dirty="0">
              <a:solidFill>
                <a:srgbClr val="0000FF"/>
              </a:solidFill>
              <a:ea typeface="等线" panose="02010600030101010101" pitchFamily="2" charset="-122"/>
            </a:endParaRPr>
          </a:p>
          <a:p>
            <a:r>
              <a:rPr lang="zh-CN" altLang="en-US" sz="40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第十六章            </a:t>
            </a:r>
            <a:r>
              <a:rPr lang="zh-CN" altLang="en-US" sz="4000" b="1" dirty="0">
                <a:solidFill>
                  <a:srgbClr val="0000FF"/>
                </a:solidFill>
                <a:ea typeface="等线" panose="02010600030101010101" pitchFamily="2" charset="-122"/>
              </a:rPr>
              <a:t>量子物理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641057" y="89012"/>
            <a:ext cx="3891746" cy="552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fontAlgn="auto" latinLnBrk="0" hangingPunct="1">
              <a:lnSpc>
                <a:spcPct val="24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defRPr/>
            </a:pPr>
            <a:r>
              <a:rPr lang="en-US" altLang="zh-CN" sz="3600" b="1" kern="1300" spc="10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3600" b="1" kern="1300" spc="10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课程内容</a:t>
            </a:r>
          </a:p>
        </p:txBody>
      </p:sp>
    </p:spTree>
    <p:extLst>
      <p:ext uri="{BB962C8B-B14F-4D97-AF65-F5344CB8AC3E}">
        <p14:creationId xmlns:p14="http://schemas.microsoft.com/office/powerpoint/2010/main" val="1359710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685800" y="177225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引言</a:t>
            </a:r>
          </a:p>
        </p:txBody>
      </p:sp>
      <p:grpSp>
        <p:nvGrpSpPr>
          <p:cNvPr id="35" name="Group 2"/>
          <p:cNvGrpSpPr>
            <a:grpSpLocks/>
          </p:cNvGrpSpPr>
          <p:nvPr/>
        </p:nvGrpSpPr>
        <p:grpSpPr bwMode="auto">
          <a:xfrm>
            <a:off x="685800" y="1143000"/>
            <a:ext cx="8077200" cy="1801812"/>
            <a:chOff x="432" y="449"/>
            <a:chExt cx="5088" cy="1135"/>
          </a:xfrm>
        </p:grpSpPr>
        <p:sp>
          <p:nvSpPr>
            <p:cNvPr id="36" name="Text Box 3"/>
            <p:cNvSpPr txBox="1">
              <a:spLocks noChangeArrowheads="1"/>
            </p:cNvSpPr>
            <p:nvPr/>
          </p:nvSpPr>
          <p:spPr bwMode="auto">
            <a:xfrm>
              <a:off x="432" y="449"/>
              <a:ext cx="5088" cy="1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引起磁通量变化的原因</a:t>
              </a:r>
              <a:endParaRPr kumimoji="1"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800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        </a:t>
              </a:r>
              <a:r>
                <a:rPr kumimoji="1" lang="zh-CN" altLang="en-US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）稳恒磁场中的导体运动 ,    或者回路面积</a:t>
              </a: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变化、取向变化等                动生电动势        </a:t>
              </a:r>
            </a:p>
          </p:txBody>
        </p:sp>
        <p:sp>
          <p:nvSpPr>
            <p:cNvPr id="37" name="AutoShape 4"/>
            <p:cNvSpPr>
              <a:spLocks noChangeArrowheads="1"/>
            </p:cNvSpPr>
            <p:nvPr/>
          </p:nvSpPr>
          <p:spPr bwMode="auto">
            <a:xfrm>
              <a:off x="2400" y="1361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CC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1436688" y="4448943"/>
            <a:ext cx="7478712" cy="519113"/>
            <a:chOff x="905" y="1792"/>
            <a:chExt cx="4711" cy="327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3449" y="1872"/>
              <a:ext cx="576" cy="14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EDFAD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 b="1" kern="0"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905" y="1792"/>
              <a:ext cx="47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2800" b="1" kern="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800" b="1" kern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）导体不动，磁场变化              感生电动势</a:t>
              </a: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755374" y="3242522"/>
            <a:ext cx="7267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动生电动势：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导体（自由电荷）动，运动电荷受力，  </a:t>
            </a:r>
            <a:r>
              <a:rPr lang="zh-CN" altLang="en-US" sz="28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洛伦兹力。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56699" y="5191915"/>
            <a:ext cx="7267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感生电动势：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导体静止，静止电荷受力，必是电场力，有</a:t>
            </a:r>
            <a:r>
              <a:rPr lang="zh-CN" altLang="en-US" sz="28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非静电力。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05400" y="1600200"/>
            <a:ext cx="3429000" cy="2819400"/>
            <a:chOff x="3264" y="1200"/>
            <a:chExt cx="2160" cy="1776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264" y="1200"/>
              <a:ext cx="2160" cy="1776"/>
              <a:chOff x="3264" y="1200"/>
              <a:chExt cx="2160" cy="1776"/>
            </a:xfrm>
          </p:grpSpPr>
          <p:sp>
            <p:nvSpPr>
              <p:cNvPr id="39940" name="Rectangle 4"/>
              <p:cNvSpPr>
                <a:spLocks noChangeArrowheads="1"/>
              </p:cNvSpPr>
              <p:nvPr/>
            </p:nvSpPr>
            <p:spPr bwMode="auto">
              <a:xfrm>
                <a:off x="3264" y="1200"/>
                <a:ext cx="2160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3360" y="1200"/>
                <a:ext cx="2064" cy="1668"/>
                <a:chOff x="3312" y="1200"/>
                <a:chExt cx="2064" cy="1668"/>
              </a:xfrm>
            </p:grpSpPr>
            <p:sp>
              <p:nvSpPr>
                <p:cNvPr id="39942" name="Rectangle 6"/>
                <p:cNvSpPr>
                  <a:spLocks noChangeArrowheads="1"/>
                </p:cNvSpPr>
                <p:nvPr/>
              </p:nvSpPr>
              <p:spPr bwMode="auto">
                <a:xfrm>
                  <a:off x="3312" y="1200"/>
                  <a:ext cx="2064" cy="16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itchFamily="18" charset="0"/>
                    </a:rPr>
                    <a:t>+    +    +    +    +    +    +    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itchFamily="18" charset="0"/>
                    </a:rPr>
                    <a:t>+    +    +    +    +    +    +    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itchFamily="18" charset="0"/>
                    </a:rPr>
                    <a:t>+    +    +    +    +    +    +    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itchFamily="18" charset="0"/>
                    </a:rPr>
                    <a:t>+    +    +    +    +    +    +    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itchFamily="18" charset="0"/>
                    </a:rPr>
                    <a:t>+    +    +    +    +    +    +    </a:t>
                  </a:r>
                </a:p>
              </p:txBody>
            </p:sp>
            <p:sp>
              <p:nvSpPr>
                <p:cNvPr id="39943" name="AutoShape 7"/>
                <p:cNvSpPr>
                  <a:spLocks noChangeArrowheads="1"/>
                </p:cNvSpPr>
                <p:nvPr/>
              </p:nvSpPr>
              <p:spPr bwMode="auto">
                <a:xfrm>
                  <a:off x="4080" y="1440"/>
                  <a:ext cx="240" cy="1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944" name="Line 8"/>
                <p:cNvSpPr>
                  <a:spLocks noChangeShapeType="1"/>
                </p:cNvSpPr>
                <p:nvPr/>
              </p:nvSpPr>
              <p:spPr bwMode="auto">
                <a:xfrm>
                  <a:off x="4320" y="2016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9945" name="Object 9"/>
                <p:cNvGraphicFramePr>
                  <a:graphicFrameLocks noChangeAspect="1"/>
                </p:cNvGraphicFramePr>
                <p:nvPr/>
              </p:nvGraphicFramePr>
              <p:xfrm>
                <a:off x="4840" y="1864"/>
                <a:ext cx="280" cy="3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112" name="Equation" r:id="rId3" imgW="126725" imgH="177415" progId="Equation.3">
                        <p:embed/>
                      </p:oleObj>
                    </mc:Choice>
                    <mc:Fallback>
                      <p:oleObj name="Equation" r:id="rId3" imgW="126725" imgH="177415" progId="Equation.3">
                        <p:embed/>
                        <p:pic>
                          <p:nvPicPr>
                            <p:cNvPr id="0" name="Picture 58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40" y="1864"/>
                              <a:ext cx="280" cy="39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946" name="Object 10"/>
                <p:cNvGraphicFramePr>
                  <a:graphicFrameLocks noChangeAspect="1"/>
                </p:cNvGraphicFramePr>
                <p:nvPr/>
              </p:nvGraphicFramePr>
              <p:xfrm>
                <a:off x="3408" y="1296"/>
                <a:ext cx="262" cy="3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113" name="Equation" r:id="rId5" imgW="215619" imgH="266353" progId="Equation.3">
                        <p:embed/>
                      </p:oleObj>
                    </mc:Choice>
                    <mc:Fallback>
                      <p:oleObj name="Equation" r:id="rId5" imgW="215619" imgH="266353" progId="Equation.3">
                        <p:embed/>
                        <p:pic>
                          <p:nvPicPr>
                            <p:cNvPr id="0" name="Picture 58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08" y="1296"/>
                              <a:ext cx="262" cy="3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39947" name="Text Box 11"/>
            <p:cNvSpPr txBox="1">
              <a:spLocks noChangeArrowheads="1"/>
            </p:cNvSpPr>
            <p:nvPr/>
          </p:nvSpPr>
          <p:spPr bwMode="auto">
            <a:xfrm>
              <a:off x="4128" y="2592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1C1C1C"/>
                  </a:solidFill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39948" name="Text Box 12"/>
            <p:cNvSpPr txBox="1">
              <a:spLocks noChangeArrowheads="1"/>
            </p:cNvSpPr>
            <p:nvPr/>
          </p:nvSpPr>
          <p:spPr bwMode="auto">
            <a:xfrm>
              <a:off x="4032" y="1200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1C1C1C"/>
                  </a:solidFill>
                  <a:latin typeface="Times New Roman" pitchFamily="18" charset="0"/>
                </a:rPr>
                <a:t>P</a:t>
              </a:r>
            </a:p>
          </p:txBody>
        </p:sp>
      </p:grpSp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304800" y="5562600"/>
            <a:ext cx="3810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特别地</a:t>
            </a:r>
            <a:r>
              <a:rPr lang="zh-CN" altLang="zh-CN" sz="2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，对于长直细杆</a:t>
            </a:r>
            <a:endParaRPr kumimoji="1"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52" name="Text Box 16"/>
          <p:cNvSpPr txBox="1">
            <a:spLocks noChangeArrowheads="1"/>
          </p:cNvSpPr>
          <p:nvPr/>
        </p:nvSpPr>
        <p:spPr bwMode="auto">
          <a:xfrm>
            <a:off x="609600" y="228600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一</a:t>
            </a:r>
            <a:r>
              <a:rPr kumimoji="1" lang="en-US" altLang="zh-CN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  </a:t>
            </a: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动生电动势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762000" y="990601"/>
            <a:ext cx="7545388" cy="523876"/>
            <a:chOff x="576" y="777"/>
            <a:chExt cx="4753" cy="330"/>
          </a:xfrm>
        </p:grpSpPr>
        <p:sp>
          <p:nvSpPr>
            <p:cNvPr id="39954" name="Text Box 18"/>
            <p:cNvSpPr txBox="1">
              <a:spLocks noChangeArrowheads="1"/>
            </p:cNvSpPr>
            <p:nvPr/>
          </p:nvSpPr>
          <p:spPr bwMode="auto">
            <a:xfrm>
              <a:off x="576" y="777"/>
              <a:ext cx="475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动生电动势的</a:t>
              </a: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kumimoji="1" lang="zh-CN" altLang="en-US" sz="2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静电力场来源       洛伦兹力</a:t>
              </a:r>
            </a:p>
          </p:txBody>
        </p:sp>
        <p:sp>
          <p:nvSpPr>
            <p:cNvPr id="39955" name="AutoShape 19"/>
            <p:cNvSpPr>
              <a:spLocks noChangeArrowheads="1"/>
            </p:cNvSpPr>
            <p:nvPr/>
          </p:nvSpPr>
          <p:spPr bwMode="auto">
            <a:xfrm>
              <a:off x="3600" y="864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EB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6553200" y="2667000"/>
            <a:ext cx="285750" cy="457200"/>
            <a:chOff x="3360" y="3312"/>
            <a:chExt cx="180" cy="288"/>
          </a:xfrm>
        </p:grpSpPr>
        <p:sp>
          <p:nvSpPr>
            <p:cNvPr id="39957" name="Oval 21"/>
            <p:cNvSpPr>
              <a:spLocks noChangeArrowheads="1"/>
            </p:cNvSpPr>
            <p:nvPr/>
          </p:nvSpPr>
          <p:spPr bwMode="auto">
            <a:xfrm>
              <a:off x="3360" y="3408"/>
              <a:ext cx="144" cy="144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3360" y="331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itchFamily="18" charset="0"/>
                </a:rPr>
                <a:t>-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867400" y="3048000"/>
            <a:ext cx="762000" cy="939800"/>
            <a:chOff x="3696" y="2112"/>
            <a:chExt cx="480" cy="592"/>
          </a:xfrm>
        </p:grpSpPr>
        <p:sp>
          <p:nvSpPr>
            <p:cNvPr id="39960" name="Line 24"/>
            <p:cNvSpPr>
              <a:spLocks noChangeShapeType="1"/>
            </p:cNvSpPr>
            <p:nvPr/>
          </p:nvSpPr>
          <p:spPr bwMode="auto">
            <a:xfrm>
              <a:off x="4176" y="2112"/>
              <a:ext cx="0" cy="33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9961" name="Object 25"/>
            <p:cNvGraphicFramePr>
              <a:graphicFrameLocks noChangeAspect="1"/>
            </p:cNvGraphicFramePr>
            <p:nvPr/>
          </p:nvGraphicFramePr>
          <p:xfrm>
            <a:off x="3696" y="2268"/>
            <a:ext cx="387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14" name="Equation" r:id="rId7" imgW="203112" imgH="228501" progId="Equation.3">
                    <p:embed/>
                  </p:oleObj>
                </mc:Choice>
                <mc:Fallback>
                  <p:oleObj name="Equation" r:id="rId7" imgW="203112" imgH="228501" progId="Equation.3">
                    <p:embed/>
                    <p:pic>
                      <p:nvPicPr>
                        <p:cNvPr id="0" name="Picture 5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268"/>
                          <a:ext cx="387" cy="4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6400800" y="1905000"/>
            <a:ext cx="539750" cy="2057400"/>
            <a:chOff x="480" y="1584"/>
            <a:chExt cx="340" cy="1296"/>
          </a:xfrm>
        </p:grpSpPr>
        <p:sp>
          <p:nvSpPr>
            <p:cNvPr id="39963" name="Text Box 27"/>
            <p:cNvSpPr txBox="1">
              <a:spLocks noChangeArrowheads="1"/>
            </p:cNvSpPr>
            <p:nvPr/>
          </p:nvSpPr>
          <p:spPr bwMode="auto">
            <a:xfrm>
              <a:off x="528" y="2592"/>
              <a:ext cx="2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0066"/>
                  </a:solidFill>
                  <a:latin typeface="Times New Roman" pitchFamily="18" charset="0"/>
                </a:rPr>
                <a:t>- -</a:t>
              </a:r>
            </a:p>
          </p:txBody>
        </p:sp>
        <p:sp>
          <p:nvSpPr>
            <p:cNvPr id="39964" name="Text Box 28"/>
            <p:cNvSpPr txBox="1">
              <a:spLocks noChangeArrowheads="1"/>
            </p:cNvSpPr>
            <p:nvPr/>
          </p:nvSpPr>
          <p:spPr bwMode="auto">
            <a:xfrm>
              <a:off x="480" y="1584"/>
              <a:ext cx="33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++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</p:grp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5943600" y="2057400"/>
            <a:ext cx="685800" cy="762000"/>
            <a:chOff x="3744" y="1488"/>
            <a:chExt cx="432" cy="480"/>
          </a:xfrm>
        </p:grpSpPr>
        <p:sp>
          <p:nvSpPr>
            <p:cNvPr id="39966" name="Line 30"/>
            <p:cNvSpPr>
              <a:spLocks noChangeShapeType="1"/>
            </p:cNvSpPr>
            <p:nvPr/>
          </p:nvSpPr>
          <p:spPr bwMode="auto">
            <a:xfrm flipV="1">
              <a:off x="4176" y="1632"/>
              <a:ext cx="0" cy="33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9967" name="Object 31"/>
            <p:cNvGraphicFramePr>
              <a:graphicFrameLocks noChangeAspect="1"/>
            </p:cNvGraphicFramePr>
            <p:nvPr/>
          </p:nvGraphicFramePr>
          <p:xfrm>
            <a:off x="3744" y="1488"/>
            <a:ext cx="339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15" name="Equation" r:id="rId9" imgW="177646" imgH="241091" progId="Equation.3">
                    <p:embed/>
                  </p:oleObj>
                </mc:Choice>
                <mc:Fallback>
                  <p:oleObj name="Equation" r:id="rId9" imgW="177646" imgH="241091" progId="Equation.3">
                    <p:embed/>
                    <p:pic>
                      <p:nvPicPr>
                        <p:cNvPr id="0" name="Picture 5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488"/>
                          <a:ext cx="339" cy="4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68" name="Object 32"/>
          <p:cNvGraphicFramePr>
            <a:graphicFrameLocks noChangeAspect="1"/>
          </p:cNvGraphicFramePr>
          <p:nvPr/>
        </p:nvGraphicFramePr>
        <p:xfrm>
          <a:off x="538163" y="1617663"/>
          <a:ext cx="44132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6" name="公式" r:id="rId11" imgW="1511300" imgH="228600" progId="Equation.3">
                  <p:embed/>
                </p:oleObj>
              </mc:Choice>
              <mc:Fallback>
                <p:oleObj name="公式" r:id="rId11" imgW="1511300" imgH="228600" progId="Equation.3">
                  <p:embed/>
                  <p:pic>
                    <p:nvPicPr>
                      <p:cNvPr id="0" name="Picture 5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1617663"/>
                        <a:ext cx="4413250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344488" y="2463800"/>
            <a:ext cx="3717925" cy="714375"/>
            <a:chOff x="265" y="1696"/>
            <a:chExt cx="2342" cy="450"/>
          </a:xfrm>
        </p:grpSpPr>
        <p:sp>
          <p:nvSpPr>
            <p:cNvPr id="39970" name="Text Box 34"/>
            <p:cNvSpPr txBox="1">
              <a:spLocks noChangeArrowheads="1"/>
            </p:cNvSpPr>
            <p:nvPr/>
          </p:nvSpPr>
          <p:spPr bwMode="auto">
            <a:xfrm>
              <a:off x="265" y="1737"/>
              <a:ext cx="79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平衡时</a:t>
              </a:r>
            </a:p>
          </p:txBody>
        </p:sp>
        <p:graphicFrame>
          <p:nvGraphicFramePr>
            <p:cNvPr id="39971" name="Object 35"/>
            <p:cNvGraphicFramePr>
              <a:graphicFrameLocks noChangeAspect="1"/>
            </p:cNvGraphicFramePr>
            <p:nvPr/>
          </p:nvGraphicFramePr>
          <p:xfrm>
            <a:off x="1520" y="1696"/>
            <a:ext cx="1087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17" name="公式" r:id="rId13" imgW="596900" imgH="241300" progId="Equation.3">
                    <p:embed/>
                  </p:oleObj>
                </mc:Choice>
                <mc:Fallback>
                  <p:oleObj name="公式" r:id="rId13" imgW="596900" imgH="241300" progId="Equation.3">
                    <p:embed/>
                    <p:pic>
                      <p:nvPicPr>
                        <p:cNvPr id="0" name="Picture 5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0" y="1696"/>
                          <a:ext cx="1087" cy="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72" name="Object 36"/>
          <p:cNvGraphicFramePr>
            <a:graphicFrameLocks noChangeAspect="1"/>
          </p:cNvGraphicFramePr>
          <p:nvPr/>
        </p:nvGraphicFramePr>
        <p:xfrm>
          <a:off x="1192213" y="3170238"/>
          <a:ext cx="284638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8" name="Equation" r:id="rId15" imgW="1016000" imgH="419100" progId="Equation.3">
                  <p:embed/>
                </p:oleObj>
              </mc:Choice>
              <mc:Fallback>
                <p:oleObj name="Equation" r:id="rId15" imgW="1016000" imgH="419100" progId="Equation.3">
                  <p:embed/>
                  <p:pic>
                    <p:nvPicPr>
                      <p:cNvPr id="0" name="Picture 5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3170238"/>
                        <a:ext cx="2846387" cy="1173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3" name="Object 37"/>
          <p:cNvGraphicFramePr>
            <a:graphicFrameLocks noChangeAspect="1"/>
          </p:cNvGraphicFramePr>
          <p:nvPr/>
        </p:nvGraphicFramePr>
        <p:xfrm>
          <a:off x="3200400" y="4495800"/>
          <a:ext cx="309245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9" name="Equation" r:id="rId17" imgW="1905000" imgH="596900" progId="Equation.3">
                  <p:embed/>
                </p:oleObj>
              </mc:Choice>
              <mc:Fallback>
                <p:oleObj name="Equation" r:id="rId17" imgW="1905000" imgH="596900" progId="Equation.3">
                  <p:embed/>
                  <p:pic>
                    <p:nvPicPr>
                      <p:cNvPr id="0" name="Picture 5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495800"/>
                        <a:ext cx="3092450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882033"/>
              </p:ext>
            </p:extLst>
          </p:nvPr>
        </p:nvGraphicFramePr>
        <p:xfrm>
          <a:off x="838200" y="4495800"/>
          <a:ext cx="2435061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0" name="Equation" r:id="rId19" imgW="774360" imgH="291960" progId="Equation.DSMT4">
                  <p:embed/>
                </p:oleObj>
              </mc:Choice>
              <mc:Fallback>
                <p:oleObj name="Equation" r:id="rId19" imgW="774360" imgH="291960" progId="Equation.DSMT4">
                  <p:embed/>
                  <p:pic>
                    <p:nvPicPr>
                      <p:cNvPr id="0" name="Picture 5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95800"/>
                        <a:ext cx="2435061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5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597325"/>
              </p:ext>
            </p:extLst>
          </p:nvPr>
        </p:nvGraphicFramePr>
        <p:xfrm>
          <a:off x="4191000" y="5319713"/>
          <a:ext cx="440004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1" name="Equation" r:id="rId21" imgW="1002960" imgH="291960" progId="Equation.DSMT4">
                  <p:embed/>
                </p:oleObj>
              </mc:Choice>
              <mc:Fallback>
                <p:oleObj name="Equation" r:id="rId21" imgW="1002960" imgH="291960" progId="Equation.DSMT4">
                  <p:embed/>
                  <p:pic>
                    <p:nvPicPr>
                      <p:cNvPr id="0" name="Picture 5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319713"/>
                        <a:ext cx="4400040" cy="1081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9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1661319" y="1231900"/>
            <a:ext cx="2873375" cy="6858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AutoShape 3"/>
          <p:cNvSpPr>
            <a:spLocks noChangeArrowheads="1"/>
          </p:cNvSpPr>
          <p:nvPr/>
        </p:nvSpPr>
        <p:spPr bwMode="auto">
          <a:xfrm>
            <a:off x="4702969" y="1069975"/>
            <a:ext cx="3519488" cy="1114425"/>
          </a:xfrm>
          <a:prstGeom prst="parallelogram">
            <a:avLst>
              <a:gd name="adj" fmla="val 70371"/>
            </a:avLst>
          </a:prstGeom>
          <a:solidFill>
            <a:srgbClr val="F8F4EA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32" y="1296988"/>
            <a:ext cx="23145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" name="AutoShape 5"/>
          <p:cNvSpPr>
            <a:spLocks/>
          </p:cNvSpPr>
          <p:nvPr/>
        </p:nvSpPr>
        <p:spPr bwMode="auto">
          <a:xfrm flipH="1">
            <a:off x="4493419" y="4165600"/>
            <a:ext cx="287338" cy="682625"/>
          </a:xfrm>
          <a:prstGeom prst="leftBrace">
            <a:avLst>
              <a:gd name="adj1" fmla="val 19797"/>
              <a:gd name="adj2" fmla="val 48093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8" name="图片 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94" y="4210050"/>
            <a:ext cx="936625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528485" y="224632"/>
            <a:ext cx="66246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一般情况下动生电动势的计算</a:t>
            </a:r>
            <a:endParaRPr kumimoji="1" lang="zh-CN" altLang="en-US" sz="4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" name="Group 8"/>
          <p:cNvGrpSpPr>
            <a:grpSpLocks/>
          </p:cNvGrpSpPr>
          <p:nvPr/>
        </p:nvGrpSpPr>
        <p:grpSpPr bwMode="auto">
          <a:xfrm>
            <a:off x="2466182" y="3646483"/>
            <a:ext cx="2027237" cy="814386"/>
            <a:chOff x="1474" y="2190"/>
            <a:chExt cx="1270" cy="478"/>
          </a:xfrm>
        </p:grpSpPr>
        <p:pic>
          <p:nvPicPr>
            <p:cNvPr id="64" name="图片 6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2341"/>
              <a:ext cx="12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5" name="Text Box 10"/>
            <p:cNvSpPr txBox="1">
              <a:spLocks noChangeArrowheads="1"/>
            </p:cNvSpPr>
            <p:nvPr/>
          </p:nvSpPr>
          <p:spPr bwMode="auto">
            <a:xfrm>
              <a:off x="1643" y="2190"/>
              <a:ext cx="42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</a:t>
              </a:r>
            </a:p>
          </p:txBody>
        </p:sp>
      </p:grpSp>
      <p:grpSp>
        <p:nvGrpSpPr>
          <p:cNvPr id="41" name="Group 11"/>
          <p:cNvGrpSpPr>
            <a:grpSpLocks/>
          </p:cNvGrpSpPr>
          <p:nvPr/>
        </p:nvGrpSpPr>
        <p:grpSpPr bwMode="auto">
          <a:xfrm>
            <a:off x="2215357" y="4281488"/>
            <a:ext cx="2230437" cy="900112"/>
            <a:chOff x="1221" y="2614"/>
            <a:chExt cx="1504" cy="544"/>
          </a:xfrm>
        </p:grpSpPr>
        <p:pic>
          <p:nvPicPr>
            <p:cNvPr id="62" name="图片 6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" y="2696"/>
              <a:ext cx="1504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3" name="Text Box 13"/>
            <p:cNvSpPr txBox="1">
              <a:spLocks noChangeArrowheads="1"/>
            </p:cNvSpPr>
            <p:nvPr/>
          </p:nvSpPr>
          <p:spPr bwMode="auto">
            <a:xfrm>
              <a:off x="1837" y="2614"/>
              <a:ext cx="248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</a:t>
              </a:r>
            </a:p>
          </p:txBody>
        </p:sp>
      </p:grpSp>
      <p:sp>
        <p:nvSpPr>
          <p:cNvPr id="42" name="Rectangle 14"/>
          <p:cNvSpPr>
            <a:spLocks noChangeArrowheads="1"/>
          </p:cNvSpPr>
          <p:nvPr/>
        </p:nvSpPr>
        <p:spPr bwMode="auto">
          <a:xfrm>
            <a:off x="1756569" y="3886200"/>
            <a:ext cx="1679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AutoShape 15"/>
          <p:cNvSpPr>
            <a:spLocks noChangeArrowheads="1"/>
          </p:cNvSpPr>
          <p:nvPr/>
        </p:nvSpPr>
        <p:spPr bwMode="auto">
          <a:xfrm>
            <a:off x="659607" y="2898775"/>
            <a:ext cx="1800225" cy="1008063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929482" y="3046413"/>
            <a:ext cx="31194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3600" b="1">
                <a:solidFill>
                  <a:srgbClr val="FF0000"/>
                </a:solidFill>
                <a:ea typeface="隶书" panose="02010509060101010101" pitchFamily="49" charset="-122"/>
              </a:rPr>
              <a:t>注意：</a:t>
            </a:r>
            <a:endParaRPr lang="zh-CN" altLang="en-US" sz="360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sp>
        <p:nvSpPr>
          <p:cNvPr id="48" name="Line 18"/>
          <p:cNvSpPr>
            <a:spLocks noChangeShapeType="1"/>
          </p:cNvSpPr>
          <p:nvPr/>
        </p:nvSpPr>
        <p:spPr bwMode="auto">
          <a:xfrm flipH="1">
            <a:off x="6492081" y="1227137"/>
            <a:ext cx="457200" cy="838201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Line 19"/>
          <p:cNvSpPr>
            <a:spLocks noChangeShapeType="1"/>
          </p:cNvSpPr>
          <p:nvPr/>
        </p:nvSpPr>
        <p:spPr bwMode="auto">
          <a:xfrm>
            <a:off x="5820568" y="1360488"/>
            <a:ext cx="1219200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Line 20"/>
          <p:cNvSpPr>
            <a:spLocks noChangeShapeType="1"/>
          </p:cNvSpPr>
          <p:nvPr/>
        </p:nvSpPr>
        <p:spPr bwMode="auto">
          <a:xfrm>
            <a:off x="5515768" y="1939925"/>
            <a:ext cx="1219200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Line 21"/>
          <p:cNvSpPr>
            <a:spLocks noChangeShapeType="1"/>
          </p:cNvSpPr>
          <p:nvPr/>
        </p:nvSpPr>
        <p:spPr bwMode="auto">
          <a:xfrm flipH="1">
            <a:off x="5490368" y="1360488"/>
            <a:ext cx="330200" cy="5842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Line 22"/>
          <p:cNvSpPr>
            <a:spLocks noChangeShapeType="1"/>
          </p:cNvSpPr>
          <p:nvPr/>
        </p:nvSpPr>
        <p:spPr bwMode="auto">
          <a:xfrm>
            <a:off x="6049168" y="1228725"/>
            <a:ext cx="0" cy="4191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>
            <a:off x="6595268" y="1152525"/>
            <a:ext cx="0" cy="4191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Line 24"/>
          <p:cNvSpPr>
            <a:spLocks noChangeShapeType="1"/>
          </p:cNvSpPr>
          <p:nvPr/>
        </p:nvSpPr>
        <p:spPr bwMode="auto">
          <a:xfrm>
            <a:off x="6376193" y="1306513"/>
            <a:ext cx="0" cy="4191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Line 25"/>
          <p:cNvSpPr>
            <a:spLocks noChangeShapeType="1"/>
          </p:cNvSpPr>
          <p:nvPr/>
        </p:nvSpPr>
        <p:spPr bwMode="auto">
          <a:xfrm>
            <a:off x="5842793" y="1385888"/>
            <a:ext cx="0" cy="4191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6" name="图片 5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93" y="1136650"/>
            <a:ext cx="3889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" name="Line 28"/>
          <p:cNvSpPr>
            <a:spLocks noChangeShapeType="1"/>
          </p:cNvSpPr>
          <p:nvPr/>
        </p:nvSpPr>
        <p:spPr bwMode="auto">
          <a:xfrm>
            <a:off x="7039768" y="1760538"/>
            <a:ext cx="23497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747" y="1411288"/>
            <a:ext cx="316569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" name="Line 30"/>
          <p:cNvSpPr>
            <a:spLocks noChangeShapeType="1"/>
          </p:cNvSpPr>
          <p:nvPr/>
        </p:nvSpPr>
        <p:spPr bwMode="auto">
          <a:xfrm flipH="1">
            <a:off x="6644481" y="1531938"/>
            <a:ext cx="152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6720681" y="1455738"/>
            <a:ext cx="282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1378744" y="2301875"/>
            <a:ext cx="74231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动生电动势只出现在运动的导体上！	</a:t>
            </a:r>
            <a:endParaRPr lang="zh-CN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01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609600" y="228600"/>
            <a:ext cx="3505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一</a:t>
            </a:r>
            <a:r>
              <a:rPr kumimoji="1" lang="en-US" altLang="zh-CN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动生电动势</a:t>
            </a:r>
          </a:p>
        </p:txBody>
      </p:sp>
      <p:sp>
        <p:nvSpPr>
          <p:cNvPr id="6" name="矩形 5"/>
          <p:cNvSpPr/>
          <p:nvPr/>
        </p:nvSpPr>
        <p:spPr>
          <a:xfrm>
            <a:off x="76200" y="1227522"/>
            <a:ext cx="5490030" cy="3039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9.2.1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如图所示，均匀磁场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=0.5T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垂直纸面向里，铜棒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OA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长为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=40cm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，在垂直于磁场的平面内以角速度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=50πrad/s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绕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点逆时针旋转，求铜棒中动生电动势的大小和方向。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442" name="Picture 58" descr="C:\Users\zhangru\Desktop\新教材ppt\上册整合后的图片\9.2.3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831" y="990600"/>
            <a:ext cx="3425370" cy="33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28600" y="4419600"/>
            <a:ext cx="8610600" cy="1566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本问题中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i="1" dirty="0">
                <a:latin typeface="Book Antiqua" panose="0204060205030503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三者互相垂直。铜棒以逆时针转动，棒上各点速度不同，故要在棒上取长度微元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dl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，到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点距离为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，这一微元产生的动生电动势为：</a:t>
            </a:r>
          </a:p>
        </p:txBody>
      </p:sp>
      <p:sp>
        <p:nvSpPr>
          <p:cNvPr id="8" name="Rectangle 6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02464"/>
              </p:ext>
            </p:extLst>
          </p:nvPr>
        </p:nvGraphicFramePr>
        <p:xfrm>
          <a:off x="2677392" y="6019452"/>
          <a:ext cx="3723408" cy="53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4" r:id="rId4" imgW="1066337" imgH="165028" progId="Equation.DSMT4">
                  <p:embed/>
                </p:oleObj>
              </mc:Choice>
              <mc:Fallback>
                <p:oleObj r:id="rId4" imgW="1066337" imgH="165028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392" y="6019452"/>
                        <a:ext cx="3723408" cy="5319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184664"/>
              </p:ext>
            </p:extLst>
          </p:nvPr>
        </p:nvGraphicFramePr>
        <p:xfrm>
          <a:off x="2377393" y="4347913"/>
          <a:ext cx="450850" cy="573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7393" y="4347913"/>
                        <a:ext cx="450850" cy="5738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636276"/>
              </p:ext>
            </p:extLst>
          </p:nvPr>
        </p:nvGraphicFramePr>
        <p:xfrm>
          <a:off x="3048000" y="4347913"/>
          <a:ext cx="36988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6" name="Equation" r:id="rId8" imgW="114120" imgH="190440" progId="Equation.DSMT4">
                  <p:embed/>
                </p:oleObj>
              </mc:Choice>
              <mc:Fallback>
                <p:oleObj name="Equation" r:id="rId8" imgW="114120" imgH="190440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347913"/>
                        <a:ext cx="369887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660239"/>
              </p:ext>
            </p:extLst>
          </p:nvPr>
        </p:nvGraphicFramePr>
        <p:xfrm>
          <a:off x="3537519" y="4427288"/>
          <a:ext cx="3698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" name="Equation" r:id="rId10" imgW="114120" imgH="164880" progId="Equation.DSMT4">
                  <p:embed/>
                </p:oleObj>
              </mc:Choice>
              <mc:Fallback>
                <p:oleObj name="Equation" r:id="rId10" imgW="114120" imgH="164880" progId="Equation.DSMT4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7519" y="4427288"/>
                        <a:ext cx="36988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6"/>
          <p:cNvSpPr txBox="1">
            <a:spLocks noChangeArrowheads="1"/>
          </p:cNvSpPr>
          <p:nvPr/>
        </p:nvSpPr>
        <p:spPr bwMode="auto">
          <a:xfrm>
            <a:off x="609600" y="228600"/>
            <a:ext cx="3505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一</a:t>
            </a:r>
            <a:r>
              <a:rPr kumimoji="1" lang="en-US" altLang="zh-CN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动生电动势</a:t>
            </a:r>
          </a:p>
        </p:txBody>
      </p:sp>
      <p:sp>
        <p:nvSpPr>
          <p:cNvPr id="3" name="矩形 2"/>
          <p:cNvSpPr/>
          <p:nvPr/>
        </p:nvSpPr>
        <p:spPr>
          <a:xfrm>
            <a:off x="152400" y="889546"/>
            <a:ext cx="5334000" cy="299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9.2.2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如图所示，长直导线中通有电流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，附近放置一直导线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MN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与之垂直共面，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MN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两端到长直导线的垂直距离分别为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。设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MN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以速度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平行于导线向上平移，求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MN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中的感应电动势和方向。</a:t>
            </a:r>
          </a:p>
        </p:txBody>
      </p:sp>
      <p:pic>
        <p:nvPicPr>
          <p:cNvPr id="115714" name="Picture 2" descr="C:\Users\zhangru\Desktop\新教材ppt\上册整合后的图片\9.2.4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14400"/>
            <a:ext cx="3657600" cy="30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28600" y="3886200"/>
            <a:ext cx="883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在直导线上取长度微元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dx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dl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到长直导线垂直距离为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，这一微元产生的动生电动势为：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363271"/>
              </p:ext>
            </p:extLst>
          </p:nvPr>
        </p:nvGraphicFramePr>
        <p:xfrm>
          <a:off x="1936750" y="4637087"/>
          <a:ext cx="5530850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19" name="Equation" r:id="rId4" imgW="1587240" imgH="355320" progId="Equation.DSMT4">
                  <p:embed/>
                </p:oleObj>
              </mc:Choice>
              <mc:Fallback>
                <p:oleObj name="Equation" r:id="rId4" imgW="1587240" imgH="355320" progId="Equation.DSMT4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4637087"/>
                        <a:ext cx="5530850" cy="1230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762550"/>
              </p:ext>
            </p:extLst>
          </p:nvPr>
        </p:nvGraphicFramePr>
        <p:xfrm>
          <a:off x="304800" y="5638800"/>
          <a:ext cx="546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0" r:id="rId6" imgW="2044700" imgH="393700" progId="Equation.DSMT4">
                  <p:embed/>
                </p:oleObj>
              </mc:Choice>
              <mc:Fallback>
                <p:oleObj r:id="rId6" imgW="2044700" imgH="393700" progId="Equation.DSMT4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638800"/>
                        <a:ext cx="54610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096000" y="5943600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端指向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端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387083"/>
              </p:ext>
            </p:extLst>
          </p:nvPr>
        </p:nvGraphicFramePr>
        <p:xfrm>
          <a:off x="1812897" y="2821007"/>
          <a:ext cx="3698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1" name="Equation" r:id="rId8" imgW="114120" imgH="164880" progId="Equation.DSMT4">
                  <p:embed/>
                </p:oleObj>
              </mc:Choice>
              <mc:Fallback>
                <p:oleObj name="Equation" r:id="rId8" imgW="114120" imgH="164880" progId="Equation.DSMT4">
                  <p:embed/>
                  <p:pic>
                    <p:nvPicPr>
                      <p:cNvPr id="0" name="Picture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897" y="2821007"/>
                        <a:ext cx="36988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50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208587" y="4186238"/>
            <a:ext cx="3097213" cy="2519362"/>
          </a:xfrm>
          <a:prstGeom prst="rect">
            <a:avLst/>
          </a:prstGeom>
          <a:solidFill>
            <a:srgbClr val="F8F8EA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53988" y="1431925"/>
            <a:ext cx="6048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动生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电动势的非静电场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92125" y="2740025"/>
            <a:ext cx="2330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但是</a:t>
            </a:r>
            <a:endParaRPr kumimoji="1" lang="zh-CN" altLang="en-US" sz="2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665663" y="2278063"/>
            <a:ext cx="22875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矛盾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？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3988" y="3871913"/>
            <a:ext cx="5905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什么力为</a:t>
            </a:r>
            <a:r>
              <a:rPr lang="zh-CN" altLang="en-US" sz="2800" b="1" i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</a:t>
            </a:r>
            <a:r>
              <a:rPr lang="zh-CN" altLang="en-US" sz="2800" b="1" baseline="-25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动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的出现提供能量呢？</a:t>
            </a:r>
          </a:p>
        </p:txBody>
      </p:sp>
      <p:sp>
        <p:nvSpPr>
          <p:cNvPr id="7" name="AutoShape 7"/>
          <p:cNvSpPr>
            <a:spLocks/>
          </p:cNvSpPr>
          <p:nvPr/>
        </p:nvSpPr>
        <p:spPr bwMode="auto">
          <a:xfrm>
            <a:off x="4424363" y="2108200"/>
            <a:ext cx="280987" cy="1014413"/>
          </a:xfrm>
          <a:prstGeom prst="rightBrace">
            <a:avLst>
              <a:gd name="adj1" fmla="val 30085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88" y="1012825"/>
            <a:ext cx="2208212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-14923" y="981035"/>
            <a:ext cx="7208520" cy="5191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在有</a:t>
            </a:r>
            <a:r>
              <a:rPr kumimoji="1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rgbClr val="030C5D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动生电动势</a:t>
            </a:r>
            <a:r>
              <a:rPr kumimoji="1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的回路中谁为回路提供电能？</a:t>
            </a: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836738"/>
            <a:ext cx="13589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2060575"/>
            <a:ext cx="1152525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2740025"/>
            <a:ext cx="2663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2463800" y="3298825"/>
            <a:ext cx="3862388" cy="519113"/>
            <a:chOff x="2030" y="1752"/>
            <a:chExt cx="2433" cy="327"/>
          </a:xfrm>
        </p:grpSpPr>
        <p:sp>
          <p:nvSpPr>
            <p:cNvPr id="83" name="Text Box 15"/>
            <p:cNvSpPr txBox="1">
              <a:spLocks noChangeArrowheads="1"/>
            </p:cNvSpPr>
            <p:nvPr/>
          </p:nvSpPr>
          <p:spPr bwMode="auto">
            <a:xfrm>
              <a:off x="2030" y="1752"/>
              <a:ext cx="243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 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1" lang="zh-CN" altLang="en-US" sz="28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洛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不做功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!</a:t>
              </a:r>
            </a:p>
          </p:txBody>
        </p:sp>
        <p:sp>
          <p:nvSpPr>
            <p:cNvPr id="84" name="Line 16"/>
            <p:cNvSpPr>
              <a:spLocks noChangeShapeType="1"/>
            </p:cNvSpPr>
            <p:nvPr/>
          </p:nvSpPr>
          <p:spPr bwMode="auto">
            <a:xfrm>
              <a:off x="2385" y="1806"/>
              <a:ext cx="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53988" y="4506913"/>
            <a:ext cx="5854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运动导体内的电子的运动：</a:t>
            </a:r>
          </a:p>
        </p:txBody>
      </p:sp>
      <p:grpSp>
        <p:nvGrpSpPr>
          <p:cNvPr id="16" name="Group 18"/>
          <p:cNvGrpSpPr>
            <a:grpSpLocks/>
          </p:cNvGrpSpPr>
          <p:nvPr/>
        </p:nvGrpSpPr>
        <p:grpSpPr bwMode="auto">
          <a:xfrm>
            <a:off x="525462" y="5099050"/>
            <a:ext cx="4081460" cy="519113"/>
            <a:chOff x="912" y="1584"/>
            <a:chExt cx="2186" cy="327"/>
          </a:xfrm>
        </p:grpSpPr>
        <p:pic>
          <p:nvPicPr>
            <p:cNvPr id="81" name="图片 8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1632"/>
              <a:ext cx="188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2" name="Text Box 20"/>
            <p:cNvSpPr txBox="1">
              <a:spLocks noChangeArrowheads="1"/>
            </p:cNvSpPr>
            <p:nvPr/>
          </p:nvSpPr>
          <p:spPr bwMode="auto">
            <a:xfrm>
              <a:off x="1056" y="1584"/>
              <a:ext cx="20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方向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随导体运动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21"/>
          <p:cNvGrpSpPr>
            <a:grpSpLocks/>
          </p:cNvGrpSpPr>
          <p:nvPr/>
        </p:nvGrpSpPr>
        <p:grpSpPr bwMode="auto">
          <a:xfrm>
            <a:off x="511175" y="5657850"/>
            <a:ext cx="5562608" cy="519113"/>
            <a:chOff x="48" y="1920"/>
            <a:chExt cx="3504" cy="327"/>
          </a:xfrm>
        </p:grpSpPr>
        <p:pic>
          <p:nvPicPr>
            <p:cNvPr id="79" name="图片 7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968"/>
              <a:ext cx="211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0" name="Text Box 23"/>
            <p:cNvSpPr txBox="1">
              <a:spLocks noChangeArrowheads="1"/>
            </p:cNvSpPr>
            <p:nvPr/>
          </p:nvSpPr>
          <p:spPr bwMode="auto">
            <a:xfrm>
              <a:off x="144" y="1920"/>
              <a:ext cx="34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方向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电子漂移形成电流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425450" y="6303963"/>
            <a:ext cx="3260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总洛仑兹力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6286500"/>
            <a:ext cx="17414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" name="Group 26"/>
          <p:cNvGrpSpPr>
            <a:grpSpLocks/>
          </p:cNvGrpSpPr>
          <p:nvPr/>
        </p:nvGrpSpPr>
        <p:grpSpPr bwMode="auto">
          <a:xfrm>
            <a:off x="5613400" y="4443413"/>
            <a:ext cx="2438400" cy="2119313"/>
            <a:chOff x="3840" y="960"/>
            <a:chExt cx="1536" cy="1335"/>
          </a:xfrm>
        </p:grpSpPr>
        <p:sp>
          <p:nvSpPr>
            <p:cNvPr id="34" name="Line 27"/>
            <p:cNvSpPr>
              <a:spLocks noChangeShapeType="1"/>
            </p:cNvSpPr>
            <p:nvPr/>
          </p:nvSpPr>
          <p:spPr bwMode="auto">
            <a:xfrm>
              <a:off x="3840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28"/>
            <p:cNvSpPr>
              <a:spLocks noChangeShapeType="1"/>
            </p:cNvSpPr>
            <p:nvPr/>
          </p:nvSpPr>
          <p:spPr bwMode="auto">
            <a:xfrm flipH="1">
              <a:off x="3840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29"/>
            <p:cNvSpPr>
              <a:spLocks noChangeShapeType="1"/>
            </p:cNvSpPr>
            <p:nvPr/>
          </p:nvSpPr>
          <p:spPr bwMode="auto">
            <a:xfrm>
              <a:off x="4128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 flipH="1">
              <a:off x="4128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Line 31"/>
            <p:cNvSpPr>
              <a:spLocks noChangeShapeType="1"/>
            </p:cNvSpPr>
            <p:nvPr/>
          </p:nvSpPr>
          <p:spPr bwMode="auto">
            <a:xfrm>
              <a:off x="4416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 flipH="1">
              <a:off x="4416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Line 33"/>
            <p:cNvSpPr>
              <a:spLocks noChangeShapeType="1"/>
            </p:cNvSpPr>
            <p:nvPr/>
          </p:nvSpPr>
          <p:spPr bwMode="auto">
            <a:xfrm>
              <a:off x="4704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34"/>
            <p:cNvSpPr>
              <a:spLocks noChangeShapeType="1"/>
            </p:cNvSpPr>
            <p:nvPr/>
          </p:nvSpPr>
          <p:spPr bwMode="auto">
            <a:xfrm flipH="1">
              <a:off x="4704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35"/>
            <p:cNvSpPr>
              <a:spLocks noChangeShapeType="1"/>
            </p:cNvSpPr>
            <p:nvPr/>
          </p:nvSpPr>
          <p:spPr bwMode="auto">
            <a:xfrm>
              <a:off x="4992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36"/>
            <p:cNvSpPr>
              <a:spLocks noChangeShapeType="1"/>
            </p:cNvSpPr>
            <p:nvPr/>
          </p:nvSpPr>
          <p:spPr bwMode="auto">
            <a:xfrm flipH="1">
              <a:off x="4992" y="1056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37"/>
            <p:cNvSpPr>
              <a:spLocks noChangeShapeType="1"/>
            </p:cNvSpPr>
            <p:nvPr/>
          </p:nvSpPr>
          <p:spPr bwMode="auto">
            <a:xfrm>
              <a:off x="3840" y="1344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 flipH="1">
              <a:off x="3840" y="1344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>
              <a:off x="4128" y="1344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Line 40"/>
            <p:cNvSpPr>
              <a:spLocks noChangeShapeType="1"/>
            </p:cNvSpPr>
            <p:nvPr/>
          </p:nvSpPr>
          <p:spPr bwMode="auto">
            <a:xfrm flipH="1">
              <a:off x="4128" y="1344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>
              <a:off x="4416" y="1344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 flipH="1">
              <a:off x="4416" y="1344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43"/>
            <p:cNvSpPr>
              <a:spLocks noChangeShapeType="1"/>
            </p:cNvSpPr>
            <p:nvPr/>
          </p:nvSpPr>
          <p:spPr bwMode="auto">
            <a:xfrm>
              <a:off x="4704" y="1344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 flipH="1">
              <a:off x="4704" y="1344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>
              <a:off x="3840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46"/>
            <p:cNvSpPr>
              <a:spLocks noChangeShapeType="1"/>
            </p:cNvSpPr>
            <p:nvPr/>
          </p:nvSpPr>
          <p:spPr bwMode="auto">
            <a:xfrm flipH="1">
              <a:off x="3840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4128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H="1">
              <a:off x="4128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49"/>
            <p:cNvSpPr>
              <a:spLocks noChangeShapeType="1"/>
            </p:cNvSpPr>
            <p:nvPr/>
          </p:nvSpPr>
          <p:spPr bwMode="auto">
            <a:xfrm>
              <a:off x="4416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50"/>
            <p:cNvSpPr>
              <a:spLocks noChangeShapeType="1"/>
            </p:cNvSpPr>
            <p:nvPr/>
          </p:nvSpPr>
          <p:spPr bwMode="auto">
            <a:xfrm flipH="1">
              <a:off x="4416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51"/>
            <p:cNvSpPr>
              <a:spLocks noChangeShapeType="1"/>
            </p:cNvSpPr>
            <p:nvPr/>
          </p:nvSpPr>
          <p:spPr bwMode="auto">
            <a:xfrm>
              <a:off x="4704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Line 52"/>
            <p:cNvSpPr>
              <a:spLocks noChangeShapeType="1"/>
            </p:cNvSpPr>
            <p:nvPr/>
          </p:nvSpPr>
          <p:spPr bwMode="auto">
            <a:xfrm flipH="1">
              <a:off x="4704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Line 53"/>
            <p:cNvSpPr>
              <a:spLocks noChangeShapeType="1"/>
            </p:cNvSpPr>
            <p:nvPr/>
          </p:nvSpPr>
          <p:spPr bwMode="auto">
            <a:xfrm>
              <a:off x="4992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Line 54"/>
            <p:cNvSpPr>
              <a:spLocks noChangeShapeType="1"/>
            </p:cNvSpPr>
            <p:nvPr/>
          </p:nvSpPr>
          <p:spPr bwMode="auto">
            <a:xfrm flipH="1">
              <a:off x="4992" y="1632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Line 55"/>
            <p:cNvSpPr>
              <a:spLocks noChangeShapeType="1"/>
            </p:cNvSpPr>
            <p:nvPr/>
          </p:nvSpPr>
          <p:spPr bwMode="auto">
            <a:xfrm>
              <a:off x="3840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 flipH="1">
              <a:off x="3840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Line 57"/>
            <p:cNvSpPr>
              <a:spLocks noChangeShapeType="1"/>
            </p:cNvSpPr>
            <p:nvPr/>
          </p:nvSpPr>
          <p:spPr bwMode="auto">
            <a:xfrm>
              <a:off x="4128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Line 58"/>
            <p:cNvSpPr>
              <a:spLocks noChangeShapeType="1"/>
            </p:cNvSpPr>
            <p:nvPr/>
          </p:nvSpPr>
          <p:spPr bwMode="auto">
            <a:xfrm flipH="1">
              <a:off x="4128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Line 59"/>
            <p:cNvSpPr>
              <a:spLocks noChangeShapeType="1"/>
            </p:cNvSpPr>
            <p:nvPr/>
          </p:nvSpPr>
          <p:spPr bwMode="auto">
            <a:xfrm>
              <a:off x="4416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Line 60"/>
            <p:cNvSpPr>
              <a:spLocks noChangeShapeType="1"/>
            </p:cNvSpPr>
            <p:nvPr/>
          </p:nvSpPr>
          <p:spPr bwMode="auto">
            <a:xfrm flipH="1">
              <a:off x="4416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Line 61"/>
            <p:cNvSpPr>
              <a:spLocks noChangeShapeType="1"/>
            </p:cNvSpPr>
            <p:nvPr/>
          </p:nvSpPr>
          <p:spPr bwMode="auto">
            <a:xfrm>
              <a:off x="4704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Line 62"/>
            <p:cNvSpPr>
              <a:spLocks noChangeShapeType="1"/>
            </p:cNvSpPr>
            <p:nvPr/>
          </p:nvSpPr>
          <p:spPr bwMode="auto">
            <a:xfrm flipH="1">
              <a:off x="4704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Line 63"/>
            <p:cNvSpPr>
              <a:spLocks noChangeShapeType="1"/>
            </p:cNvSpPr>
            <p:nvPr/>
          </p:nvSpPr>
          <p:spPr bwMode="auto">
            <a:xfrm>
              <a:off x="4992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Line 64"/>
            <p:cNvSpPr>
              <a:spLocks noChangeShapeType="1"/>
            </p:cNvSpPr>
            <p:nvPr/>
          </p:nvSpPr>
          <p:spPr bwMode="auto">
            <a:xfrm flipH="1">
              <a:off x="4992" y="1920"/>
              <a:ext cx="96" cy="96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Line 65"/>
            <p:cNvSpPr>
              <a:spLocks noChangeShapeType="1"/>
            </p:cNvSpPr>
            <p:nvPr/>
          </p:nvSpPr>
          <p:spPr bwMode="auto">
            <a:xfrm>
              <a:off x="3984" y="1152"/>
              <a:ext cx="1056" cy="0"/>
            </a:xfrm>
            <a:prstGeom prst="line">
              <a:avLst/>
            </a:prstGeom>
            <a:noFill/>
            <a:ln w="76200">
              <a:solidFill>
                <a:srgbClr val="CC66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Line 66"/>
            <p:cNvSpPr>
              <a:spLocks noChangeShapeType="1"/>
            </p:cNvSpPr>
            <p:nvPr/>
          </p:nvSpPr>
          <p:spPr bwMode="auto">
            <a:xfrm>
              <a:off x="3984" y="1920"/>
              <a:ext cx="1056" cy="0"/>
            </a:xfrm>
            <a:prstGeom prst="line">
              <a:avLst/>
            </a:prstGeom>
            <a:noFill/>
            <a:ln w="76200">
              <a:solidFill>
                <a:srgbClr val="CC66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Line 67"/>
            <p:cNvSpPr>
              <a:spLocks noChangeShapeType="1"/>
            </p:cNvSpPr>
            <p:nvPr/>
          </p:nvSpPr>
          <p:spPr bwMode="auto">
            <a:xfrm>
              <a:off x="3984" y="1152"/>
              <a:ext cx="0" cy="768"/>
            </a:xfrm>
            <a:prstGeom prst="line">
              <a:avLst/>
            </a:prstGeom>
            <a:noFill/>
            <a:ln w="76200">
              <a:solidFill>
                <a:srgbClr val="CC66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Rectangle 68"/>
            <p:cNvSpPr>
              <a:spLocks noChangeArrowheads="1"/>
            </p:cNvSpPr>
            <p:nvPr/>
          </p:nvSpPr>
          <p:spPr bwMode="auto">
            <a:xfrm>
              <a:off x="4704" y="960"/>
              <a:ext cx="96" cy="1104"/>
            </a:xfrm>
            <a:prstGeom prst="rect">
              <a:avLst/>
            </a:prstGeom>
            <a:gradFill rotWithShape="1">
              <a:gsLst>
                <a:gs pos="0">
                  <a:srgbClr val="767647"/>
                </a:gs>
                <a:gs pos="50000">
                  <a:srgbClr val="FFFF99"/>
                </a:gs>
                <a:gs pos="100000">
                  <a:srgbClr val="767647"/>
                </a:gs>
              </a:gsLst>
              <a:lin ang="0" scaled="1"/>
            </a:gradFill>
            <a:ln w="12700">
              <a:solidFill>
                <a:srgbClr val="3333CC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Line 69"/>
            <p:cNvSpPr>
              <a:spLocks noChangeShapeType="1"/>
            </p:cNvSpPr>
            <p:nvPr/>
          </p:nvSpPr>
          <p:spPr bwMode="auto">
            <a:xfrm>
              <a:off x="4800" y="1431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Text Box 70"/>
            <p:cNvSpPr txBox="1">
              <a:spLocks noChangeArrowheads="1"/>
            </p:cNvSpPr>
            <p:nvPr/>
          </p:nvSpPr>
          <p:spPr bwMode="auto">
            <a:xfrm>
              <a:off x="5161" y="124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</a:p>
          </p:txBody>
        </p:sp>
        <p:sp>
          <p:nvSpPr>
            <p:cNvPr id="78" name="Text Box 71"/>
            <p:cNvSpPr txBox="1">
              <a:spLocks noChangeArrowheads="1"/>
            </p:cNvSpPr>
            <p:nvPr/>
          </p:nvSpPr>
          <p:spPr bwMode="auto">
            <a:xfrm>
              <a:off x="4668" y="196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</p:grpSp>
      <p:sp>
        <p:nvSpPr>
          <p:cNvPr id="21" name="Text Box 72"/>
          <p:cNvSpPr txBox="1">
            <a:spLocks noChangeArrowheads="1"/>
          </p:cNvSpPr>
          <p:nvPr/>
        </p:nvSpPr>
        <p:spPr bwMode="auto">
          <a:xfrm>
            <a:off x="7080250" y="42148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22" name="Line 73"/>
          <p:cNvSpPr>
            <a:spLocks noChangeShapeType="1"/>
          </p:cNvSpPr>
          <p:nvPr/>
        </p:nvSpPr>
        <p:spPr bwMode="auto">
          <a:xfrm flipH="1">
            <a:off x="6526212" y="5191125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Line 74"/>
          <p:cNvSpPr>
            <a:spLocks noChangeShapeType="1"/>
          </p:cNvSpPr>
          <p:nvPr/>
        </p:nvSpPr>
        <p:spPr bwMode="auto">
          <a:xfrm>
            <a:off x="7059612" y="5191125"/>
            <a:ext cx="0" cy="685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Oval 75"/>
          <p:cNvSpPr>
            <a:spLocks noChangeArrowheads="1"/>
          </p:cNvSpPr>
          <p:nvPr/>
        </p:nvSpPr>
        <p:spPr bwMode="auto">
          <a:xfrm>
            <a:off x="7061200" y="5133975"/>
            <a:ext cx="76200" cy="76200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Line 76"/>
          <p:cNvSpPr>
            <a:spLocks noChangeShapeType="1"/>
          </p:cNvSpPr>
          <p:nvPr/>
        </p:nvSpPr>
        <p:spPr bwMode="auto">
          <a:xfrm>
            <a:off x="7116762" y="5159375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Line 77"/>
          <p:cNvSpPr>
            <a:spLocks noChangeShapeType="1"/>
          </p:cNvSpPr>
          <p:nvPr/>
        </p:nvSpPr>
        <p:spPr bwMode="auto">
          <a:xfrm>
            <a:off x="7089775" y="5159375"/>
            <a:ext cx="623887" cy="71755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Line 78"/>
          <p:cNvSpPr>
            <a:spLocks noChangeShapeType="1"/>
          </p:cNvSpPr>
          <p:nvPr/>
        </p:nvSpPr>
        <p:spPr bwMode="auto">
          <a:xfrm flipH="1">
            <a:off x="6494462" y="5165725"/>
            <a:ext cx="576263" cy="635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Line 79"/>
          <p:cNvSpPr>
            <a:spLocks noChangeShapeType="1"/>
          </p:cNvSpPr>
          <p:nvPr/>
        </p:nvSpPr>
        <p:spPr bwMode="auto">
          <a:xfrm>
            <a:off x="7824787" y="5067300"/>
            <a:ext cx="142875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" name="图片 2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5429250"/>
            <a:ext cx="3302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" name="图片 2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2" y="4924425"/>
            <a:ext cx="31908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图片 3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7" y="5540375"/>
            <a:ext cx="295275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图片 3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5605463"/>
            <a:ext cx="2714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7" y="5562600"/>
            <a:ext cx="22383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595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7644" y="1544638"/>
            <a:ext cx="2881312" cy="2268537"/>
          </a:xfrm>
          <a:prstGeom prst="rect">
            <a:avLst/>
          </a:prstGeom>
          <a:solidFill>
            <a:srgbClr val="F8F8EA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877594" y="9683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总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44" y="715963"/>
            <a:ext cx="17414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794" y="787400"/>
            <a:ext cx="936625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69" y="1976438"/>
            <a:ext cx="4391025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333331" y="1384300"/>
            <a:ext cx="1893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ea typeface="楷体_GB2312" pitchFamily="49" charset="-122"/>
              </a:rPr>
              <a:t>   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不做功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355181" y="2035175"/>
            <a:ext cx="1655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即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329781" y="2644775"/>
            <a:ext cx="2146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显然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19" y="2695575"/>
            <a:ext cx="2528887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56" y="3779838"/>
            <a:ext cx="3221038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13544" y="4373563"/>
            <a:ext cx="7632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b="1">
                <a:ea typeface="黑体" panose="02010609060101010101" pitchFamily="49" charset="-122"/>
              </a:rPr>
              <a:t>要使棒 </a:t>
            </a:r>
            <a:r>
              <a:rPr lang="en-US" altLang="zh-CN" sz="2800" b="1" i="1">
                <a:ea typeface="黑体" panose="02010609060101010101" pitchFamily="49" charset="-122"/>
              </a:rPr>
              <a:t>ab </a:t>
            </a:r>
            <a:r>
              <a:rPr lang="zh-CN" altLang="en-US" sz="2800" b="1">
                <a:ea typeface="黑体" panose="02010609060101010101" pitchFamily="49" charset="-122"/>
              </a:rPr>
              <a:t>保持</a:t>
            </a:r>
            <a:r>
              <a:rPr lang="en-US" altLang="zh-CN" sz="2800" b="1" i="1">
                <a:ea typeface="黑体" panose="02010609060101010101" pitchFamily="49" charset="-122"/>
              </a:rPr>
              <a:t>v </a:t>
            </a:r>
            <a:r>
              <a:rPr lang="zh-CN" altLang="en-US" sz="2800" b="1">
                <a:ea typeface="黑体" panose="02010609060101010101" pitchFamily="49" charset="-122"/>
              </a:rPr>
              <a:t>运动，则必有外力做功： </a:t>
            </a: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44" y="4867275"/>
            <a:ext cx="1477962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4563269" y="4924425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即</a:t>
            </a:r>
          </a:p>
        </p:txBody>
      </p:sp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19" y="4856163"/>
            <a:ext cx="20478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图片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06" y="1436688"/>
            <a:ext cx="12128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" name="Group 97"/>
          <p:cNvGrpSpPr>
            <a:grpSpLocks/>
          </p:cNvGrpSpPr>
          <p:nvPr/>
        </p:nvGrpSpPr>
        <p:grpSpPr bwMode="auto">
          <a:xfrm>
            <a:off x="234156" y="715963"/>
            <a:ext cx="6696076" cy="792163"/>
            <a:chOff x="467" y="157"/>
            <a:chExt cx="4218" cy="499"/>
          </a:xfrm>
        </p:grpSpPr>
        <p:sp>
          <p:nvSpPr>
            <p:cNvPr id="100" name="Rectangle 21"/>
            <p:cNvSpPr>
              <a:spLocks noChangeArrowheads="1"/>
            </p:cNvSpPr>
            <p:nvPr/>
          </p:nvSpPr>
          <p:spPr bwMode="auto">
            <a:xfrm>
              <a:off x="875" y="157"/>
              <a:ext cx="2141" cy="40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Text Box 19"/>
            <p:cNvSpPr txBox="1">
              <a:spLocks noChangeArrowheads="1"/>
            </p:cNvSpPr>
            <p:nvPr/>
          </p:nvSpPr>
          <p:spPr bwMode="auto">
            <a:xfrm>
              <a:off x="965" y="192"/>
              <a:ext cx="3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是什么力做功呢？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pic>
          <p:nvPicPr>
            <p:cNvPr id="102" name="图片 101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" y="157"/>
              <a:ext cx="448" cy="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01"/>
          <p:cNvGrpSpPr>
            <a:grpSpLocks/>
          </p:cNvGrpSpPr>
          <p:nvPr/>
        </p:nvGrpSpPr>
        <p:grpSpPr bwMode="auto">
          <a:xfrm>
            <a:off x="6804819" y="3805238"/>
            <a:ext cx="2141537" cy="519112"/>
            <a:chOff x="4411" y="2201"/>
            <a:chExt cx="1349" cy="327"/>
          </a:xfrm>
        </p:grpSpPr>
        <p:sp>
          <p:nvSpPr>
            <p:cNvPr id="98" name="Text Box 23"/>
            <p:cNvSpPr txBox="1">
              <a:spLocks noChangeArrowheads="1"/>
            </p:cNvSpPr>
            <p:nvPr/>
          </p:nvSpPr>
          <p:spPr bwMode="auto">
            <a:xfrm>
              <a:off x="4411" y="2201"/>
              <a:ext cx="13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做负功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" name="Line 24"/>
            <p:cNvSpPr>
              <a:spLocks noChangeShapeType="1"/>
            </p:cNvSpPr>
            <p:nvPr/>
          </p:nvSpPr>
          <p:spPr bwMode="auto">
            <a:xfrm>
              <a:off x="4545" y="2249"/>
              <a:ext cx="89" cy="0"/>
            </a:xfrm>
            <a:prstGeom prst="line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1004094" y="5432425"/>
            <a:ext cx="7799387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  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F</a:t>
            </a:r>
            <a:r>
              <a:rPr kumimoji="1" lang="zh-CN" altLang="en-US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总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的作用不提供能量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,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只是传递能量。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即外力克服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F</a:t>
            </a:r>
            <a:r>
              <a:rPr kumimoji="1" lang="zh-CN" altLang="en-US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总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的一个分力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f</a:t>
            </a:r>
            <a:r>
              <a:rPr kumimoji="1" lang="zh-CN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所做的功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通过另一个分力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f</a:t>
            </a:r>
            <a:r>
              <a:rPr kumimoji="1" lang="zh-CN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转换为动生电流的能量。</a:t>
            </a:r>
          </a:p>
        </p:txBody>
      </p:sp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831" y="1411288"/>
            <a:ext cx="31591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2856706" y="4552950"/>
            <a:ext cx="149225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Group 28"/>
          <p:cNvGrpSpPr>
            <a:grpSpLocks/>
          </p:cNvGrpSpPr>
          <p:nvPr/>
        </p:nvGrpSpPr>
        <p:grpSpPr bwMode="auto">
          <a:xfrm>
            <a:off x="445296" y="1535115"/>
            <a:ext cx="2438401" cy="2347913"/>
            <a:chOff x="3749" y="2860"/>
            <a:chExt cx="1536" cy="1479"/>
          </a:xfrm>
        </p:grpSpPr>
        <p:grpSp>
          <p:nvGrpSpPr>
            <p:cNvPr id="39" name="Group 29"/>
            <p:cNvGrpSpPr>
              <a:grpSpLocks/>
            </p:cNvGrpSpPr>
            <p:nvPr/>
          </p:nvGrpSpPr>
          <p:grpSpPr bwMode="auto">
            <a:xfrm>
              <a:off x="3749" y="3004"/>
              <a:ext cx="1536" cy="1335"/>
              <a:chOff x="3840" y="960"/>
              <a:chExt cx="1536" cy="1335"/>
            </a:xfrm>
          </p:grpSpPr>
          <p:sp>
            <p:nvSpPr>
              <p:cNvPr id="53" name="Line 30"/>
              <p:cNvSpPr>
                <a:spLocks noChangeShapeType="1"/>
              </p:cNvSpPr>
              <p:nvPr/>
            </p:nvSpPr>
            <p:spPr bwMode="auto">
              <a:xfrm>
                <a:off x="3840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Line 31"/>
              <p:cNvSpPr>
                <a:spLocks noChangeShapeType="1"/>
              </p:cNvSpPr>
              <p:nvPr/>
            </p:nvSpPr>
            <p:spPr bwMode="auto">
              <a:xfrm flipH="1">
                <a:off x="3840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32"/>
              <p:cNvSpPr>
                <a:spLocks noChangeShapeType="1"/>
              </p:cNvSpPr>
              <p:nvPr/>
            </p:nvSpPr>
            <p:spPr bwMode="auto">
              <a:xfrm>
                <a:off x="4128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Line 33"/>
              <p:cNvSpPr>
                <a:spLocks noChangeShapeType="1"/>
              </p:cNvSpPr>
              <p:nvPr/>
            </p:nvSpPr>
            <p:spPr bwMode="auto">
              <a:xfrm flipH="1">
                <a:off x="4128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Line 34"/>
              <p:cNvSpPr>
                <a:spLocks noChangeShapeType="1"/>
              </p:cNvSpPr>
              <p:nvPr/>
            </p:nvSpPr>
            <p:spPr bwMode="auto">
              <a:xfrm>
                <a:off x="4416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Line 35"/>
              <p:cNvSpPr>
                <a:spLocks noChangeShapeType="1"/>
              </p:cNvSpPr>
              <p:nvPr/>
            </p:nvSpPr>
            <p:spPr bwMode="auto">
              <a:xfrm flipH="1">
                <a:off x="4416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Line 36"/>
              <p:cNvSpPr>
                <a:spLocks noChangeShapeType="1"/>
              </p:cNvSpPr>
              <p:nvPr/>
            </p:nvSpPr>
            <p:spPr bwMode="auto">
              <a:xfrm>
                <a:off x="4704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Line 37"/>
              <p:cNvSpPr>
                <a:spLocks noChangeShapeType="1"/>
              </p:cNvSpPr>
              <p:nvPr/>
            </p:nvSpPr>
            <p:spPr bwMode="auto">
              <a:xfrm flipH="1">
                <a:off x="4704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Line 38"/>
              <p:cNvSpPr>
                <a:spLocks noChangeShapeType="1"/>
              </p:cNvSpPr>
              <p:nvPr/>
            </p:nvSpPr>
            <p:spPr bwMode="auto">
              <a:xfrm>
                <a:off x="4992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Line 39"/>
              <p:cNvSpPr>
                <a:spLocks noChangeShapeType="1"/>
              </p:cNvSpPr>
              <p:nvPr/>
            </p:nvSpPr>
            <p:spPr bwMode="auto">
              <a:xfrm flipH="1">
                <a:off x="4992" y="1056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Line 40"/>
              <p:cNvSpPr>
                <a:spLocks noChangeShapeType="1"/>
              </p:cNvSpPr>
              <p:nvPr/>
            </p:nvSpPr>
            <p:spPr bwMode="auto">
              <a:xfrm>
                <a:off x="3840" y="1344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Line 41"/>
              <p:cNvSpPr>
                <a:spLocks noChangeShapeType="1"/>
              </p:cNvSpPr>
              <p:nvPr/>
            </p:nvSpPr>
            <p:spPr bwMode="auto">
              <a:xfrm flipH="1">
                <a:off x="3840" y="1344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Line 42"/>
              <p:cNvSpPr>
                <a:spLocks noChangeShapeType="1"/>
              </p:cNvSpPr>
              <p:nvPr/>
            </p:nvSpPr>
            <p:spPr bwMode="auto">
              <a:xfrm>
                <a:off x="4128" y="1344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Line 43"/>
              <p:cNvSpPr>
                <a:spLocks noChangeShapeType="1"/>
              </p:cNvSpPr>
              <p:nvPr/>
            </p:nvSpPr>
            <p:spPr bwMode="auto">
              <a:xfrm flipH="1">
                <a:off x="4128" y="1344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44"/>
              <p:cNvSpPr>
                <a:spLocks noChangeShapeType="1"/>
              </p:cNvSpPr>
              <p:nvPr/>
            </p:nvSpPr>
            <p:spPr bwMode="auto">
              <a:xfrm>
                <a:off x="4416" y="1344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Line 45"/>
              <p:cNvSpPr>
                <a:spLocks noChangeShapeType="1"/>
              </p:cNvSpPr>
              <p:nvPr/>
            </p:nvSpPr>
            <p:spPr bwMode="auto">
              <a:xfrm flipH="1">
                <a:off x="4416" y="1344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Line 46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Line 47"/>
              <p:cNvSpPr>
                <a:spLocks noChangeShapeType="1"/>
              </p:cNvSpPr>
              <p:nvPr/>
            </p:nvSpPr>
            <p:spPr bwMode="auto">
              <a:xfrm flipH="1">
                <a:off x="4704" y="1344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Line 48"/>
              <p:cNvSpPr>
                <a:spLocks noChangeShapeType="1"/>
              </p:cNvSpPr>
              <p:nvPr/>
            </p:nvSpPr>
            <p:spPr bwMode="auto">
              <a:xfrm>
                <a:off x="3840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Line 49"/>
              <p:cNvSpPr>
                <a:spLocks noChangeShapeType="1"/>
              </p:cNvSpPr>
              <p:nvPr/>
            </p:nvSpPr>
            <p:spPr bwMode="auto">
              <a:xfrm flipH="1">
                <a:off x="3840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Line 50"/>
              <p:cNvSpPr>
                <a:spLocks noChangeShapeType="1"/>
              </p:cNvSpPr>
              <p:nvPr/>
            </p:nvSpPr>
            <p:spPr bwMode="auto">
              <a:xfrm>
                <a:off x="4128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Line 51"/>
              <p:cNvSpPr>
                <a:spLocks noChangeShapeType="1"/>
              </p:cNvSpPr>
              <p:nvPr/>
            </p:nvSpPr>
            <p:spPr bwMode="auto">
              <a:xfrm flipH="1">
                <a:off x="4128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Line 52"/>
              <p:cNvSpPr>
                <a:spLocks noChangeShapeType="1"/>
              </p:cNvSpPr>
              <p:nvPr/>
            </p:nvSpPr>
            <p:spPr bwMode="auto">
              <a:xfrm>
                <a:off x="4416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Line 53"/>
              <p:cNvSpPr>
                <a:spLocks noChangeShapeType="1"/>
              </p:cNvSpPr>
              <p:nvPr/>
            </p:nvSpPr>
            <p:spPr bwMode="auto">
              <a:xfrm flipH="1">
                <a:off x="4416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Line 54"/>
              <p:cNvSpPr>
                <a:spLocks noChangeShapeType="1"/>
              </p:cNvSpPr>
              <p:nvPr/>
            </p:nvSpPr>
            <p:spPr bwMode="auto">
              <a:xfrm>
                <a:off x="4704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Line 55"/>
              <p:cNvSpPr>
                <a:spLocks noChangeShapeType="1"/>
              </p:cNvSpPr>
              <p:nvPr/>
            </p:nvSpPr>
            <p:spPr bwMode="auto">
              <a:xfrm flipH="1">
                <a:off x="4704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Line 56"/>
              <p:cNvSpPr>
                <a:spLocks noChangeShapeType="1"/>
              </p:cNvSpPr>
              <p:nvPr/>
            </p:nvSpPr>
            <p:spPr bwMode="auto">
              <a:xfrm>
                <a:off x="4992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Line 57"/>
              <p:cNvSpPr>
                <a:spLocks noChangeShapeType="1"/>
              </p:cNvSpPr>
              <p:nvPr/>
            </p:nvSpPr>
            <p:spPr bwMode="auto">
              <a:xfrm flipH="1">
                <a:off x="4992" y="1632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Line 58"/>
              <p:cNvSpPr>
                <a:spLocks noChangeShapeType="1"/>
              </p:cNvSpPr>
              <p:nvPr/>
            </p:nvSpPr>
            <p:spPr bwMode="auto">
              <a:xfrm>
                <a:off x="3840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Line 59"/>
              <p:cNvSpPr>
                <a:spLocks noChangeShapeType="1"/>
              </p:cNvSpPr>
              <p:nvPr/>
            </p:nvSpPr>
            <p:spPr bwMode="auto">
              <a:xfrm flipH="1">
                <a:off x="3840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Line 60"/>
              <p:cNvSpPr>
                <a:spLocks noChangeShapeType="1"/>
              </p:cNvSpPr>
              <p:nvPr/>
            </p:nvSpPr>
            <p:spPr bwMode="auto">
              <a:xfrm>
                <a:off x="4128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Line 61"/>
              <p:cNvSpPr>
                <a:spLocks noChangeShapeType="1"/>
              </p:cNvSpPr>
              <p:nvPr/>
            </p:nvSpPr>
            <p:spPr bwMode="auto">
              <a:xfrm flipH="1">
                <a:off x="4128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Line 62"/>
              <p:cNvSpPr>
                <a:spLocks noChangeShapeType="1"/>
              </p:cNvSpPr>
              <p:nvPr/>
            </p:nvSpPr>
            <p:spPr bwMode="auto">
              <a:xfrm>
                <a:off x="4416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Line 63"/>
              <p:cNvSpPr>
                <a:spLocks noChangeShapeType="1"/>
              </p:cNvSpPr>
              <p:nvPr/>
            </p:nvSpPr>
            <p:spPr bwMode="auto">
              <a:xfrm flipH="1">
                <a:off x="4416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Line 64"/>
              <p:cNvSpPr>
                <a:spLocks noChangeShapeType="1"/>
              </p:cNvSpPr>
              <p:nvPr/>
            </p:nvSpPr>
            <p:spPr bwMode="auto">
              <a:xfrm>
                <a:off x="4704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Line 65"/>
              <p:cNvSpPr>
                <a:spLocks noChangeShapeType="1"/>
              </p:cNvSpPr>
              <p:nvPr/>
            </p:nvSpPr>
            <p:spPr bwMode="auto">
              <a:xfrm flipH="1">
                <a:off x="4704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Line 66"/>
              <p:cNvSpPr>
                <a:spLocks noChangeShapeType="1"/>
              </p:cNvSpPr>
              <p:nvPr/>
            </p:nvSpPr>
            <p:spPr bwMode="auto">
              <a:xfrm>
                <a:off x="4992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Line 67"/>
              <p:cNvSpPr>
                <a:spLocks noChangeShapeType="1"/>
              </p:cNvSpPr>
              <p:nvPr/>
            </p:nvSpPr>
            <p:spPr bwMode="auto">
              <a:xfrm flipH="1">
                <a:off x="4992" y="1920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Line 68"/>
              <p:cNvSpPr>
                <a:spLocks noChangeShapeType="1"/>
              </p:cNvSpPr>
              <p:nvPr/>
            </p:nvSpPr>
            <p:spPr bwMode="auto">
              <a:xfrm>
                <a:off x="3984" y="1152"/>
                <a:ext cx="1056" cy="0"/>
              </a:xfrm>
              <a:prstGeom prst="line">
                <a:avLst/>
              </a:prstGeom>
              <a:noFill/>
              <a:ln w="76200">
                <a:solidFill>
                  <a:srgbClr val="9966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Line 69"/>
              <p:cNvSpPr>
                <a:spLocks noChangeShapeType="1"/>
              </p:cNvSpPr>
              <p:nvPr/>
            </p:nvSpPr>
            <p:spPr bwMode="auto">
              <a:xfrm>
                <a:off x="3984" y="1920"/>
                <a:ext cx="1056" cy="0"/>
              </a:xfrm>
              <a:prstGeom prst="line">
                <a:avLst/>
              </a:prstGeom>
              <a:noFill/>
              <a:ln w="76200">
                <a:solidFill>
                  <a:srgbClr val="9966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Line 70"/>
              <p:cNvSpPr>
                <a:spLocks noChangeShapeType="1"/>
              </p:cNvSpPr>
              <p:nvPr/>
            </p:nvSpPr>
            <p:spPr bwMode="auto">
              <a:xfrm>
                <a:off x="3984" y="1152"/>
                <a:ext cx="0" cy="768"/>
              </a:xfrm>
              <a:prstGeom prst="line">
                <a:avLst/>
              </a:prstGeom>
              <a:noFill/>
              <a:ln w="76200">
                <a:solidFill>
                  <a:srgbClr val="9966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Rectangle 71"/>
              <p:cNvSpPr>
                <a:spLocks noChangeArrowheads="1"/>
              </p:cNvSpPr>
              <p:nvPr/>
            </p:nvSpPr>
            <p:spPr bwMode="auto">
              <a:xfrm>
                <a:off x="4704" y="960"/>
                <a:ext cx="96" cy="1104"/>
              </a:xfrm>
              <a:prstGeom prst="rect">
                <a:avLst/>
              </a:prstGeom>
              <a:gradFill rotWithShape="1">
                <a:gsLst>
                  <a:gs pos="0">
                    <a:srgbClr val="767647"/>
                  </a:gs>
                  <a:gs pos="50000">
                    <a:srgbClr val="FFFF99"/>
                  </a:gs>
                  <a:gs pos="100000">
                    <a:srgbClr val="767647"/>
                  </a:gs>
                </a:gsLst>
                <a:lin ang="0" scaled="1"/>
              </a:gradFill>
              <a:ln w="12700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Line 72"/>
              <p:cNvSpPr>
                <a:spLocks noChangeShapeType="1"/>
              </p:cNvSpPr>
              <p:nvPr/>
            </p:nvSpPr>
            <p:spPr bwMode="auto">
              <a:xfrm>
                <a:off x="4800" y="1431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Text Box 73"/>
              <p:cNvSpPr txBox="1">
                <a:spLocks noChangeArrowheads="1"/>
              </p:cNvSpPr>
              <p:nvPr/>
            </p:nvSpPr>
            <p:spPr bwMode="auto">
              <a:xfrm>
                <a:off x="5161" y="1248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v</a:t>
                </a:r>
              </a:p>
            </p:txBody>
          </p:sp>
          <p:sp>
            <p:nvSpPr>
              <p:cNvPr id="97" name="Text Box 74"/>
              <p:cNvSpPr txBox="1">
                <a:spLocks noChangeArrowheads="1"/>
              </p:cNvSpPr>
              <p:nvPr/>
            </p:nvSpPr>
            <p:spPr bwMode="auto">
              <a:xfrm>
                <a:off x="4668" y="1968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</a:t>
                </a:r>
              </a:p>
            </p:txBody>
          </p:sp>
        </p:grpSp>
        <p:sp>
          <p:nvSpPr>
            <p:cNvPr id="40" name="Text Box 75"/>
            <p:cNvSpPr txBox="1">
              <a:spLocks noChangeArrowheads="1"/>
            </p:cNvSpPr>
            <p:nvPr/>
          </p:nvSpPr>
          <p:spPr bwMode="auto">
            <a:xfrm>
              <a:off x="4673" y="286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41" name="Line 76"/>
            <p:cNvSpPr>
              <a:spLocks noChangeShapeType="1"/>
            </p:cNvSpPr>
            <p:nvPr/>
          </p:nvSpPr>
          <p:spPr bwMode="auto">
            <a:xfrm flipH="1">
              <a:off x="4324" y="3475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77"/>
            <p:cNvSpPr>
              <a:spLocks noChangeShapeType="1"/>
            </p:cNvSpPr>
            <p:nvPr/>
          </p:nvSpPr>
          <p:spPr bwMode="auto">
            <a:xfrm>
              <a:off x="4660" y="3475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Oval 78"/>
            <p:cNvSpPr>
              <a:spLocks noChangeArrowheads="1"/>
            </p:cNvSpPr>
            <p:nvPr/>
          </p:nvSpPr>
          <p:spPr bwMode="auto">
            <a:xfrm>
              <a:off x="4661" y="3439"/>
              <a:ext cx="48" cy="4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79"/>
            <p:cNvSpPr>
              <a:spLocks noChangeShapeType="1"/>
            </p:cNvSpPr>
            <p:nvPr/>
          </p:nvSpPr>
          <p:spPr bwMode="auto">
            <a:xfrm>
              <a:off x="4696" y="3455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Line 80"/>
            <p:cNvSpPr>
              <a:spLocks noChangeShapeType="1"/>
            </p:cNvSpPr>
            <p:nvPr/>
          </p:nvSpPr>
          <p:spPr bwMode="auto">
            <a:xfrm>
              <a:off x="4679" y="3455"/>
              <a:ext cx="393" cy="4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Line 81"/>
            <p:cNvSpPr>
              <a:spLocks noChangeShapeType="1"/>
            </p:cNvSpPr>
            <p:nvPr/>
          </p:nvSpPr>
          <p:spPr bwMode="auto">
            <a:xfrm flipH="1">
              <a:off x="4304" y="3459"/>
              <a:ext cx="363" cy="40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Line 82"/>
            <p:cNvSpPr>
              <a:spLocks noChangeShapeType="1"/>
            </p:cNvSpPr>
            <p:nvPr/>
          </p:nvSpPr>
          <p:spPr bwMode="auto">
            <a:xfrm>
              <a:off x="5142" y="3397"/>
              <a:ext cx="90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8" name="图片 4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" y="3625"/>
              <a:ext cx="208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9" name="图片 48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2" y="3307"/>
              <a:ext cx="201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0" name="图片 49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" y="3695"/>
              <a:ext cx="186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1" name="图片 50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" y="3736"/>
              <a:ext cx="171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2" name="图片 51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" y="3709"/>
              <a:ext cx="141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100"/>
          <p:cNvGrpSpPr>
            <a:grpSpLocks/>
          </p:cNvGrpSpPr>
          <p:nvPr/>
        </p:nvGrpSpPr>
        <p:grpSpPr bwMode="auto">
          <a:xfrm>
            <a:off x="3942556" y="3271838"/>
            <a:ext cx="5003800" cy="519112"/>
            <a:chOff x="2518" y="1797"/>
            <a:chExt cx="3152" cy="327"/>
          </a:xfrm>
        </p:grpSpPr>
        <p:sp>
          <p:nvSpPr>
            <p:cNvPr id="36" name="Text Box 89"/>
            <p:cNvSpPr txBox="1">
              <a:spLocks noChangeArrowheads="1"/>
            </p:cNvSpPr>
            <p:nvPr/>
          </p:nvSpPr>
          <p:spPr bwMode="auto">
            <a:xfrm>
              <a:off x="2668" y="1797"/>
              <a:ext cx="30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做正功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，即    是做功的</a:t>
              </a:r>
              <a:endParaRPr kumimoji="1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7" name="图片 36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8" y="1811"/>
              <a:ext cx="199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8" name="图片 37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" y="1820"/>
              <a:ext cx="260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94"/>
          <p:cNvGrpSpPr>
            <a:grpSpLocks/>
          </p:cNvGrpSpPr>
          <p:nvPr/>
        </p:nvGrpSpPr>
        <p:grpSpPr bwMode="auto">
          <a:xfrm>
            <a:off x="378619" y="5143500"/>
            <a:ext cx="1692275" cy="828675"/>
            <a:chOff x="181" y="3067"/>
            <a:chExt cx="1021" cy="522"/>
          </a:xfrm>
        </p:grpSpPr>
        <p:sp>
          <p:nvSpPr>
            <p:cNvPr id="34" name="AutoShape 92"/>
            <p:cNvSpPr>
              <a:spLocks noChangeArrowheads="1"/>
            </p:cNvSpPr>
            <p:nvPr/>
          </p:nvSpPr>
          <p:spPr bwMode="auto">
            <a:xfrm>
              <a:off x="181" y="3067"/>
              <a:ext cx="749" cy="522"/>
            </a:xfrm>
            <a:prstGeom prst="horizontalScroll">
              <a:avLst>
                <a:gd name="adj" fmla="val 12500"/>
              </a:avLst>
            </a:prstGeom>
            <a:gradFill rotWithShape="1">
              <a:gsLst>
                <a:gs pos="0">
                  <a:srgbClr val="FFCC00"/>
                </a:gs>
                <a:gs pos="50000">
                  <a:srgbClr val="FFFFFF"/>
                </a:gs>
                <a:gs pos="100000">
                  <a:srgbClr val="FFCC00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Text Box 93"/>
            <p:cNvSpPr txBox="1">
              <a:spLocks noChangeArrowheads="1"/>
            </p:cNvSpPr>
            <p:nvPr/>
          </p:nvSpPr>
          <p:spPr bwMode="auto">
            <a:xfrm>
              <a:off x="272" y="3113"/>
              <a:ext cx="93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隶书" panose="02010509060101010101" pitchFamily="49" charset="-122"/>
                  <a:cs typeface="+mn-cs"/>
                </a:rPr>
                <a:t>结论</a:t>
              </a:r>
            </a:p>
          </p:txBody>
        </p:sp>
      </p:grpSp>
      <p:sp>
        <p:nvSpPr>
          <p:cNvPr id="26" name="Line 95"/>
          <p:cNvSpPr>
            <a:spLocks noChangeShapeType="1"/>
          </p:cNvSpPr>
          <p:nvPr/>
        </p:nvSpPr>
        <p:spPr bwMode="auto">
          <a:xfrm>
            <a:off x="1889919" y="5540375"/>
            <a:ext cx="180975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Line 96"/>
          <p:cNvSpPr>
            <a:spLocks noChangeShapeType="1"/>
          </p:cNvSpPr>
          <p:nvPr/>
        </p:nvSpPr>
        <p:spPr bwMode="auto">
          <a:xfrm>
            <a:off x="2969419" y="6045200"/>
            <a:ext cx="180975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auto">
          <a:xfrm>
            <a:off x="6931819" y="936625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总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Box 99"/>
          <p:cNvSpPr txBox="1">
            <a:spLocks noChangeArrowheads="1"/>
          </p:cNvSpPr>
          <p:nvPr/>
        </p:nvSpPr>
        <p:spPr bwMode="auto">
          <a:xfrm>
            <a:off x="4734719" y="1609725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总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" name="Group 104"/>
          <p:cNvGrpSpPr>
            <a:grpSpLocks/>
          </p:cNvGrpSpPr>
          <p:nvPr/>
        </p:nvGrpSpPr>
        <p:grpSpPr bwMode="auto">
          <a:xfrm>
            <a:off x="1883572" y="2673225"/>
            <a:ext cx="1187450" cy="327"/>
            <a:chOff x="1315" y="1424"/>
            <a:chExt cx="748" cy="327"/>
          </a:xfrm>
        </p:grpSpPr>
        <p:sp>
          <p:nvSpPr>
            <p:cNvPr id="32" name="Line 102"/>
            <p:cNvSpPr>
              <a:spLocks noChangeShapeType="1"/>
            </p:cNvSpPr>
            <p:nvPr/>
          </p:nvSpPr>
          <p:spPr bwMode="auto">
            <a:xfrm>
              <a:off x="1315" y="1457"/>
              <a:ext cx="61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" y="1424"/>
              <a:ext cx="2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31" name="Text Box 105"/>
          <p:cNvSpPr txBox="1">
            <a:spLocks noChangeArrowheads="1"/>
          </p:cNvSpPr>
          <p:nvPr/>
        </p:nvSpPr>
        <p:spPr bwMode="auto">
          <a:xfrm>
            <a:off x="6461919" y="1616075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总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70240" y="2507956"/>
            <a:ext cx="478669" cy="5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40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27038" y="4173538"/>
            <a:ext cx="8223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产生感生电动势的机制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感应电场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endParaRPr kumimoji="1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5788" y="1525588"/>
            <a:ext cx="51101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在线圈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A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变化时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41325" y="2497138"/>
            <a:ext cx="830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3600" b="1">
                <a:solidFill>
                  <a:srgbClr val="FF0000"/>
                </a:solidFill>
                <a:ea typeface="隶书" panose="02010509060101010101" pitchFamily="49" charset="-122"/>
              </a:rPr>
              <a:t>注：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49" charset="-122"/>
              </a:rPr>
              <a:t>驱动线圈</a:t>
            </a:r>
            <a:r>
              <a:rPr lang="en-US" altLang="zh-CN" sz="28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49" charset="-122"/>
              </a:rPr>
              <a:t>中电荷运动的决不是磁场力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49" charset="-122"/>
              </a:rPr>
              <a:t>!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73238" y="3613150"/>
            <a:ext cx="459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是不是静电场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E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e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？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3603625"/>
            <a:ext cx="200342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223963" y="847725"/>
            <a:ext cx="67421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36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zh-CN" altLang="en-US" sz="36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感生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导体回路不动，磁场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变化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001713" y="6205538"/>
            <a:ext cx="3005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麦克斯韦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2657475" y="6134100"/>
            <a:ext cx="1684338" cy="533401"/>
            <a:chOff x="1344" y="48"/>
            <a:chExt cx="768" cy="336"/>
          </a:xfrm>
        </p:grpSpPr>
        <p:sp>
          <p:nvSpPr>
            <p:cNvPr id="55" name="Text Box 14"/>
            <p:cNvSpPr txBox="1">
              <a:spLocks noChangeArrowheads="1"/>
            </p:cNvSpPr>
            <p:nvPr/>
          </p:nvSpPr>
          <p:spPr bwMode="auto">
            <a:xfrm>
              <a:off x="1392" y="48"/>
              <a:ext cx="5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引入</a:t>
              </a:r>
            </a:p>
          </p:txBody>
        </p:sp>
        <p:sp>
          <p:nvSpPr>
            <p:cNvPr id="56" name="Line 15"/>
            <p:cNvSpPr>
              <a:spLocks noChangeShapeType="1"/>
            </p:cNvSpPr>
            <p:nvPr/>
          </p:nvSpPr>
          <p:spPr bwMode="auto">
            <a:xfrm>
              <a:off x="1344" y="384"/>
              <a:ext cx="768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4476750" y="6210300"/>
            <a:ext cx="2409825" cy="528638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感应电场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206375" y="4657725"/>
            <a:ext cx="5275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）感应电场的引入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>
            <a:off x="8096250" y="1565275"/>
            <a:ext cx="381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" name="Group 19"/>
          <p:cNvGrpSpPr>
            <a:grpSpLocks/>
          </p:cNvGrpSpPr>
          <p:nvPr/>
        </p:nvGrpSpPr>
        <p:grpSpPr bwMode="auto">
          <a:xfrm>
            <a:off x="5734054" y="1489075"/>
            <a:ext cx="3048002" cy="1219200"/>
            <a:chOff x="3216" y="864"/>
            <a:chExt cx="1872" cy="720"/>
          </a:xfrm>
        </p:grpSpPr>
        <p:sp>
          <p:nvSpPr>
            <p:cNvPr id="25" name="AutoShape 20"/>
            <p:cNvSpPr>
              <a:spLocks noChangeArrowheads="1"/>
            </p:cNvSpPr>
            <p:nvPr/>
          </p:nvSpPr>
          <p:spPr bwMode="auto">
            <a:xfrm>
              <a:off x="3744" y="864"/>
              <a:ext cx="720" cy="720"/>
            </a:xfrm>
            <a:custGeom>
              <a:avLst/>
              <a:gdLst>
                <a:gd name="T0" fmla="*/ 360 w 21600"/>
                <a:gd name="T1" fmla="*/ 0 h 21600"/>
                <a:gd name="T2" fmla="*/ 105 w 21600"/>
                <a:gd name="T3" fmla="*/ 105 h 21600"/>
                <a:gd name="T4" fmla="*/ 0 w 21600"/>
                <a:gd name="T5" fmla="*/ 360 h 21600"/>
                <a:gd name="T6" fmla="*/ 105 w 21600"/>
                <a:gd name="T7" fmla="*/ 615 h 21600"/>
                <a:gd name="T8" fmla="*/ 360 w 21600"/>
                <a:gd name="T9" fmla="*/ 720 h 21600"/>
                <a:gd name="T10" fmla="*/ 615 w 21600"/>
                <a:gd name="T11" fmla="*/ 615 h 21600"/>
                <a:gd name="T12" fmla="*/ 720 w 21600"/>
                <a:gd name="T13" fmla="*/ 360 h 21600"/>
                <a:gd name="T14" fmla="*/ 615 w 21600"/>
                <a:gd name="T15" fmla="*/ 105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680" y="10800"/>
                  </a:moveTo>
                  <a:cubicBezTo>
                    <a:pt x="1680" y="15837"/>
                    <a:pt x="5763" y="19920"/>
                    <a:pt x="10800" y="19920"/>
                  </a:cubicBezTo>
                  <a:cubicBezTo>
                    <a:pt x="15837" y="19920"/>
                    <a:pt x="19920" y="15837"/>
                    <a:pt x="19920" y="10800"/>
                  </a:cubicBezTo>
                  <a:cubicBezTo>
                    <a:pt x="19920" y="5763"/>
                    <a:pt x="15837" y="1680"/>
                    <a:pt x="10800" y="1680"/>
                  </a:cubicBezTo>
                  <a:cubicBezTo>
                    <a:pt x="5763" y="1680"/>
                    <a:pt x="1680" y="5763"/>
                    <a:pt x="1680" y="10800"/>
                  </a:cubicBezTo>
                  <a:close/>
                </a:path>
              </a:pathLst>
            </a:custGeom>
            <a:solidFill>
              <a:srgbClr val="666633"/>
            </a:solidFill>
            <a:ln w="28575">
              <a:solidFill>
                <a:srgbClr val="6666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3692" y="1096"/>
              <a:ext cx="162" cy="144"/>
            </a:xfrm>
            <a:custGeom>
              <a:avLst/>
              <a:gdLst>
                <a:gd name="T0" fmla="*/ 56 w 184"/>
                <a:gd name="T1" fmla="*/ 144 h 144"/>
                <a:gd name="T2" fmla="*/ 14 w 184"/>
                <a:gd name="T3" fmla="*/ 96 h 144"/>
                <a:gd name="T4" fmla="*/ 141 w 184"/>
                <a:gd name="T5" fmla="*/ 48 h 144"/>
                <a:gd name="T6" fmla="*/ 141 w 184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4" h="144">
                  <a:moveTo>
                    <a:pt x="64" y="144"/>
                  </a:moveTo>
                  <a:cubicBezTo>
                    <a:pt x="32" y="128"/>
                    <a:pt x="0" y="112"/>
                    <a:pt x="16" y="96"/>
                  </a:cubicBezTo>
                  <a:cubicBezTo>
                    <a:pt x="32" y="80"/>
                    <a:pt x="136" y="64"/>
                    <a:pt x="160" y="48"/>
                  </a:cubicBezTo>
                  <a:cubicBezTo>
                    <a:pt x="184" y="32"/>
                    <a:pt x="172" y="16"/>
                    <a:pt x="160" y="0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3734" y="1246"/>
              <a:ext cx="112" cy="144"/>
            </a:xfrm>
            <a:custGeom>
              <a:avLst/>
              <a:gdLst>
                <a:gd name="T0" fmla="*/ 56 w 112"/>
                <a:gd name="T1" fmla="*/ 0 h 144"/>
                <a:gd name="T2" fmla="*/ 104 w 112"/>
                <a:gd name="T3" fmla="*/ 48 h 144"/>
                <a:gd name="T4" fmla="*/ 8 w 112"/>
                <a:gd name="T5" fmla="*/ 96 h 144"/>
                <a:gd name="T6" fmla="*/ 56 w 112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2" h="144">
                  <a:moveTo>
                    <a:pt x="56" y="0"/>
                  </a:moveTo>
                  <a:cubicBezTo>
                    <a:pt x="84" y="16"/>
                    <a:pt x="112" y="32"/>
                    <a:pt x="104" y="48"/>
                  </a:cubicBezTo>
                  <a:cubicBezTo>
                    <a:pt x="96" y="64"/>
                    <a:pt x="16" y="80"/>
                    <a:pt x="8" y="96"/>
                  </a:cubicBezTo>
                  <a:cubicBezTo>
                    <a:pt x="0" y="112"/>
                    <a:pt x="48" y="136"/>
                    <a:pt x="56" y="144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3720" y="1008"/>
              <a:ext cx="240" cy="48"/>
            </a:xfrm>
            <a:custGeom>
              <a:avLst/>
              <a:gdLst>
                <a:gd name="T0" fmla="*/ 168 w 240"/>
                <a:gd name="T1" fmla="*/ 0 h 48"/>
                <a:gd name="T2" fmla="*/ 216 w 240"/>
                <a:gd name="T3" fmla="*/ 48 h 48"/>
                <a:gd name="T4" fmla="*/ 24 w 240"/>
                <a:gd name="T5" fmla="*/ 0 h 48"/>
                <a:gd name="T6" fmla="*/ 72 w 240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0" h="48">
                  <a:moveTo>
                    <a:pt x="168" y="0"/>
                  </a:moveTo>
                  <a:cubicBezTo>
                    <a:pt x="204" y="24"/>
                    <a:pt x="240" y="48"/>
                    <a:pt x="216" y="48"/>
                  </a:cubicBezTo>
                  <a:cubicBezTo>
                    <a:pt x="192" y="48"/>
                    <a:pt x="48" y="0"/>
                    <a:pt x="24" y="0"/>
                  </a:cubicBezTo>
                  <a:cubicBezTo>
                    <a:pt x="0" y="0"/>
                    <a:pt x="64" y="40"/>
                    <a:pt x="72" y="48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 flipH="1" flipV="1">
              <a:off x="3744" y="929"/>
              <a:ext cx="96" cy="4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3861" y="1389"/>
              <a:ext cx="48" cy="98"/>
            </a:xfrm>
            <a:custGeom>
              <a:avLst/>
              <a:gdLst>
                <a:gd name="T0" fmla="*/ 0 w 96"/>
                <a:gd name="T1" fmla="*/ 14 h 56"/>
                <a:gd name="T2" fmla="*/ 48 w 96"/>
                <a:gd name="T3" fmla="*/ 14 h 56"/>
                <a:gd name="T4" fmla="*/ 0 w 96"/>
                <a:gd name="T5" fmla="*/ 98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56">
                  <a:moveTo>
                    <a:pt x="0" y="8"/>
                  </a:moveTo>
                  <a:cubicBezTo>
                    <a:pt x="48" y="4"/>
                    <a:pt x="96" y="0"/>
                    <a:pt x="96" y="8"/>
                  </a:cubicBezTo>
                  <a:cubicBezTo>
                    <a:pt x="96" y="16"/>
                    <a:pt x="16" y="48"/>
                    <a:pt x="0" y="56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>
              <a:off x="3216" y="1488"/>
              <a:ext cx="639" cy="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27"/>
            <p:cNvSpPr>
              <a:spLocks noChangeShapeType="1"/>
            </p:cNvSpPr>
            <p:nvPr/>
          </p:nvSpPr>
          <p:spPr bwMode="auto">
            <a:xfrm flipH="1">
              <a:off x="3219" y="930"/>
              <a:ext cx="52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28"/>
            <p:cNvSpPr>
              <a:spLocks noChangeShapeType="1"/>
            </p:cNvSpPr>
            <p:nvPr/>
          </p:nvSpPr>
          <p:spPr bwMode="auto">
            <a:xfrm flipV="1">
              <a:off x="3225" y="999"/>
              <a:ext cx="0" cy="49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3225" y="924"/>
              <a:ext cx="0" cy="19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3408" y="1047"/>
              <a:ext cx="384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B</a:t>
              </a: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4268" y="1054"/>
              <a:ext cx="272" cy="144"/>
            </a:xfrm>
            <a:custGeom>
              <a:avLst/>
              <a:gdLst>
                <a:gd name="T0" fmla="*/ 72 w 304"/>
                <a:gd name="T1" fmla="*/ 0 h 144"/>
                <a:gd name="T2" fmla="*/ 29 w 304"/>
                <a:gd name="T3" fmla="*/ 48 h 144"/>
                <a:gd name="T4" fmla="*/ 243 w 304"/>
                <a:gd name="T5" fmla="*/ 96 h 144"/>
                <a:gd name="T6" fmla="*/ 200 w 304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4" h="144">
                  <a:moveTo>
                    <a:pt x="80" y="0"/>
                  </a:moveTo>
                  <a:cubicBezTo>
                    <a:pt x="40" y="16"/>
                    <a:pt x="0" y="32"/>
                    <a:pt x="32" y="48"/>
                  </a:cubicBezTo>
                  <a:cubicBezTo>
                    <a:pt x="64" y="64"/>
                    <a:pt x="240" y="80"/>
                    <a:pt x="272" y="96"/>
                  </a:cubicBezTo>
                  <a:cubicBezTo>
                    <a:pt x="304" y="112"/>
                    <a:pt x="264" y="128"/>
                    <a:pt x="224" y="144"/>
                  </a:cubicBez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4352" y="1200"/>
              <a:ext cx="160" cy="144"/>
            </a:xfrm>
            <a:custGeom>
              <a:avLst/>
              <a:gdLst>
                <a:gd name="T0" fmla="*/ 58 w 176"/>
                <a:gd name="T1" fmla="*/ 0 h 144"/>
                <a:gd name="T2" fmla="*/ 15 w 176"/>
                <a:gd name="T3" fmla="*/ 48 h 144"/>
                <a:gd name="T4" fmla="*/ 145 w 176"/>
                <a:gd name="T5" fmla="*/ 96 h 144"/>
                <a:gd name="T6" fmla="*/ 102 w 176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6" h="144">
                  <a:moveTo>
                    <a:pt x="64" y="0"/>
                  </a:moveTo>
                  <a:cubicBezTo>
                    <a:pt x="32" y="16"/>
                    <a:pt x="0" y="32"/>
                    <a:pt x="16" y="48"/>
                  </a:cubicBezTo>
                  <a:cubicBezTo>
                    <a:pt x="32" y="64"/>
                    <a:pt x="144" y="80"/>
                    <a:pt x="160" y="96"/>
                  </a:cubicBezTo>
                  <a:cubicBezTo>
                    <a:pt x="176" y="112"/>
                    <a:pt x="144" y="128"/>
                    <a:pt x="112" y="144"/>
                  </a:cubicBez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4320" y="1332"/>
              <a:ext cx="58" cy="110"/>
            </a:xfrm>
            <a:custGeom>
              <a:avLst/>
              <a:gdLst>
                <a:gd name="T0" fmla="*/ 58 w 48"/>
                <a:gd name="T1" fmla="*/ 16 h 112"/>
                <a:gd name="T2" fmla="*/ 0 w 48"/>
                <a:gd name="T3" fmla="*/ 16 h 112"/>
                <a:gd name="T4" fmla="*/ 58 w 48"/>
                <a:gd name="T5" fmla="*/ 110 h 1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112">
                  <a:moveTo>
                    <a:pt x="48" y="16"/>
                  </a:moveTo>
                  <a:cubicBezTo>
                    <a:pt x="24" y="8"/>
                    <a:pt x="0" y="0"/>
                    <a:pt x="0" y="16"/>
                  </a:cubicBezTo>
                  <a:cubicBezTo>
                    <a:pt x="0" y="32"/>
                    <a:pt x="24" y="72"/>
                    <a:pt x="48" y="112"/>
                  </a:cubicBez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 flipV="1">
              <a:off x="4368" y="1446"/>
              <a:ext cx="648" cy="14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Line 35"/>
            <p:cNvSpPr>
              <a:spLocks noChangeShapeType="1"/>
            </p:cNvSpPr>
            <p:nvPr/>
          </p:nvSpPr>
          <p:spPr bwMode="auto">
            <a:xfrm>
              <a:off x="4463" y="960"/>
              <a:ext cx="217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 flipH="1">
              <a:off x="4372" y="960"/>
              <a:ext cx="96" cy="48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37"/>
            <p:cNvSpPr>
              <a:spLocks noChangeShapeType="1"/>
            </p:cNvSpPr>
            <p:nvPr/>
          </p:nvSpPr>
          <p:spPr bwMode="auto">
            <a:xfrm>
              <a:off x="4872" y="960"/>
              <a:ext cx="139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>
              <a:off x="5007" y="1251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>
              <a:off x="5010" y="951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5" name="Group 40"/>
            <p:cNvGrpSpPr>
              <a:grpSpLocks/>
            </p:cNvGrpSpPr>
            <p:nvPr/>
          </p:nvGrpSpPr>
          <p:grpSpPr bwMode="auto">
            <a:xfrm>
              <a:off x="4941" y="1152"/>
              <a:ext cx="147" cy="96"/>
              <a:chOff x="2358" y="2736"/>
              <a:chExt cx="147" cy="96"/>
            </a:xfrm>
          </p:grpSpPr>
          <p:grpSp>
            <p:nvGrpSpPr>
              <p:cNvPr id="49" name="Group 41"/>
              <p:cNvGrpSpPr>
                <a:grpSpLocks/>
              </p:cNvGrpSpPr>
              <p:nvPr/>
            </p:nvGrpSpPr>
            <p:grpSpPr bwMode="auto">
              <a:xfrm>
                <a:off x="2358" y="2736"/>
                <a:ext cx="144" cy="33"/>
                <a:chOff x="2358" y="2736"/>
                <a:chExt cx="144" cy="33"/>
              </a:xfrm>
            </p:grpSpPr>
            <p:sp>
              <p:nvSpPr>
                <p:cNvPr id="53" name="Line 42"/>
                <p:cNvSpPr>
                  <a:spLocks noChangeShapeType="1"/>
                </p:cNvSpPr>
                <p:nvPr/>
              </p:nvSpPr>
              <p:spPr bwMode="auto">
                <a:xfrm>
                  <a:off x="2400" y="2736"/>
                  <a:ext cx="48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Line 43"/>
                <p:cNvSpPr>
                  <a:spLocks noChangeShapeType="1"/>
                </p:cNvSpPr>
                <p:nvPr/>
              </p:nvSpPr>
              <p:spPr bwMode="auto">
                <a:xfrm>
                  <a:off x="2358" y="2769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50" name="Group 44"/>
              <p:cNvGrpSpPr>
                <a:grpSpLocks/>
              </p:cNvGrpSpPr>
              <p:nvPr/>
            </p:nvGrpSpPr>
            <p:grpSpPr bwMode="auto">
              <a:xfrm>
                <a:off x="2361" y="2799"/>
                <a:ext cx="144" cy="33"/>
                <a:chOff x="2358" y="2736"/>
                <a:chExt cx="144" cy="33"/>
              </a:xfrm>
            </p:grpSpPr>
            <p:sp>
              <p:nvSpPr>
                <p:cNvPr id="51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2736"/>
                  <a:ext cx="48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Line 46"/>
                <p:cNvSpPr>
                  <a:spLocks noChangeShapeType="1"/>
                </p:cNvSpPr>
                <p:nvPr/>
              </p:nvSpPr>
              <p:spPr bwMode="auto">
                <a:xfrm>
                  <a:off x="2358" y="2769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46" name="Oval 47"/>
            <p:cNvSpPr>
              <a:spLocks noChangeArrowheads="1"/>
            </p:cNvSpPr>
            <p:nvPr/>
          </p:nvSpPr>
          <p:spPr bwMode="auto">
            <a:xfrm>
              <a:off x="4680" y="933"/>
              <a:ext cx="48" cy="48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Oval 48"/>
            <p:cNvSpPr>
              <a:spLocks noChangeArrowheads="1"/>
            </p:cNvSpPr>
            <p:nvPr/>
          </p:nvSpPr>
          <p:spPr bwMode="auto">
            <a:xfrm>
              <a:off x="4824" y="933"/>
              <a:ext cx="48" cy="48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Text Box 49"/>
            <p:cNvSpPr txBox="1">
              <a:spLocks noChangeArrowheads="1"/>
            </p:cNvSpPr>
            <p:nvPr/>
          </p:nvSpPr>
          <p:spPr bwMode="auto">
            <a:xfrm>
              <a:off x="4560" y="1028"/>
              <a:ext cx="384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A</a:t>
              </a:r>
            </a:p>
          </p:txBody>
        </p:sp>
      </p:grpSp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1517650"/>
            <a:ext cx="1008062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图片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1565275"/>
            <a:ext cx="979487" cy="88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 Box 52"/>
          <p:cNvSpPr txBox="1">
            <a:spLocks noChangeArrowheads="1"/>
          </p:cNvSpPr>
          <p:nvPr/>
        </p:nvSpPr>
        <p:spPr bwMode="auto">
          <a:xfrm>
            <a:off x="909638" y="2028825"/>
            <a:ext cx="4895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线圈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B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感应电流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3073400"/>
            <a:ext cx="2795588" cy="5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Text Box 54"/>
          <p:cNvSpPr txBox="1">
            <a:spLocks noChangeArrowheads="1"/>
          </p:cNvSpPr>
          <p:nvPr/>
        </p:nvSpPr>
        <p:spPr bwMode="auto">
          <a:xfrm>
            <a:off x="1377950" y="3130550"/>
            <a:ext cx="1912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此处</a:t>
            </a:r>
          </a:p>
        </p:txBody>
      </p:sp>
      <p:sp>
        <p:nvSpPr>
          <p:cNvPr id="21" name="Line 55"/>
          <p:cNvSpPr>
            <a:spLocks noChangeShapeType="1"/>
          </p:cNvSpPr>
          <p:nvPr/>
        </p:nvSpPr>
        <p:spPr bwMode="auto">
          <a:xfrm>
            <a:off x="6778625" y="4260850"/>
            <a:ext cx="144463" cy="0"/>
          </a:xfrm>
          <a:prstGeom prst="line">
            <a:avLst/>
          </a:prstGeom>
          <a:noFill/>
          <a:ln w="9525">
            <a:solidFill>
              <a:srgbClr val="FF5050"/>
            </a:solidFill>
            <a:round/>
            <a:headEnd/>
            <a:tailEnd type="arrow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Oval 56"/>
          <p:cNvSpPr>
            <a:spLocks noChangeArrowheads="1"/>
          </p:cNvSpPr>
          <p:nvPr/>
        </p:nvSpPr>
        <p:spPr bwMode="auto">
          <a:xfrm>
            <a:off x="5908675" y="3760788"/>
            <a:ext cx="144463" cy="1444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Text Box 57"/>
          <p:cNvSpPr txBox="1">
            <a:spLocks noChangeArrowheads="1"/>
          </p:cNvSpPr>
          <p:nvPr/>
        </p:nvSpPr>
        <p:spPr bwMode="auto">
          <a:xfrm>
            <a:off x="441325" y="5151438"/>
            <a:ext cx="84963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发现这种感生电动势的大小、方向与导体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的种类和性质无关，仅由变化的磁场本身引起。</a:t>
            </a:r>
          </a:p>
        </p:txBody>
      </p:sp>
      <p:sp>
        <p:nvSpPr>
          <p:cNvPr id="24" name="Text Box 58"/>
          <p:cNvSpPr txBox="1">
            <a:spLocks noChangeArrowheads="1"/>
          </p:cNvSpPr>
          <p:nvPr/>
        </p:nvSpPr>
        <p:spPr bwMode="auto">
          <a:xfrm>
            <a:off x="4689475" y="3602038"/>
            <a:ext cx="18018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NO!</a:t>
            </a: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609600" y="152401"/>
            <a:ext cx="381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二</a:t>
            </a:r>
            <a:r>
              <a:rPr kumimoji="1" lang="en-US" altLang="zh-CN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感生电动势</a:t>
            </a:r>
          </a:p>
        </p:txBody>
      </p:sp>
    </p:spTree>
    <p:extLst>
      <p:ext uri="{BB962C8B-B14F-4D97-AF65-F5344CB8AC3E}">
        <p14:creationId xmlns:p14="http://schemas.microsoft.com/office/powerpoint/2010/main" val="194848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30212" y="1506537"/>
            <a:ext cx="2646360" cy="579438"/>
            <a:chOff x="400" y="874"/>
            <a:chExt cx="1667" cy="365"/>
          </a:xfrm>
        </p:grpSpPr>
        <p:pic>
          <p:nvPicPr>
            <p:cNvPr id="60" name="图片 5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874"/>
              <a:ext cx="28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" name="Text Box 4"/>
            <p:cNvSpPr txBox="1">
              <a:spLocks noChangeArrowheads="1"/>
            </p:cNvSpPr>
            <p:nvPr/>
          </p:nvSpPr>
          <p:spPr bwMode="auto">
            <a:xfrm>
              <a:off x="613" y="884"/>
              <a:ext cx="1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0000"/>
                  </a:solidFill>
                  <a:ea typeface="黑体" panose="02010609060101010101" pitchFamily="49" charset="-122"/>
                </a:rPr>
                <a:t>的特点：</a:t>
              </a:r>
              <a:endParaRPr lang="zh-CN" altLang="en-US" sz="280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</p:grp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409825"/>
            <a:ext cx="11652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49275" y="2076450"/>
            <a:ext cx="1585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º</a:t>
            </a:r>
            <a:endParaRPr kumimoji="1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2039937"/>
            <a:ext cx="4746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2038350"/>
            <a:ext cx="506413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54138" y="2051050"/>
            <a:ext cx="1704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与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209800" y="2054225"/>
            <a:ext cx="6475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一样，对场中静止的电荷有力的作用；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49275" y="3184525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º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3170237"/>
            <a:ext cx="4508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1322388" y="3171825"/>
            <a:ext cx="59991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不依赖空间是否有导体存在；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49275" y="6264275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º</a:t>
            </a: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234112"/>
            <a:ext cx="452437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284288" y="6264275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是非保守力场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035050" y="1022350"/>
            <a:ext cx="4216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磁场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t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变化的同时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409617" y="381690"/>
            <a:ext cx="5719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）感应电场的概念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5572125" y="923925"/>
            <a:ext cx="2527300" cy="6175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en-US" altLang="zh-CN" sz="3200" b="1">
                <a:solidFill>
                  <a:srgbClr val="FF0000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感应电场</a:t>
            </a:r>
            <a:endParaRPr lang="zh-CN" altLang="en-US" sz="2800" b="1">
              <a:solidFill>
                <a:srgbClr val="006600"/>
              </a:solidFill>
              <a:ea typeface="黑体" panose="02010609060101010101" pitchFamily="49" charset="-122"/>
            </a:endParaRP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4491038" y="809625"/>
            <a:ext cx="2089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>
                <a:ea typeface="楷体_GB2312" pitchFamily="49" charset="-122"/>
              </a:rPr>
              <a:t>产生</a:t>
            </a:r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4491038" y="1374775"/>
            <a:ext cx="9366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25" y="2552700"/>
            <a:ext cx="13827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6299200"/>
            <a:ext cx="1774825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549275" y="3759200"/>
            <a:ext cx="3957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3º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的方向</a:t>
            </a:r>
            <a:endParaRPr kumimoji="1" lang="zh-CN" altLang="en-US" sz="2800" b="1" i="1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auto">
          <a:xfrm>
            <a:off x="906463" y="4192587"/>
            <a:ext cx="5316537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感应电场的电场线是无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头无尾的闭合曲线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在轴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对称的变化磁场中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电场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线是一些同心圆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  ——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涡旋场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。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p:grpSp>
        <p:nvGrpSpPr>
          <p:cNvPr id="25" name="Group 27"/>
          <p:cNvGrpSpPr>
            <a:grpSpLocks/>
          </p:cNvGrpSpPr>
          <p:nvPr/>
        </p:nvGrpSpPr>
        <p:grpSpPr bwMode="auto">
          <a:xfrm>
            <a:off x="4814888" y="4349750"/>
            <a:ext cx="1909762" cy="1871662"/>
            <a:chOff x="3168" y="1008"/>
            <a:chExt cx="1248" cy="1200"/>
          </a:xfrm>
        </p:grpSpPr>
        <p:sp>
          <p:nvSpPr>
            <p:cNvPr id="47" name="Oval 28"/>
            <p:cNvSpPr>
              <a:spLocks noChangeArrowheads="1"/>
            </p:cNvSpPr>
            <p:nvPr/>
          </p:nvSpPr>
          <p:spPr bwMode="auto">
            <a:xfrm>
              <a:off x="3168" y="1008"/>
              <a:ext cx="1248" cy="12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Oval 29"/>
            <p:cNvSpPr>
              <a:spLocks noChangeArrowheads="1"/>
            </p:cNvSpPr>
            <p:nvPr/>
          </p:nvSpPr>
          <p:spPr bwMode="auto">
            <a:xfrm>
              <a:off x="3360" y="1200"/>
              <a:ext cx="864" cy="8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9" name="图片 4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1104"/>
              <a:ext cx="15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0" name="图片 4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104"/>
              <a:ext cx="15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1" name="图片 5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1536"/>
              <a:ext cx="15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2" name="图片 5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536"/>
              <a:ext cx="15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3" name="图片 5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1968"/>
              <a:ext cx="15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4" name="图片 5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7" y="1910"/>
              <a:ext cx="161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5" name="图片 54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536"/>
              <a:ext cx="15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" name="Oval 37"/>
            <p:cNvSpPr>
              <a:spLocks noChangeArrowheads="1"/>
            </p:cNvSpPr>
            <p:nvPr/>
          </p:nvSpPr>
          <p:spPr bwMode="auto">
            <a:xfrm>
              <a:off x="3504" y="1344"/>
              <a:ext cx="576" cy="52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7" name="图片 56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536"/>
              <a:ext cx="15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8" name="Line 39"/>
            <p:cNvSpPr>
              <a:spLocks noChangeShapeType="1"/>
            </p:cNvSpPr>
            <p:nvPr/>
          </p:nvSpPr>
          <p:spPr bwMode="auto">
            <a:xfrm rot="16200000" flipV="1">
              <a:off x="3768" y="1128"/>
              <a:ext cx="0" cy="1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Line 40"/>
            <p:cNvSpPr>
              <a:spLocks noChangeShapeType="1"/>
            </p:cNvSpPr>
            <p:nvPr/>
          </p:nvSpPr>
          <p:spPr bwMode="auto">
            <a:xfrm rot="16200000" flipV="1">
              <a:off x="3768" y="1272"/>
              <a:ext cx="0" cy="1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3881437"/>
            <a:ext cx="8985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AutoShape 42"/>
          <p:cNvSpPr>
            <a:spLocks noChangeArrowheads="1"/>
          </p:cNvSpPr>
          <p:nvPr/>
        </p:nvSpPr>
        <p:spPr bwMode="auto">
          <a:xfrm>
            <a:off x="6705600" y="3024187"/>
            <a:ext cx="1854200" cy="893763"/>
          </a:xfrm>
          <a:prstGeom prst="wedgeRoundRectCallout">
            <a:avLst>
              <a:gd name="adj1" fmla="val -36218"/>
              <a:gd name="adj2" fmla="val 178241"/>
              <a:gd name="adj3" fmla="val 16667"/>
            </a:avLst>
          </a:prstGeom>
          <a:solidFill>
            <a:srgbClr val="FFCC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grpSp>
        <p:nvGrpSpPr>
          <p:cNvPr id="28" name="Group 43"/>
          <p:cNvGrpSpPr>
            <a:grpSpLocks/>
          </p:cNvGrpSpPr>
          <p:nvPr/>
        </p:nvGrpSpPr>
        <p:grpSpPr bwMode="auto">
          <a:xfrm>
            <a:off x="6796088" y="4278312"/>
            <a:ext cx="1981200" cy="1962150"/>
            <a:chOff x="4416" y="2659"/>
            <a:chExt cx="1248" cy="1236"/>
          </a:xfrm>
        </p:grpSpPr>
        <p:sp>
          <p:nvSpPr>
            <p:cNvPr id="34" name="Oval 44"/>
            <p:cNvSpPr>
              <a:spLocks noChangeArrowheads="1"/>
            </p:cNvSpPr>
            <p:nvPr/>
          </p:nvSpPr>
          <p:spPr bwMode="auto">
            <a:xfrm>
              <a:off x="4416" y="3127"/>
              <a:ext cx="1248" cy="336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45"/>
            <p:cNvSpPr>
              <a:spLocks noChangeShapeType="1"/>
            </p:cNvSpPr>
            <p:nvPr/>
          </p:nvSpPr>
          <p:spPr bwMode="auto">
            <a:xfrm>
              <a:off x="4785" y="3463"/>
              <a:ext cx="0" cy="432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46"/>
            <p:cNvSpPr>
              <a:spLocks noChangeShapeType="1"/>
            </p:cNvSpPr>
            <p:nvPr/>
          </p:nvSpPr>
          <p:spPr bwMode="auto">
            <a:xfrm>
              <a:off x="4944" y="3463"/>
              <a:ext cx="0" cy="288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47"/>
            <p:cNvSpPr>
              <a:spLocks noChangeShapeType="1"/>
            </p:cNvSpPr>
            <p:nvPr/>
          </p:nvSpPr>
          <p:spPr bwMode="auto">
            <a:xfrm>
              <a:off x="5057" y="3463"/>
              <a:ext cx="0" cy="24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Line 48"/>
            <p:cNvSpPr>
              <a:spLocks noChangeShapeType="1"/>
            </p:cNvSpPr>
            <p:nvPr/>
          </p:nvSpPr>
          <p:spPr bwMode="auto">
            <a:xfrm>
              <a:off x="5136" y="3463"/>
              <a:ext cx="0" cy="24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49"/>
            <p:cNvSpPr>
              <a:spLocks noChangeShapeType="1"/>
            </p:cNvSpPr>
            <p:nvPr/>
          </p:nvSpPr>
          <p:spPr bwMode="auto">
            <a:xfrm>
              <a:off x="5280" y="3463"/>
              <a:ext cx="0" cy="432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Line 50"/>
            <p:cNvSpPr>
              <a:spLocks noChangeShapeType="1"/>
            </p:cNvSpPr>
            <p:nvPr/>
          </p:nvSpPr>
          <p:spPr bwMode="auto">
            <a:xfrm flipH="1" flipV="1">
              <a:off x="4608" y="3415"/>
              <a:ext cx="192" cy="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stealth" w="lg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1" name="图片 4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" y="3466"/>
              <a:ext cx="291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2" name="Line 52"/>
            <p:cNvSpPr>
              <a:spLocks noChangeShapeType="1"/>
            </p:cNvSpPr>
            <p:nvPr/>
          </p:nvSpPr>
          <p:spPr bwMode="auto">
            <a:xfrm flipV="1">
              <a:off x="4785" y="2795"/>
              <a:ext cx="0" cy="499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53"/>
            <p:cNvSpPr>
              <a:spLocks noChangeShapeType="1"/>
            </p:cNvSpPr>
            <p:nvPr/>
          </p:nvSpPr>
          <p:spPr bwMode="auto">
            <a:xfrm>
              <a:off x="4921" y="2659"/>
              <a:ext cx="0" cy="544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>
              <a:off x="5057" y="2795"/>
              <a:ext cx="0" cy="544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Line 55"/>
            <p:cNvSpPr>
              <a:spLocks noChangeShapeType="1"/>
            </p:cNvSpPr>
            <p:nvPr/>
          </p:nvSpPr>
          <p:spPr bwMode="auto">
            <a:xfrm>
              <a:off x="5284" y="2750"/>
              <a:ext cx="0" cy="544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Line 56"/>
            <p:cNvSpPr>
              <a:spLocks noChangeShapeType="1"/>
            </p:cNvSpPr>
            <p:nvPr/>
          </p:nvSpPr>
          <p:spPr bwMode="auto">
            <a:xfrm>
              <a:off x="5148" y="2704"/>
              <a:ext cx="0" cy="544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9" name="图片 28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3779837"/>
            <a:ext cx="3810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" name="Oval 58"/>
          <p:cNvSpPr>
            <a:spLocks noChangeArrowheads="1"/>
          </p:cNvSpPr>
          <p:nvPr/>
        </p:nvSpPr>
        <p:spPr bwMode="auto">
          <a:xfrm>
            <a:off x="3751263" y="6477000"/>
            <a:ext cx="144462" cy="1444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Line 59"/>
          <p:cNvSpPr>
            <a:spLocks noChangeShapeType="1"/>
          </p:cNvSpPr>
          <p:nvPr/>
        </p:nvSpPr>
        <p:spPr bwMode="auto">
          <a:xfrm>
            <a:off x="2009775" y="1131887"/>
            <a:ext cx="142875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2" name="图片 3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0" y="1017587"/>
            <a:ext cx="3937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" name="Text Box 61"/>
          <p:cNvSpPr txBox="1">
            <a:spLocks noChangeArrowheads="1"/>
          </p:cNvSpPr>
          <p:nvPr/>
        </p:nvSpPr>
        <p:spPr bwMode="auto">
          <a:xfrm>
            <a:off x="6389688" y="2981325"/>
            <a:ext cx="24225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可用楞次</a:t>
            </a:r>
          </a:p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定理判断</a:t>
            </a:r>
          </a:p>
        </p:txBody>
      </p:sp>
    </p:spTree>
    <p:extLst>
      <p:ext uri="{BB962C8B-B14F-4D97-AF65-F5344CB8AC3E}">
        <p14:creationId xmlns:p14="http://schemas.microsoft.com/office/powerpoint/2010/main" val="2640934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19882" y="547688"/>
            <a:ext cx="3663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感生电动势</a:t>
            </a:r>
            <a:endParaRPr kumimoji="1" lang="zh-CN" alt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569" y="1127125"/>
            <a:ext cx="190341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419" y="2949575"/>
            <a:ext cx="6721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又根据法拉第电磁感应定律，有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69" y="3446463"/>
            <a:ext cx="144780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57" y="3446463"/>
            <a:ext cx="184785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07" y="3417888"/>
            <a:ext cx="17145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69" y="4516438"/>
            <a:ext cx="4508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096794" y="4519613"/>
            <a:ext cx="2620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的环路定律</a:t>
            </a:r>
            <a:endParaRPr lang="zh-CN" altLang="en-US" sz="2800">
              <a:ea typeface="黑体" panose="02010609060101010101" pitchFamily="49" charset="-122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186657" y="5245100"/>
            <a:ext cx="1492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ea typeface="隶书" panose="02010509060101010101" pitchFamily="49" charset="-122"/>
              </a:rPr>
              <a:t>注</a:t>
            </a:r>
            <a:r>
              <a:rPr lang="zh-CN" altLang="en-US" sz="3200">
                <a:solidFill>
                  <a:srgbClr val="FF0000"/>
                </a:solidFill>
                <a:ea typeface="隶书" panose="02010509060101010101" pitchFamily="49" charset="-122"/>
              </a:rPr>
              <a:t>：</a:t>
            </a:r>
          </a:p>
        </p:txBody>
      </p: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1953421" y="5330825"/>
            <a:ext cx="5191131" cy="538163"/>
            <a:chOff x="1152" y="2880"/>
            <a:chExt cx="3270" cy="339"/>
          </a:xfrm>
        </p:grpSpPr>
        <p:pic>
          <p:nvPicPr>
            <p:cNvPr id="24" name="图片 2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888"/>
              <a:ext cx="305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" name="图片 2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0" y="2886"/>
              <a:ext cx="313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6" name="Text Box 14"/>
            <p:cNvSpPr txBox="1">
              <a:spLocks noChangeArrowheads="1"/>
            </p:cNvSpPr>
            <p:nvPr/>
          </p:nvSpPr>
          <p:spPr bwMode="auto">
            <a:xfrm>
              <a:off x="1392" y="2880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与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1898" y="2892"/>
              <a:ext cx="25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成右手螺旋关系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556419" y="1797050"/>
            <a:ext cx="5699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若导体为闭合回路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则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3474244" y="2355850"/>
            <a:ext cx="5122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显然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与导体回路形状有关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2319338"/>
            <a:ext cx="1870075" cy="59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4" y="4330700"/>
            <a:ext cx="3652838" cy="92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4887119" y="4672013"/>
            <a:ext cx="914400" cy="196850"/>
          </a:xfrm>
          <a:prstGeom prst="rightArrow">
            <a:avLst>
              <a:gd name="adj1" fmla="val 50000"/>
              <a:gd name="adj2" fmla="val 116129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556419" y="1196975"/>
            <a:ext cx="3421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b="1">
                <a:ea typeface="黑体" panose="02010609060101010101" pitchFamily="49" charset="-122"/>
              </a:rPr>
              <a:t>感生电动势</a:t>
            </a:r>
            <a:r>
              <a:rPr lang="zh-CN" altLang="en-US" sz="2800" b="1">
                <a:solidFill>
                  <a:srgbClr val="FF3300"/>
                </a:solidFill>
                <a:ea typeface="黑体" panose="02010609060101010101" pitchFamily="49" charset="-122"/>
              </a:rPr>
              <a:t>定义</a:t>
            </a:r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85257" y="530225"/>
            <a:ext cx="541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感应电场的环路定理</a:t>
            </a: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1321594" y="4291013"/>
            <a:ext cx="3636963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Oval 25"/>
          <p:cNvSpPr>
            <a:spLocks noChangeArrowheads="1"/>
          </p:cNvSpPr>
          <p:nvPr/>
        </p:nvSpPr>
        <p:spPr bwMode="auto">
          <a:xfrm>
            <a:off x="2204244" y="2533650"/>
            <a:ext cx="144463" cy="144463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Oval 26"/>
          <p:cNvSpPr>
            <a:spLocks noChangeArrowheads="1"/>
          </p:cNvSpPr>
          <p:nvPr/>
        </p:nvSpPr>
        <p:spPr bwMode="auto">
          <a:xfrm>
            <a:off x="1466057" y="4716463"/>
            <a:ext cx="144462" cy="1444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478632" y="5878513"/>
            <a:ext cx="82772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en-US" altLang="zh-CN" sz="2800" b="1">
                <a:ea typeface="黑体" panose="02010609060101010101" pitchFamily="49" charset="-122"/>
              </a:rPr>
              <a:t>        </a:t>
            </a:r>
            <a:r>
              <a:rPr lang="zh-CN" altLang="en-US" sz="2800" b="1">
                <a:ea typeface="黑体" panose="02010609060101010101" pitchFamily="49" charset="-122"/>
              </a:rPr>
              <a:t>即使不存在导体回路</a:t>
            </a:r>
            <a:r>
              <a:rPr lang="en-US" altLang="zh-CN" sz="2800" b="1">
                <a:ea typeface="黑体" panose="02010609060101010101" pitchFamily="49" charset="-122"/>
              </a:rPr>
              <a:t>, </a:t>
            </a:r>
            <a:r>
              <a:rPr lang="zh-CN" altLang="en-US" sz="2800" b="1">
                <a:ea typeface="黑体" panose="02010609060101010101" pitchFamily="49" charset="-122"/>
              </a:rPr>
              <a:t>变化的磁场在其周围</a:t>
            </a:r>
          </a:p>
          <a:p>
            <a:pPr algn="l" eaLnBrk="1" hangingPunct="1"/>
            <a:r>
              <a:rPr lang="zh-CN" altLang="en-US" sz="2800" b="1">
                <a:ea typeface="黑体" panose="02010609060101010101" pitchFamily="49" charset="-122"/>
              </a:rPr>
              <a:t>空间同样激发感应电场。</a:t>
            </a:r>
          </a:p>
        </p:txBody>
      </p:sp>
    </p:spTree>
    <p:extLst>
      <p:ext uri="{BB962C8B-B14F-4D97-AF65-F5344CB8AC3E}">
        <p14:creationId xmlns:p14="http://schemas.microsoft.com/office/powerpoint/2010/main" val="106308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.png"/>
          <p:cNvPicPr>
            <a:picLocks noChangeAspect="1"/>
          </p:cNvPicPr>
          <p:nvPr/>
        </p:nvPicPr>
        <p:blipFill>
          <a:blip r:embed="rId2" cstate="print"/>
          <a:srcRect t="5564"/>
          <a:stretch>
            <a:fillRect/>
          </a:stretch>
        </p:blipFill>
        <p:spPr>
          <a:xfrm>
            <a:off x="76200" y="990600"/>
            <a:ext cx="9000000" cy="5849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3048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静电场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37075" y="1008062"/>
            <a:ext cx="4191000" cy="5783263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34938" y="1014412"/>
            <a:ext cx="4191000" cy="5783263"/>
          </a:xfrm>
          <a:prstGeom prst="rect">
            <a:avLst/>
          </a:prstGeom>
          <a:solidFill>
            <a:srgbClr val="F8F8EA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30313" y="1025525"/>
            <a:ext cx="7667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 u="sng" dirty="0">
                <a:solidFill>
                  <a:srgbClr val="000065"/>
                </a:solidFill>
                <a:ea typeface="黑体" panose="02010609060101010101" pitchFamily="49" charset="-122"/>
              </a:rPr>
              <a:t>静电场</a:t>
            </a:r>
            <a:r>
              <a:rPr lang="zh-CN" altLang="en-US" sz="2800" b="1" dirty="0">
                <a:ea typeface="黑体" panose="02010609060101010101" pitchFamily="49" charset="-122"/>
              </a:rPr>
              <a:t>                                     </a:t>
            </a:r>
            <a:r>
              <a:rPr lang="zh-CN" altLang="en-US" sz="2800" b="1" u="sng" dirty="0">
                <a:solidFill>
                  <a:srgbClr val="660033"/>
                </a:solidFill>
                <a:ea typeface="黑体" panose="02010609060101010101" pitchFamily="49" charset="-122"/>
              </a:rPr>
              <a:t>感应电场</a:t>
            </a:r>
            <a:endParaRPr lang="zh-CN" altLang="en-US" b="1" dirty="0">
              <a:solidFill>
                <a:srgbClr val="660033"/>
              </a:solidFill>
              <a:ea typeface="黑体" panose="02010609060101010101" pitchFamily="49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7538" y="1612900"/>
            <a:ext cx="83740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 u="sng">
                <a:solidFill>
                  <a:srgbClr val="000065"/>
                </a:solidFill>
                <a:ea typeface="黑体" panose="02010609060101010101" pitchFamily="49" charset="-122"/>
              </a:rPr>
              <a:t>由静止的电荷激发</a:t>
            </a:r>
            <a:r>
              <a:rPr lang="zh-CN" altLang="en-US" sz="2800" b="1">
                <a:ea typeface="黑体" panose="02010609060101010101" pitchFamily="49" charset="-122"/>
              </a:rPr>
              <a:t>                  </a:t>
            </a:r>
            <a:r>
              <a:rPr lang="zh-CN" altLang="en-US" sz="2800" b="1" u="sng">
                <a:solidFill>
                  <a:srgbClr val="660033"/>
                </a:solidFill>
                <a:ea typeface="黑体" panose="02010609060101010101" pitchFamily="49" charset="-122"/>
              </a:rPr>
              <a:t>由变化的磁场激发</a:t>
            </a:r>
            <a:endParaRPr lang="zh-CN" altLang="en-US" sz="1800" b="1" u="sng">
              <a:solidFill>
                <a:srgbClr val="660033"/>
              </a:solidFill>
              <a:ea typeface="黑体" panose="02010609060101010101" pitchFamily="49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2088" y="4710112"/>
            <a:ext cx="4335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 u="sng">
                <a:solidFill>
                  <a:srgbClr val="000065"/>
                </a:solidFill>
                <a:ea typeface="黑体" panose="02010609060101010101" pitchFamily="49" charset="-122"/>
              </a:rPr>
              <a:t>高斯定理</a:t>
            </a:r>
            <a:endParaRPr lang="zh-CN" altLang="en-US" sz="2800" b="1" u="sng">
              <a:solidFill>
                <a:srgbClr val="0033CC"/>
              </a:solidFill>
              <a:ea typeface="黑体" panose="02010609060101010101" pitchFamily="49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4450" y="5861050"/>
            <a:ext cx="8947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en-US" altLang="zh-CN" sz="2800" b="1" u="sng" dirty="0">
                <a:solidFill>
                  <a:srgbClr val="000065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b="1" u="sng" dirty="0">
                <a:solidFill>
                  <a:srgbClr val="000065"/>
                </a:solidFill>
                <a:ea typeface="黑体" panose="02010609060101010101" pitchFamily="49" charset="-122"/>
              </a:rPr>
              <a:t>电场线不闭合</a:t>
            </a:r>
            <a:r>
              <a:rPr lang="zh-CN" altLang="en-US" sz="2800" b="1" u="sng" dirty="0">
                <a:solidFill>
                  <a:srgbClr val="000066"/>
                </a:solidFill>
                <a:ea typeface="黑体" panose="02010609060101010101" pitchFamily="49" charset="-122"/>
              </a:rPr>
              <a:t>有源无旋场</a:t>
            </a:r>
            <a:r>
              <a:rPr lang="zh-CN" altLang="en-US" sz="2800" b="1" dirty="0">
                <a:ea typeface="黑体" panose="02010609060101010101" pitchFamily="49" charset="-122"/>
              </a:rPr>
              <a:t>        </a:t>
            </a:r>
            <a:r>
              <a:rPr lang="zh-CN" altLang="en-US" sz="2800" b="1" u="sng" dirty="0">
                <a:solidFill>
                  <a:srgbClr val="660033"/>
                </a:solidFill>
                <a:ea typeface="黑体" panose="02010609060101010101" pitchFamily="49" charset="-122"/>
              </a:rPr>
              <a:t>电场线闭合有旋无源场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228725" y="6338887"/>
            <a:ext cx="6913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 u="sng" dirty="0">
                <a:solidFill>
                  <a:srgbClr val="000065"/>
                </a:solidFill>
                <a:ea typeface="黑体" panose="02010609060101010101" pitchFamily="49" charset="-122"/>
              </a:rPr>
              <a:t>保守场 </a:t>
            </a:r>
            <a:r>
              <a:rPr lang="zh-CN" altLang="en-US" sz="2800" b="1" dirty="0">
                <a:solidFill>
                  <a:srgbClr val="000065"/>
                </a:solidFill>
                <a:ea typeface="黑体" panose="02010609060101010101" pitchFamily="49" charset="-122"/>
              </a:rPr>
              <a:t>                                  </a:t>
            </a:r>
            <a:r>
              <a:rPr lang="zh-CN" altLang="en-US" sz="2800" b="1" u="sng" dirty="0">
                <a:solidFill>
                  <a:srgbClr val="660033"/>
                </a:solidFill>
                <a:ea typeface="黑体" panose="02010609060101010101" pitchFamily="49" charset="-122"/>
              </a:rPr>
              <a:t>非保守场</a:t>
            </a:r>
            <a:endParaRPr lang="zh-CN" altLang="en-US" sz="2000" b="1" u="sng" dirty="0">
              <a:solidFill>
                <a:srgbClr val="660033"/>
              </a:solidFill>
              <a:ea typeface="黑体" panose="02010609060101010101" pitchFamily="49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95263" y="5289550"/>
            <a:ext cx="2819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 u="sng">
                <a:solidFill>
                  <a:srgbClr val="000065"/>
                </a:solidFill>
                <a:ea typeface="黑体" panose="02010609060101010101" pitchFamily="49" charset="-122"/>
              </a:rPr>
              <a:t>环路定理</a:t>
            </a:r>
            <a:endParaRPr lang="zh-CN" altLang="en-US" sz="2800" b="1">
              <a:solidFill>
                <a:srgbClr val="000065"/>
              </a:solidFill>
              <a:ea typeface="黑体" panose="02010609060101010101" pitchFamily="49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17538" y="2693987"/>
            <a:ext cx="8374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 u="sng">
                <a:solidFill>
                  <a:srgbClr val="000065"/>
                </a:solidFill>
                <a:ea typeface="黑体" panose="02010609060101010101" pitchFamily="49" charset="-122"/>
              </a:rPr>
              <a:t>使导体产生静电感应</a:t>
            </a:r>
            <a:r>
              <a:rPr lang="zh-CN" altLang="en-US" sz="2800" b="1">
                <a:solidFill>
                  <a:srgbClr val="0033CC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800" b="1">
                <a:ea typeface="黑体" panose="02010609060101010101" pitchFamily="49" charset="-122"/>
              </a:rPr>
              <a:t>          </a:t>
            </a:r>
            <a:r>
              <a:rPr lang="zh-CN" altLang="en-US" sz="2800" b="1" u="sng">
                <a:solidFill>
                  <a:srgbClr val="660033"/>
                </a:solidFill>
                <a:ea typeface="黑体" panose="02010609060101010101" pitchFamily="49" charset="-122"/>
              </a:rPr>
              <a:t>使导体产生电磁感应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225425" y="3268662"/>
            <a:ext cx="8766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en-US" altLang="zh-CN" sz="2800" b="1" u="sng">
                <a:solidFill>
                  <a:srgbClr val="000065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b="1" u="sng">
                <a:solidFill>
                  <a:srgbClr val="000065"/>
                </a:solidFill>
                <a:ea typeface="黑体" panose="02010609060101010101" pitchFamily="49" charset="-122"/>
              </a:rPr>
              <a:t>平衡时导体内场强</a:t>
            </a:r>
            <a:r>
              <a:rPr lang="en-US" altLang="zh-CN" sz="2800" b="1" i="1" u="sng">
                <a:solidFill>
                  <a:srgbClr val="000065"/>
                </a:solidFill>
                <a:ea typeface="黑体" panose="02010609060101010101" pitchFamily="49" charset="-122"/>
              </a:rPr>
              <a:t>E </a:t>
            </a:r>
            <a:r>
              <a:rPr lang="en-US" altLang="zh-CN" sz="2800" b="1" u="sng">
                <a:solidFill>
                  <a:srgbClr val="000065"/>
                </a:solidFill>
                <a:ea typeface="黑体" panose="02010609060101010101" pitchFamily="49" charset="-122"/>
              </a:rPr>
              <a:t>=0</a:t>
            </a:r>
            <a:r>
              <a:rPr lang="en-US" altLang="zh-CN" sz="2800" b="1" u="sng">
                <a:solidFill>
                  <a:srgbClr val="0033CC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800" b="1">
                <a:solidFill>
                  <a:srgbClr val="0033CC"/>
                </a:solidFill>
                <a:ea typeface="黑体" panose="02010609060101010101" pitchFamily="49" charset="-122"/>
              </a:rPr>
              <a:t>  </a:t>
            </a:r>
            <a:r>
              <a:rPr lang="en-US" altLang="zh-CN" sz="2800" b="1">
                <a:ea typeface="黑体" panose="02010609060101010101" pitchFamily="49" charset="-122"/>
              </a:rPr>
              <a:t>       </a:t>
            </a:r>
            <a:r>
              <a:rPr lang="zh-CN" altLang="en-US" sz="2800" b="1" u="sng">
                <a:solidFill>
                  <a:srgbClr val="660033"/>
                </a:solidFill>
                <a:ea typeface="黑体" panose="02010609060101010101" pitchFamily="49" charset="-122"/>
              </a:rPr>
              <a:t>导体内产生感应电动势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82613" y="3751262"/>
            <a:ext cx="40306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en-US" altLang="zh-CN" sz="2800" b="1">
                <a:solidFill>
                  <a:srgbClr val="000065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800" b="1">
                <a:solidFill>
                  <a:srgbClr val="000065"/>
                </a:solidFill>
                <a:ea typeface="黑体" panose="02010609060101010101" pitchFamily="49" charset="-122"/>
              </a:rPr>
              <a:t>导</a:t>
            </a:r>
            <a:r>
              <a:rPr lang="zh-CN" altLang="zh-CN" sz="2800" b="1">
                <a:solidFill>
                  <a:srgbClr val="000065"/>
                </a:solidFill>
                <a:ea typeface="黑体" panose="02010609060101010101" pitchFamily="49" charset="-122"/>
              </a:rPr>
              <a:t>体</a:t>
            </a:r>
            <a:r>
              <a:rPr lang="zh-CN" altLang="en-US" sz="2800" b="1">
                <a:solidFill>
                  <a:srgbClr val="000065"/>
                </a:solidFill>
                <a:ea typeface="黑体" panose="02010609060101010101" pitchFamily="49" charset="-122"/>
              </a:rPr>
              <a:t>是等势体</a:t>
            </a:r>
          </a:p>
          <a:p>
            <a:pPr algn="l" eaLnBrk="1" hangingPunct="1"/>
            <a:r>
              <a:rPr lang="zh-CN" altLang="en-US" sz="2800" b="1" u="sng">
                <a:solidFill>
                  <a:srgbClr val="000065"/>
                </a:solidFill>
                <a:ea typeface="黑体" panose="02010609060101010101" pitchFamily="49" charset="-122"/>
              </a:rPr>
              <a:t>不能形成持续电流 </a:t>
            </a: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4654550"/>
            <a:ext cx="2224088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5370513" y="3978275"/>
            <a:ext cx="3276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 u="sng">
                <a:solidFill>
                  <a:srgbClr val="660033"/>
                </a:solidFill>
                <a:ea typeface="黑体" panose="02010609060101010101" pitchFamily="49" charset="-122"/>
              </a:rPr>
              <a:t>形成感应电流  </a:t>
            </a:r>
            <a:endParaRPr lang="zh-CN" altLang="en-US" sz="2800" b="1" u="sng">
              <a:solidFill>
                <a:srgbClr val="0033CC"/>
              </a:solidFill>
              <a:ea typeface="黑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5187950"/>
            <a:ext cx="27432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614363" y="2105025"/>
            <a:ext cx="84851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2800" b="1" u="sng">
                <a:solidFill>
                  <a:srgbClr val="FF0000"/>
                </a:solidFill>
                <a:ea typeface="黑体" panose="02010609060101010101" pitchFamily="49" charset="-122"/>
              </a:rPr>
              <a:t>对电荷有力的作用              若有导体存在形成电流</a:t>
            </a:r>
          </a:p>
        </p:txBody>
      </p:sp>
      <p:pic>
        <p:nvPicPr>
          <p:cNvPr id="19" name="图片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8" y="4697412"/>
            <a:ext cx="15684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5318125"/>
            <a:ext cx="1546225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605213" y="5129212"/>
            <a:ext cx="3889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zh-CN" altLang="en-US" sz="1600" b="1">
                <a:ea typeface="黑体" panose="02010609060101010101" pitchFamily="49" charset="-122"/>
              </a:rPr>
              <a:t>内</a:t>
            </a: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670550" y="4883150"/>
            <a:ext cx="144463" cy="1444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2211388" y="5499100"/>
            <a:ext cx="144462" cy="1444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1838325" y="4870450"/>
            <a:ext cx="144463" cy="1444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5235575" y="5511800"/>
            <a:ext cx="144463" cy="1444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>
            <a:off x="3360738" y="3360737"/>
            <a:ext cx="158750" cy="0"/>
          </a:xfrm>
          <a:prstGeom prst="line">
            <a:avLst/>
          </a:prstGeom>
          <a:noFill/>
          <a:ln w="6350">
            <a:solidFill>
              <a:srgbClr val="000066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7" name="Group 9"/>
          <p:cNvGrpSpPr>
            <a:grpSpLocks noChangeAspect="1"/>
          </p:cNvGrpSpPr>
          <p:nvPr/>
        </p:nvGrpSpPr>
        <p:grpSpPr bwMode="auto">
          <a:xfrm>
            <a:off x="2865813" y="275206"/>
            <a:ext cx="4032000" cy="876525"/>
            <a:chOff x="288" y="528"/>
            <a:chExt cx="3312" cy="720"/>
          </a:xfrm>
        </p:grpSpPr>
        <p:sp>
          <p:nvSpPr>
            <p:cNvPr id="28" name="AutoShape 10"/>
            <p:cNvSpPr>
              <a:spLocks noChangeArrowheads="1"/>
            </p:cNvSpPr>
            <p:nvPr/>
          </p:nvSpPr>
          <p:spPr bwMode="auto">
            <a:xfrm>
              <a:off x="288" y="528"/>
              <a:ext cx="3072" cy="720"/>
            </a:xfrm>
            <a:prstGeom prst="horizontalScroll">
              <a:avLst>
                <a:gd name="adj" fmla="val 12500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AutoShape 11"/>
            <p:cNvSpPr>
              <a:spLocks noChangeArrowheads="1"/>
            </p:cNvSpPr>
            <p:nvPr/>
          </p:nvSpPr>
          <p:spPr bwMode="auto">
            <a:xfrm>
              <a:off x="336" y="576"/>
              <a:ext cx="3024" cy="672"/>
            </a:xfrm>
            <a:prstGeom prst="horizontalScroll">
              <a:avLst>
                <a:gd name="adj" fmla="val 12500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12"/>
            <p:cNvSpPr txBox="1">
              <a:spLocks noChangeArrowheads="1"/>
            </p:cNvSpPr>
            <p:nvPr/>
          </p:nvSpPr>
          <p:spPr bwMode="auto">
            <a:xfrm>
              <a:off x="576" y="768"/>
              <a:ext cx="302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itchFamily="18" charset="0"/>
                  <a:ea typeface="黑体" pitchFamily="2" charset="-122"/>
                </a:rPr>
                <a:t>感生电场和静电场的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对比</a:t>
              </a:r>
              <a:endPara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</p:grp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243315" y="-92937"/>
            <a:ext cx="381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二</a:t>
            </a:r>
            <a:r>
              <a:rPr kumimoji="1" lang="en-US" altLang="zh-CN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感生电动势</a:t>
            </a:r>
          </a:p>
        </p:txBody>
      </p:sp>
    </p:spTree>
    <p:extLst>
      <p:ext uri="{BB962C8B-B14F-4D97-AF65-F5344CB8AC3E}">
        <p14:creationId xmlns:p14="http://schemas.microsoft.com/office/powerpoint/2010/main" val="1511434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200" y="914400"/>
            <a:ext cx="9067800" cy="254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9.2.3 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变化的磁场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产生的感生电场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如图 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的圆形区域内为均匀磁场垂直于纸面向里，磁感应强度以恒定速率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线性增加，在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的圆形区域外，磁感应强度始终为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。求这一变化的磁场在空间中激发的感生电场场强分布。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152401"/>
            <a:ext cx="381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二</a:t>
            </a:r>
            <a:r>
              <a:rPr kumimoji="1" lang="en-US" altLang="zh-CN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感生电动势</a:t>
            </a:r>
          </a:p>
        </p:txBody>
      </p:sp>
      <p:pic>
        <p:nvPicPr>
          <p:cNvPr id="116738" name="Picture 2" descr="C:\Users\zhangru\Desktop\新教材ppt\上册整合后的图片\9.2.5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615" y="3051629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9785" y="3429000"/>
            <a:ext cx="6148615" cy="3039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先求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区域内的感生电场。由变化磁场区域的轴对称性和感生电场无源有旋的性质可以证明，感生电场均为垂直于磁场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的平面内的一个个同心圆，方向沿圆的切向。由楞次定律，感生电场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沿逆时针方向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518932"/>
              </p:ext>
            </p:extLst>
          </p:nvPr>
        </p:nvGraphicFramePr>
        <p:xfrm>
          <a:off x="533400" y="1871657"/>
          <a:ext cx="1128290" cy="483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0" name="Equation" r:id="rId4" imgW="444240" imgH="190440" progId="Equation.DSMT4">
                  <p:embed/>
                </p:oleObj>
              </mc:Choice>
              <mc:Fallback>
                <p:oleObj name="Equation" r:id="rId4" imgW="444240" imgH="190440" progId="Equation.DSMT4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71657"/>
                        <a:ext cx="1128290" cy="4835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872066"/>
              </p:ext>
            </p:extLst>
          </p:nvPr>
        </p:nvGraphicFramePr>
        <p:xfrm>
          <a:off x="2336800" y="4948839"/>
          <a:ext cx="355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1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4948839"/>
                        <a:ext cx="355600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224344"/>
              </p:ext>
            </p:extLst>
          </p:nvPr>
        </p:nvGraphicFramePr>
        <p:xfrm>
          <a:off x="1681162" y="5867400"/>
          <a:ext cx="4524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2" name="Equation" r:id="rId8" imgW="177480" imgH="215640" progId="Equation.DSMT4">
                  <p:embed/>
                </p:oleObj>
              </mc:Choice>
              <mc:Fallback>
                <p:oleObj name="Equation" r:id="rId8" imgW="177480" imgH="215640" progId="Equation.DSMT4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2" y="5867400"/>
                        <a:ext cx="452438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8061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C:\Users\zhangru\Desktop\新教材ppt\上册整合后的图片\9.2.5b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404" y="1219200"/>
            <a:ext cx="3117396" cy="31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475330"/>
              </p:ext>
            </p:extLst>
          </p:nvPr>
        </p:nvGraphicFramePr>
        <p:xfrm>
          <a:off x="585788" y="1143000"/>
          <a:ext cx="50101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63" name="Equation" r:id="rId4" imgW="2019240" imgH="355320" progId="Equation.DSMT4">
                  <p:embed/>
                </p:oleObj>
              </mc:Choice>
              <mc:Fallback>
                <p:oleObj name="Equation" r:id="rId4" imgW="2019240" imgH="355320" progId="Equation.DSMT4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" y="1143000"/>
                        <a:ext cx="5010150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284332"/>
              </p:ext>
            </p:extLst>
          </p:nvPr>
        </p:nvGraphicFramePr>
        <p:xfrm>
          <a:off x="1004394" y="1968727"/>
          <a:ext cx="3832745" cy="926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64" r:id="rId6" imgW="1447172" imgH="355446" progId="Equation.DSMT4">
                  <p:embed/>
                </p:oleObj>
              </mc:Choice>
              <mc:Fallback>
                <p:oleObj r:id="rId6" imgW="1447172" imgH="355446" progId="Equation.DSMT4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394" y="1968727"/>
                        <a:ext cx="3832745" cy="9268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45596" y="3124200"/>
            <a:ext cx="5772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的区域内的感生电场，有：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633198"/>
              </p:ext>
            </p:extLst>
          </p:nvPr>
        </p:nvGraphicFramePr>
        <p:xfrm>
          <a:off x="204788" y="3752850"/>
          <a:ext cx="59102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65" name="Equation" r:id="rId8" imgW="2044440" imgH="355320" progId="Equation.DSMT4">
                  <p:embed/>
                </p:oleObj>
              </mc:Choice>
              <mc:Fallback>
                <p:oleObj name="Equation" r:id="rId8" imgW="2044440" imgH="355320" progId="Equation.DSMT4">
                  <p:embed/>
                  <p:pic>
                    <p:nvPicPr>
                      <p:cNvPr id="0" name="Picture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3752850"/>
                        <a:ext cx="591026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249191"/>
              </p:ext>
            </p:extLst>
          </p:nvPr>
        </p:nvGraphicFramePr>
        <p:xfrm>
          <a:off x="983796" y="4724400"/>
          <a:ext cx="4114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66" r:id="rId10" imgW="1536700" imgH="368300" progId="Equation.DSMT4">
                  <p:embed/>
                </p:oleObj>
              </mc:Choice>
              <mc:Fallback>
                <p:oleObj r:id="rId10" imgW="1536700" imgH="368300" progId="Equation.DSMT4">
                  <p:embed/>
                  <p:pic>
                    <p:nvPicPr>
                      <p:cNvPr id="0" name="Picture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796" y="4724400"/>
                        <a:ext cx="41148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09600" y="152401"/>
            <a:ext cx="381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二</a:t>
            </a:r>
            <a:r>
              <a:rPr kumimoji="1" lang="en-US" altLang="zh-CN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zh-CN" altLang="en-US" sz="3200" b="1" dirty="0">
                <a:solidFill>
                  <a:srgbClr val="00B050"/>
                </a:solidFill>
                <a:latin typeface="Times New Roman" pitchFamily="18" charset="0"/>
                <a:ea typeface="黑体" pitchFamily="2" charset="-122"/>
              </a:rPr>
              <a:t>感生电动势</a:t>
            </a:r>
          </a:p>
        </p:txBody>
      </p:sp>
    </p:spTree>
    <p:extLst>
      <p:ext uri="{BB962C8B-B14F-4D97-AF65-F5344CB8AC3E}">
        <p14:creationId xmlns:p14="http://schemas.microsoft.com/office/powerpoint/2010/main" val="282808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5435600" y="3922713"/>
            <a:ext cx="900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832475" y="3778250"/>
            <a:ext cx="144463" cy="252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122738" y="1763713"/>
            <a:ext cx="4895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对任意形状的回路都成立！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11188" y="839788"/>
            <a:ext cx="1800225" cy="1484312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00113" y="1150938"/>
            <a:ext cx="2508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000">
                <a:solidFill>
                  <a:srgbClr val="FF0000"/>
                </a:solidFill>
                <a:ea typeface="隶书" panose="02010509060101010101" pitchFamily="49" charset="-122"/>
              </a:rPr>
              <a:t>注意</a:t>
            </a:r>
            <a:endParaRPr lang="zh-CN" altLang="en-US" sz="4000" b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195513" y="935038"/>
            <a:ext cx="3529012" cy="862012"/>
            <a:chOff x="793" y="2296"/>
            <a:chExt cx="1996" cy="520"/>
          </a:xfrm>
        </p:grpSpPr>
        <p:graphicFrame>
          <p:nvGraphicFramePr>
            <p:cNvPr id="9" name="Object 9"/>
            <p:cNvGraphicFramePr>
              <a:graphicFrameLocks noChangeAspect="1"/>
            </p:cNvGraphicFramePr>
            <p:nvPr/>
          </p:nvGraphicFramePr>
          <p:xfrm>
            <a:off x="1234" y="2308"/>
            <a:ext cx="1471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30" name="Equation" r:id="rId3" imgW="3060700" imgH="850900" progId="Equation.DSMT4">
                    <p:embed/>
                  </p:oleObj>
                </mc:Choice>
                <mc:Fallback>
                  <p:oleObj name="Equation" r:id="rId3" imgW="3060700" imgH="850900" progId="Equation.DSMT4">
                    <p:embed/>
                    <p:pic>
                      <p:nvPicPr>
                        <p:cNvPr id="7303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308"/>
                          <a:ext cx="1471" cy="5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137" y="2296"/>
              <a:ext cx="1652" cy="4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1" name="Object 11"/>
            <p:cNvGraphicFramePr>
              <a:graphicFrameLocks noChangeAspect="1"/>
            </p:cNvGraphicFramePr>
            <p:nvPr/>
          </p:nvGraphicFramePr>
          <p:xfrm>
            <a:off x="793" y="2340"/>
            <a:ext cx="363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31" name="剪辑" r:id="rId5" imgW="3276605" imgH="3032856" progId="MS_ClipArt_Gallery.2">
                    <p:embed/>
                  </p:oleObj>
                </mc:Choice>
                <mc:Fallback>
                  <p:oleObj name="剪辑" r:id="rId5" imgW="3276605" imgH="3032856" progId="MS_ClipArt_Gallery.2">
                    <p:embed/>
                    <p:pic>
                      <p:nvPicPr>
                        <p:cNvPr id="730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2340"/>
                          <a:ext cx="363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1224" y="2500"/>
              <a:ext cx="91" cy="9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895850" y="2649538"/>
            <a:ext cx="1939925" cy="1893887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1908175" y="2590800"/>
            <a:ext cx="2016125" cy="1955800"/>
            <a:chOff x="1247" y="935"/>
            <a:chExt cx="1270" cy="1232"/>
          </a:xfrm>
        </p:grpSpPr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1247" y="935"/>
              <a:ext cx="1270" cy="123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1528" y="1193"/>
              <a:ext cx="709" cy="6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484" y="1808"/>
              <a:ext cx="148" cy="132"/>
              <a:chOff x="1090" y="3836"/>
              <a:chExt cx="110" cy="100"/>
            </a:xfrm>
          </p:grpSpPr>
          <p:grpSp>
            <p:nvGrpSpPr>
              <p:cNvPr id="66" name="Group 18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68" name="Line 19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9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7" name="Line 21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22"/>
            <p:cNvGrpSpPr>
              <a:grpSpLocks/>
            </p:cNvGrpSpPr>
            <p:nvPr/>
          </p:nvGrpSpPr>
          <p:grpSpPr bwMode="auto">
            <a:xfrm>
              <a:off x="1632" y="1461"/>
              <a:ext cx="147" cy="130"/>
              <a:chOff x="1090" y="3836"/>
              <a:chExt cx="110" cy="100"/>
            </a:xfrm>
          </p:grpSpPr>
          <p:grpSp>
            <p:nvGrpSpPr>
              <p:cNvPr id="62" name="Group 23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64" name="Line 24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3" name="Line 26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27"/>
            <p:cNvGrpSpPr>
              <a:grpSpLocks/>
            </p:cNvGrpSpPr>
            <p:nvPr/>
          </p:nvGrpSpPr>
          <p:grpSpPr bwMode="auto">
            <a:xfrm>
              <a:off x="2154" y="1112"/>
              <a:ext cx="147" cy="131"/>
              <a:chOff x="1090" y="3836"/>
              <a:chExt cx="110" cy="100"/>
            </a:xfrm>
          </p:grpSpPr>
          <p:grpSp>
            <p:nvGrpSpPr>
              <p:cNvPr id="58" name="Group 28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60" name="Line 29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9" name="Line 31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32"/>
            <p:cNvGrpSpPr>
              <a:grpSpLocks/>
            </p:cNvGrpSpPr>
            <p:nvPr/>
          </p:nvGrpSpPr>
          <p:grpSpPr bwMode="auto">
            <a:xfrm>
              <a:off x="1322" y="1461"/>
              <a:ext cx="147" cy="130"/>
              <a:chOff x="1090" y="3836"/>
              <a:chExt cx="110" cy="100"/>
            </a:xfrm>
          </p:grpSpPr>
          <p:grpSp>
            <p:nvGrpSpPr>
              <p:cNvPr id="54" name="Group 33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56" name="Line 34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7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5" name="Line 36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37"/>
            <p:cNvGrpSpPr>
              <a:grpSpLocks/>
            </p:cNvGrpSpPr>
            <p:nvPr/>
          </p:nvGrpSpPr>
          <p:grpSpPr bwMode="auto">
            <a:xfrm>
              <a:off x="1846" y="1106"/>
              <a:ext cx="148" cy="131"/>
              <a:chOff x="1090" y="3836"/>
              <a:chExt cx="110" cy="100"/>
            </a:xfrm>
          </p:grpSpPr>
          <p:grpSp>
            <p:nvGrpSpPr>
              <p:cNvPr id="50" name="Group 38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52" name="Line 39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" name="Line 41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42"/>
            <p:cNvGrpSpPr>
              <a:grpSpLocks/>
            </p:cNvGrpSpPr>
            <p:nvPr/>
          </p:nvGrpSpPr>
          <p:grpSpPr bwMode="auto">
            <a:xfrm>
              <a:off x="2275" y="1442"/>
              <a:ext cx="147" cy="131"/>
              <a:chOff x="1090" y="3836"/>
              <a:chExt cx="110" cy="100"/>
            </a:xfrm>
          </p:grpSpPr>
          <p:grpSp>
            <p:nvGrpSpPr>
              <p:cNvPr id="46" name="Group 43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8" name="Line 44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Line 46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47"/>
            <p:cNvGrpSpPr>
              <a:grpSpLocks/>
            </p:cNvGrpSpPr>
            <p:nvPr/>
          </p:nvGrpSpPr>
          <p:grpSpPr bwMode="auto">
            <a:xfrm>
              <a:off x="1500" y="1119"/>
              <a:ext cx="148" cy="131"/>
              <a:chOff x="1090" y="3836"/>
              <a:chExt cx="110" cy="100"/>
            </a:xfrm>
          </p:grpSpPr>
          <p:grpSp>
            <p:nvGrpSpPr>
              <p:cNvPr id="42" name="Group 48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4" name="Line 49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1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oup 52"/>
            <p:cNvGrpSpPr>
              <a:grpSpLocks/>
            </p:cNvGrpSpPr>
            <p:nvPr/>
          </p:nvGrpSpPr>
          <p:grpSpPr bwMode="auto">
            <a:xfrm>
              <a:off x="1994" y="1461"/>
              <a:ext cx="147" cy="130"/>
              <a:chOff x="1090" y="3836"/>
              <a:chExt cx="110" cy="100"/>
            </a:xfrm>
          </p:grpSpPr>
          <p:grpSp>
            <p:nvGrpSpPr>
              <p:cNvPr id="38" name="Group 53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0" name="Line 54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9" name="Line 56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57"/>
            <p:cNvGrpSpPr>
              <a:grpSpLocks/>
            </p:cNvGrpSpPr>
            <p:nvPr/>
          </p:nvGrpSpPr>
          <p:grpSpPr bwMode="auto">
            <a:xfrm>
              <a:off x="1838" y="1809"/>
              <a:ext cx="148" cy="131"/>
              <a:chOff x="1090" y="3836"/>
              <a:chExt cx="110" cy="100"/>
            </a:xfrm>
          </p:grpSpPr>
          <p:grpSp>
            <p:nvGrpSpPr>
              <p:cNvPr id="34" name="Group 58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36" name="Line 59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5" name="Line 61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Group 62"/>
            <p:cNvGrpSpPr>
              <a:grpSpLocks/>
            </p:cNvGrpSpPr>
            <p:nvPr/>
          </p:nvGrpSpPr>
          <p:grpSpPr bwMode="auto">
            <a:xfrm>
              <a:off x="2156" y="1809"/>
              <a:ext cx="148" cy="131"/>
              <a:chOff x="1090" y="3836"/>
              <a:chExt cx="110" cy="100"/>
            </a:xfrm>
          </p:grpSpPr>
          <p:grpSp>
            <p:nvGrpSpPr>
              <p:cNvPr id="30" name="Group 63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32" name="Line 64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" name="Line 66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7" name="Line 67"/>
            <p:cNvSpPr>
              <a:spLocks noChangeShapeType="1"/>
            </p:cNvSpPr>
            <p:nvPr/>
          </p:nvSpPr>
          <p:spPr bwMode="auto">
            <a:xfrm flipV="1">
              <a:off x="2045" y="1790"/>
              <a:ext cx="104" cy="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8" name="Object 68"/>
            <p:cNvGraphicFramePr>
              <a:graphicFrameLocks noChangeAspect="1"/>
            </p:cNvGraphicFramePr>
            <p:nvPr/>
          </p:nvGraphicFramePr>
          <p:xfrm>
            <a:off x="2177" y="1570"/>
            <a:ext cx="31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32" name="公式" r:id="rId7" imgW="203024" imgH="215713" progId="Equation.3">
                    <p:embed/>
                  </p:oleObj>
                </mc:Choice>
                <mc:Fallback>
                  <p:oleObj name="公式" r:id="rId7" imgW="203024" imgH="215713" progId="Equation.3">
                    <p:embed/>
                    <p:pic>
                      <p:nvPicPr>
                        <p:cNvPr id="7261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7" y="1570"/>
                          <a:ext cx="31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Text Box 69"/>
            <p:cNvSpPr txBox="1">
              <a:spLocks noChangeArrowheads="1"/>
            </p:cNvSpPr>
            <p:nvPr/>
          </p:nvSpPr>
          <p:spPr bwMode="auto">
            <a:xfrm>
              <a:off x="1801" y="1321"/>
              <a:ext cx="1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</a:p>
          </p:txBody>
        </p:sp>
      </p:grpSp>
      <p:grpSp>
        <p:nvGrpSpPr>
          <p:cNvPr id="70" name="Group 70"/>
          <p:cNvGrpSpPr>
            <a:grpSpLocks/>
          </p:cNvGrpSpPr>
          <p:nvPr/>
        </p:nvGrpSpPr>
        <p:grpSpPr bwMode="auto">
          <a:xfrm>
            <a:off x="4978400" y="2932113"/>
            <a:ext cx="1746250" cy="1323975"/>
            <a:chOff x="3136" y="1128"/>
            <a:chExt cx="1100" cy="834"/>
          </a:xfrm>
        </p:grpSpPr>
        <p:grpSp>
          <p:nvGrpSpPr>
            <p:cNvPr id="71" name="Group 71"/>
            <p:cNvGrpSpPr>
              <a:grpSpLocks/>
            </p:cNvGrpSpPr>
            <p:nvPr/>
          </p:nvGrpSpPr>
          <p:grpSpPr bwMode="auto">
            <a:xfrm>
              <a:off x="3298" y="1830"/>
              <a:ext cx="148" cy="132"/>
              <a:chOff x="1090" y="3836"/>
              <a:chExt cx="110" cy="100"/>
            </a:xfrm>
          </p:grpSpPr>
          <p:grpSp>
            <p:nvGrpSpPr>
              <p:cNvPr id="116" name="Group 72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118" name="Line 73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9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7" name="Line 75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6"/>
            <p:cNvGrpSpPr>
              <a:grpSpLocks/>
            </p:cNvGrpSpPr>
            <p:nvPr/>
          </p:nvGrpSpPr>
          <p:grpSpPr bwMode="auto">
            <a:xfrm>
              <a:off x="3446" y="1483"/>
              <a:ext cx="147" cy="130"/>
              <a:chOff x="1090" y="3836"/>
              <a:chExt cx="110" cy="100"/>
            </a:xfrm>
          </p:grpSpPr>
          <p:grpSp>
            <p:nvGrpSpPr>
              <p:cNvPr id="112" name="Group 77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114" name="Line 78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5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3" name="Line 80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81"/>
            <p:cNvGrpSpPr>
              <a:grpSpLocks/>
            </p:cNvGrpSpPr>
            <p:nvPr/>
          </p:nvGrpSpPr>
          <p:grpSpPr bwMode="auto">
            <a:xfrm>
              <a:off x="3968" y="1134"/>
              <a:ext cx="147" cy="131"/>
              <a:chOff x="1090" y="3836"/>
              <a:chExt cx="110" cy="100"/>
            </a:xfrm>
          </p:grpSpPr>
          <p:grpSp>
            <p:nvGrpSpPr>
              <p:cNvPr id="108" name="Group 82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110" name="Line 83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1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9" name="Line 85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4" name="Group 86"/>
            <p:cNvGrpSpPr>
              <a:grpSpLocks/>
            </p:cNvGrpSpPr>
            <p:nvPr/>
          </p:nvGrpSpPr>
          <p:grpSpPr bwMode="auto">
            <a:xfrm>
              <a:off x="3136" y="1483"/>
              <a:ext cx="147" cy="130"/>
              <a:chOff x="1090" y="3836"/>
              <a:chExt cx="110" cy="100"/>
            </a:xfrm>
          </p:grpSpPr>
          <p:grpSp>
            <p:nvGrpSpPr>
              <p:cNvPr id="104" name="Group 87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106" name="Line 88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7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5" name="Line 90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Group 91"/>
            <p:cNvGrpSpPr>
              <a:grpSpLocks/>
            </p:cNvGrpSpPr>
            <p:nvPr/>
          </p:nvGrpSpPr>
          <p:grpSpPr bwMode="auto">
            <a:xfrm>
              <a:off x="3660" y="1128"/>
              <a:ext cx="148" cy="131"/>
              <a:chOff x="1090" y="3836"/>
              <a:chExt cx="110" cy="100"/>
            </a:xfrm>
          </p:grpSpPr>
          <p:grpSp>
            <p:nvGrpSpPr>
              <p:cNvPr id="100" name="Group 92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102" name="Line 93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3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1" name="Line 95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Group 96"/>
            <p:cNvGrpSpPr>
              <a:grpSpLocks/>
            </p:cNvGrpSpPr>
            <p:nvPr/>
          </p:nvGrpSpPr>
          <p:grpSpPr bwMode="auto">
            <a:xfrm>
              <a:off x="4089" y="1464"/>
              <a:ext cx="147" cy="131"/>
              <a:chOff x="1090" y="3836"/>
              <a:chExt cx="110" cy="100"/>
            </a:xfrm>
          </p:grpSpPr>
          <p:grpSp>
            <p:nvGrpSpPr>
              <p:cNvPr id="96" name="Group 97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98" name="Line 98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9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7" name="Line 100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7" name="Group 101"/>
            <p:cNvGrpSpPr>
              <a:grpSpLocks/>
            </p:cNvGrpSpPr>
            <p:nvPr/>
          </p:nvGrpSpPr>
          <p:grpSpPr bwMode="auto">
            <a:xfrm>
              <a:off x="3314" y="1141"/>
              <a:ext cx="148" cy="131"/>
              <a:chOff x="1090" y="3836"/>
              <a:chExt cx="110" cy="100"/>
            </a:xfrm>
          </p:grpSpPr>
          <p:grpSp>
            <p:nvGrpSpPr>
              <p:cNvPr id="92" name="Group 102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94" name="Line 103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5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3" name="Line 105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8" name="Group 106"/>
            <p:cNvGrpSpPr>
              <a:grpSpLocks/>
            </p:cNvGrpSpPr>
            <p:nvPr/>
          </p:nvGrpSpPr>
          <p:grpSpPr bwMode="auto">
            <a:xfrm>
              <a:off x="3808" y="1483"/>
              <a:ext cx="147" cy="130"/>
              <a:chOff x="1090" y="3836"/>
              <a:chExt cx="110" cy="100"/>
            </a:xfrm>
          </p:grpSpPr>
          <p:grpSp>
            <p:nvGrpSpPr>
              <p:cNvPr id="88" name="Group 107"/>
              <p:cNvGrpSpPr>
                <a:grpSpLocks/>
              </p:cNvGrpSpPr>
              <p:nvPr/>
            </p:nvGrpSpPr>
            <p:grpSpPr bwMode="auto"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90" name="Line 108"/>
                <p:cNvSpPr>
                  <a:spLocks noChangeShapeType="1"/>
                </p:cNvSpPr>
                <p:nvPr/>
              </p:nvSpPr>
              <p:spPr bwMode="auto">
                <a:xfrm>
                  <a:off x="1104" y="384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1" name="Line 109"/>
                <p:cNvSpPr>
                  <a:spLocks noChangeShapeType="1"/>
                </p:cNvSpPr>
                <p:nvPr/>
              </p:nvSpPr>
              <p:spPr bwMode="auto">
                <a:xfrm flipH="1">
                  <a:off x="1090" y="383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Line 110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Group 111"/>
            <p:cNvGrpSpPr>
              <a:grpSpLocks/>
            </p:cNvGrpSpPr>
            <p:nvPr/>
          </p:nvGrpSpPr>
          <p:grpSpPr bwMode="auto">
            <a:xfrm>
              <a:off x="3652" y="1831"/>
              <a:ext cx="148" cy="131"/>
              <a:chOff x="1090" y="3836"/>
              <a:chExt cx="110" cy="100"/>
            </a:xfrm>
          </p:grpSpPr>
          <p:sp>
            <p:nvSpPr>
              <p:cNvPr id="86" name="Line 112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" name="Line 113"/>
              <p:cNvSpPr>
                <a:spLocks noChangeShapeType="1"/>
              </p:cNvSpPr>
              <p:nvPr/>
            </p:nvSpPr>
            <p:spPr bwMode="auto">
              <a:xfrm flipH="1">
                <a:off x="1090" y="38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0" name="Line 114"/>
            <p:cNvSpPr>
              <a:spLocks noChangeShapeType="1"/>
            </p:cNvSpPr>
            <p:nvPr/>
          </p:nvSpPr>
          <p:spPr bwMode="auto">
            <a:xfrm>
              <a:off x="3671" y="1836"/>
              <a:ext cx="129" cy="126"/>
            </a:xfrm>
            <a:prstGeom prst="line">
              <a:avLst/>
            </a:prstGeom>
            <a:noFill/>
            <a:ln w="1905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pSp>
          <p:nvGrpSpPr>
            <p:cNvPr id="81" name="Group 115"/>
            <p:cNvGrpSpPr>
              <a:grpSpLocks/>
            </p:cNvGrpSpPr>
            <p:nvPr/>
          </p:nvGrpSpPr>
          <p:grpSpPr bwMode="auto">
            <a:xfrm>
              <a:off x="3970" y="1831"/>
              <a:ext cx="148" cy="131"/>
              <a:chOff x="1090" y="3836"/>
              <a:chExt cx="110" cy="100"/>
            </a:xfrm>
          </p:grpSpPr>
          <p:sp>
            <p:nvSpPr>
              <p:cNvPr id="84" name="Line 116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Line 117"/>
              <p:cNvSpPr>
                <a:spLocks noChangeShapeType="1"/>
              </p:cNvSpPr>
              <p:nvPr/>
            </p:nvSpPr>
            <p:spPr bwMode="auto">
              <a:xfrm flipH="1">
                <a:off x="1090" y="38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2" name="Line 118"/>
            <p:cNvSpPr>
              <a:spLocks noChangeShapeType="1"/>
            </p:cNvSpPr>
            <p:nvPr/>
          </p:nvSpPr>
          <p:spPr bwMode="auto">
            <a:xfrm>
              <a:off x="3989" y="1836"/>
              <a:ext cx="129" cy="126"/>
            </a:xfrm>
            <a:prstGeom prst="line">
              <a:avLst/>
            </a:prstGeom>
            <a:noFill/>
            <a:ln w="1905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3" name="Text Box 119"/>
            <p:cNvSpPr txBox="1">
              <a:spLocks noChangeArrowheads="1"/>
            </p:cNvSpPr>
            <p:nvPr/>
          </p:nvSpPr>
          <p:spPr bwMode="auto">
            <a:xfrm>
              <a:off x="3628" y="1321"/>
              <a:ext cx="1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120" name="Rectangle 120"/>
          <p:cNvSpPr>
            <a:spLocks noChangeArrowheads="1"/>
          </p:cNvSpPr>
          <p:nvPr/>
        </p:nvSpPr>
        <p:spPr bwMode="auto">
          <a:xfrm>
            <a:off x="5435600" y="3130550"/>
            <a:ext cx="900113" cy="936625"/>
          </a:xfrm>
          <a:prstGeom prst="rect">
            <a:avLst/>
          </a:prstGeom>
          <a:noFill/>
          <a:ln w="2857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" name="Rectangle 121"/>
          <p:cNvSpPr>
            <a:spLocks noChangeArrowheads="1"/>
          </p:cNvSpPr>
          <p:nvPr/>
        </p:nvSpPr>
        <p:spPr bwMode="auto">
          <a:xfrm>
            <a:off x="4859338" y="2625725"/>
            <a:ext cx="1981200" cy="1944688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2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771859"/>
              </p:ext>
            </p:extLst>
          </p:nvPr>
        </p:nvGraphicFramePr>
        <p:xfrm>
          <a:off x="4673600" y="5164138"/>
          <a:ext cx="140017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33" name="Equation" r:id="rId9" imgW="1548728" imgH="571252" progId="Equation.DSMT4">
                  <p:embed/>
                </p:oleObj>
              </mc:Choice>
              <mc:Fallback>
                <p:oleObj name="Equation" r:id="rId9" imgW="1548728" imgH="571252" progId="Equation.DSMT4">
                  <p:embed/>
                  <p:pic>
                    <p:nvPicPr>
                      <p:cNvPr id="20697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5164138"/>
                        <a:ext cx="140017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Oval 123"/>
          <p:cNvSpPr>
            <a:spLocks noChangeArrowheads="1"/>
          </p:cNvSpPr>
          <p:nvPr/>
        </p:nvSpPr>
        <p:spPr bwMode="auto">
          <a:xfrm>
            <a:off x="4681538" y="5364163"/>
            <a:ext cx="144462" cy="1444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4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612645"/>
              </p:ext>
            </p:extLst>
          </p:nvPr>
        </p:nvGraphicFramePr>
        <p:xfrm>
          <a:off x="6911975" y="5111750"/>
          <a:ext cx="9366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34" name="Equation" r:id="rId11" imgW="1066337" imgH="672808" progId="Equation.DSMT4">
                  <p:embed/>
                </p:oleObj>
              </mc:Choice>
              <mc:Fallback>
                <p:oleObj name="Equation" r:id="rId11" imgW="1066337" imgH="672808" progId="Equation.DSMT4">
                  <p:embed/>
                  <p:pic>
                    <p:nvPicPr>
                      <p:cNvPr id="206972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5111750"/>
                        <a:ext cx="9366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5" name="Group 125"/>
          <p:cNvGrpSpPr>
            <a:grpSpLocks/>
          </p:cNvGrpSpPr>
          <p:nvPr/>
        </p:nvGrpSpPr>
        <p:grpSpPr bwMode="auto">
          <a:xfrm>
            <a:off x="1150938" y="4608513"/>
            <a:ext cx="2411412" cy="1619250"/>
            <a:chOff x="771" y="2183"/>
            <a:chExt cx="1519" cy="1020"/>
          </a:xfrm>
        </p:grpSpPr>
        <p:graphicFrame>
          <p:nvGraphicFramePr>
            <p:cNvPr id="126" name="Object 126"/>
            <p:cNvGraphicFramePr>
              <a:graphicFrameLocks noChangeAspect="1"/>
            </p:cNvGraphicFramePr>
            <p:nvPr/>
          </p:nvGraphicFramePr>
          <p:xfrm>
            <a:off x="1338" y="2656"/>
            <a:ext cx="930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35" name="Equation" r:id="rId13" imgW="787058" imgH="393529" progId="Equation.DSMT4">
                    <p:embed/>
                  </p:oleObj>
                </mc:Choice>
                <mc:Fallback>
                  <p:oleObj name="Equation" r:id="rId13" imgW="787058" imgH="393529" progId="Equation.DSMT4">
                    <p:embed/>
                    <p:pic>
                      <p:nvPicPr>
                        <p:cNvPr id="7195" name="Object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2656"/>
                          <a:ext cx="930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7" name="Object 127"/>
            <p:cNvGraphicFramePr>
              <a:graphicFrameLocks noChangeAspect="1"/>
            </p:cNvGraphicFramePr>
            <p:nvPr/>
          </p:nvGraphicFramePr>
          <p:xfrm>
            <a:off x="1338" y="2183"/>
            <a:ext cx="952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36" name="Equation" r:id="rId15" imgW="1524000" imgH="723900" progId="Equation.DSMT4">
                    <p:embed/>
                  </p:oleObj>
                </mc:Choice>
                <mc:Fallback>
                  <p:oleObj name="Equation" r:id="rId15" imgW="1524000" imgH="723900" progId="Equation.DSMT4">
                    <p:embed/>
                    <p:pic>
                      <p:nvPicPr>
                        <p:cNvPr id="7196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2183"/>
                          <a:ext cx="952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" name="Object 128"/>
            <p:cNvGraphicFramePr>
              <a:graphicFrameLocks noChangeAspect="1"/>
            </p:cNvGraphicFramePr>
            <p:nvPr/>
          </p:nvGraphicFramePr>
          <p:xfrm>
            <a:off x="771" y="2546"/>
            <a:ext cx="425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37" name="剪辑" r:id="rId17" imgW="3276605" imgH="3032856" progId="MS_ClipArt_Gallery.2">
                    <p:embed/>
                  </p:oleObj>
                </mc:Choice>
                <mc:Fallback>
                  <p:oleObj name="剪辑" r:id="rId17" imgW="3276605" imgH="3032856" progId="MS_ClipArt_Gallery.2">
                    <p:embed/>
                    <p:pic>
                      <p:nvPicPr>
                        <p:cNvPr id="7197" name="Object 1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" y="2546"/>
                          <a:ext cx="425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" name="AutoShape 129"/>
            <p:cNvSpPr>
              <a:spLocks/>
            </p:cNvSpPr>
            <p:nvPr/>
          </p:nvSpPr>
          <p:spPr bwMode="auto">
            <a:xfrm>
              <a:off x="1202" y="2364"/>
              <a:ext cx="136" cy="635"/>
            </a:xfrm>
            <a:prstGeom prst="leftBrace">
              <a:avLst>
                <a:gd name="adj1" fmla="val 38909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0" name="AutoShape 130"/>
          <p:cNvSpPr>
            <a:spLocks noChangeArrowheads="1"/>
          </p:cNvSpPr>
          <p:nvPr/>
        </p:nvSpPr>
        <p:spPr bwMode="auto">
          <a:xfrm rot="5400000">
            <a:off x="3520281" y="1610519"/>
            <a:ext cx="466725" cy="738188"/>
          </a:xfrm>
          <a:custGeom>
            <a:avLst/>
            <a:gdLst>
              <a:gd name="T0" fmla="*/ 350843 w 21600"/>
              <a:gd name="T1" fmla="*/ 0 h 21600"/>
              <a:gd name="T2" fmla="*/ 234940 w 21600"/>
              <a:gd name="T3" fmla="*/ 198115 h 21600"/>
              <a:gd name="T4" fmla="*/ 0 w 21600"/>
              <a:gd name="T5" fmla="*/ 634808 h 21600"/>
              <a:gd name="T6" fmla="*/ 203998 w 21600"/>
              <a:gd name="T7" fmla="*/ 738188 h 21600"/>
              <a:gd name="T8" fmla="*/ 407974 w 21600"/>
              <a:gd name="T9" fmla="*/ 482420 h 21600"/>
              <a:gd name="T10" fmla="*/ 466725 w 21600"/>
              <a:gd name="T11" fmla="*/ 198115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5549 h 21600"/>
              <a:gd name="T20" fmla="*/ 1888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37" y="0"/>
                </a:moveTo>
                <a:lnTo>
                  <a:pt x="10873" y="5797"/>
                </a:lnTo>
                <a:lnTo>
                  <a:pt x="13592" y="5797"/>
                </a:lnTo>
                <a:lnTo>
                  <a:pt x="13592" y="15549"/>
                </a:lnTo>
                <a:lnTo>
                  <a:pt x="0" y="15549"/>
                </a:lnTo>
                <a:lnTo>
                  <a:pt x="0" y="21600"/>
                </a:lnTo>
                <a:lnTo>
                  <a:pt x="18881" y="21600"/>
                </a:lnTo>
                <a:lnTo>
                  <a:pt x="18881" y="5797"/>
                </a:lnTo>
                <a:lnTo>
                  <a:pt x="21600" y="5797"/>
                </a:lnTo>
                <a:lnTo>
                  <a:pt x="16237" y="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31" name="Text Box 131"/>
          <p:cNvSpPr txBox="1">
            <a:spLocks noChangeArrowheads="1"/>
          </p:cNvSpPr>
          <p:nvPr/>
        </p:nvSpPr>
        <p:spPr bwMode="auto">
          <a:xfrm>
            <a:off x="6084888" y="5146675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800" b="1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132" name="Text Box 132"/>
          <p:cNvSpPr txBox="1">
            <a:spLocks noChangeArrowheads="1"/>
          </p:cNvSpPr>
          <p:nvPr/>
        </p:nvSpPr>
        <p:spPr bwMode="auto">
          <a:xfrm>
            <a:off x="5759450" y="3681413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</a:p>
        </p:txBody>
      </p:sp>
      <p:sp>
        <p:nvSpPr>
          <p:cNvPr id="133" name="Line 133"/>
          <p:cNvSpPr>
            <a:spLocks noChangeShapeType="1"/>
          </p:cNvSpPr>
          <p:nvPr/>
        </p:nvSpPr>
        <p:spPr bwMode="auto">
          <a:xfrm>
            <a:off x="6227763" y="5291138"/>
            <a:ext cx="576262" cy="2873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" name="Line 134"/>
          <p:cNvSpPr>
            <a:spLocks noChangeShapeType="1"/>
          </p:cNvSpPr>
          <p:nvPr/>
        </p:nvSpPr>
        <p:spPr bwMode="auto">
          <a:xfrm flipV="1">
            <a:off x="6227763" y="5327650"/>
            <a:ext cx="576262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5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933541"/>
              </p:ext>
            </p:extLst>
          </p:nvPr>
        </p:nvGraphicFramePr>
        <p:xfrm>
          <a:off x="6156325" y="5110163"/>
          <a:ext cx="7207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38" name="Equation" r:id="rId19" imgW="774364" imgH="672808" progId="Equation.DSMT4">
                  <p:embed/>
                </p:oleObj>
              </mc:Choice>
              <mc:Fallback>
                <p:oleObj name="Equation" r:id="rId19" imgW="774364" imgH="672808" progId="Equation.DSMT4">
                  <p:embed/>
                  <p:pic>
                    <p:nvPicPr>
                      <p:cNvPr id="206983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110163"/>
                        <a:ext cx="720725" cy="6254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" name="Group 136"/>
          <p:cNvGrpSpPr>
            <a:grpSpLocks/>
          </p:cNvGrpSpPr>
          <p:nvPr/>
        </p:nvGrpSpPr>
        <p:grpSpPr bwMode="auto">
          <a:xfrm>
            <a:off x="1763713" y="6191250"/>
            <a:ext cx="6502400" cy="519113"/>
            <a:chOff x="1256" y="3702"/>
            <a:chExt cx="4096" cy="327"/>
          </a:xfrm>
        </p:grpSpPr>
        <p:sp>
          <p:nvSpPr>
            <p:cNvPr id="137" name="Text Box 137"/>
            <p:cNvSpPr txBox="1">
              <a:spLocks noChangeArrowheads="1"/>
            </p:cNvSpPr>
            <p:nvPr/>
          </p:nvSpPr>
          <p:spPr bwMode="auto">
            <a:xfrm>
              <a:off x="1256" y="3702"/>
              <a:ext cx="40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>
                  <a:solidFill>
                    <a:srgbClr val="FF0000"/>
                  </a:solidFill>
                  <a:ea typeface="黑体" panose="02010609060101010101" pitchFamily="49" charset="-122"/>
                </a:rPr>
                <a:t>但是，不是任意回路都能求解</a:t>
              </a:r>
              <a:r>
                <a:rPr lang="en-US" altLang="zh-CN" sz="2800" i="1">
                  <a:solidFill>
                    <a:srgbClr val="FF0000"/>
                  </a:solidFill>
                  <a:ea typeface="黑体" panose="02010609060101010101" pitchFamily="49" charset="-122"/>
                </a:rPr>
                <a:t>E</a:t>
              </a:r>
              <a:r>
                <a:rPr lang="en-US" altLang="zh-CN" sz="2800" i="1" baseline="-25000">
                  <a:solidFill>
                    <a:srgbClr val="FF0000"/>
                  </a:solidFill>
                  <a:ea typeface="黑体" panose="02010609060101010101" pitchFamily="49" charset="-122"/>
                </a:rPr>
                <a:t>i </a:t>
              </a:r>
              <a:r>
                <a:rPr lang="en-US" altLang="zh-CN" sz="2800">
                  <a:solidFill>
                    <a:srgbClr val="FF0000"/>
                  </a:solidFill>
                  <a:ea typeface="黑体" panose="02010609060101010101" pitchFamily="49" charset="-122"/>
                </a:rPr>
                <a:t>!</a:t>
              </a:r>
              <a:endParaRPr lang="en-US" altLang="zh-CN" sz="2800" i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38" name="Line 138"/>
            <p:cNvSpPr>
              <a:spLocks noChangeShapeType="1"/>
            </p:cNvSpPr>
            <p:nvPr/>
          </p:nvSpPr>
          <p:spPr bwMode="auto">
            <a:xfrm>
              <a:off x="4309" y="3748"/>
              <a:ext cx="91" cy="0"/>
            </a:xfrm>
            <a:prstGeom prst="line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13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utoUpdateAnimBg="0"/>
      <p:bldP spid="13" grpId="0" animBg="1"/>
      <p:bldP spid="13" grpId="1" animBg="1"/>
      <p:bldP spid="120" grpId="0" animBg="1"/>
      <p:bldP spid="121" grpId="0" animBg="1"/>
      <p:bldP spid="123" grpId="0" animBg="1"/>
      <p:bldP spid="131" grpId="0"/>
      <p:bldP spid="1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609600" y="152400"/>
            <a:ext cx="2590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三</a:t>
            </a:r>
            <a:r>
              <a:rPr lang="en-US" altLang="zh-CN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涡电流</a:t>
            </a:r>
          </a:p>
        </p:txBody>
      </p:sp>
      <p:pic>
        <p:nvPicPr>
          <p:cNvPr id="48131" name="Picture 3" descr="影片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219200"/>
            <a:ext cx="5853113" cy="4572000"/>
          </a:xfrm>
          <a:prstGeom prst="rect">
            <a:avLst/>
          </a:prstGeom>
          <a:noFill/>
        </p:spPr>
      </p:pic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3592513" y="1143000"/>
            <a:ext cx="52578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228600" y="973138"/>
            <a:ext cx="3352800" cy="554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rPr>
              <a:t>感应电流不仅能在导电回 路内出现， 而且当</a:t>
            </a:r>
            <a:r>
              <a:rPr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大块导体</a:t>
            </a:r>
            <a:r>
              <a:rPr lang="zh-CN" altLang="en-US" sz="28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rPr>
              <a:t>与磁场有相对运动或处在变化的磁场中时，在这块导体中也会激起感应电流</a:t>
            </a:r>
            <a:r>
              <a:rPr lang="en-US" altLang="zh-CN" sz="28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rPr>
              <a:t>.   </a:t>
            </a:r>
            <a:r>
              <a:rPr lang="zh-CN" altLang="en-US" sz="28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rPr>
              <a:t>这种在大块导体内流动的感应电流</a:t>
            </a:r>
            <a:r>
              <a:rPr lang="en-US" altLang="zh-CN" sz="28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rPr>
              <a:t>,  </a:t>
            </a:r>
            <a:r>
              <a:rPr lang="zh-CN" altLang="en-US" sz="28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rPr>
              <a:t>叫做</a:t>
            </a:r>
            <a:r>
              <a:rPr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涡电流</a:t>
            </a:r>
            <a:r>
              <a:rPr lang="en-US" altLang="zh-CN" sz="28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rPr>
              <a:t>, </a:t>
            </a:r>
            <a:r>
              <a:rPr lang="zh-CN" altLang="en-US" sz="28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rPr>
              <a:t>简称</a:t>
            </a:r>
            <a:r>
              <a:rPr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涡流</a:t>
            </a:r>
            <a:r>
              <a:rPr lang="en-US" altLang="zh-CN" sz="2800" dirty="0">
                <a:solidFill>
                  <a:srgbClr val="1C1C1C"/>
                </a:solidFill>
                <a:latin typeface="黑体" pitchFamily="2" charset="-122"/>
                <a:ea typeface="黑体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26219" y="779462"/>
            <a:ext cx="3106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）涡流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271296" y="2501900"/>
            <a:ext cx="2903538" cy="2057400"/>
            <a:chOff x="3264" y="1248"/>
            <a:chExt cx="1829" cy="1296"/>
          </a:xfrm>
        </p:grpSpPr>
        <p:sp>
          <p:nvSpPr>
            <p:cNvPr id="70" name="Oval 5"/>
            <p:cNvSpPr>
              <a:spLocks noChangeArrowheads="1"/>
            </p:cNvSpPr>
            <p:nvPr/>
          </p:nvSpPr>
          <p:spPr bwMode="auto">
            <a:xfrm>
              <a:off x="3360" y="2208"/>
              <a:ext cx="768" cy="336"/>
            </a:xfrm>
            <a:prstGeom prst="ellipse">
              <a:avLst/>
            </a:prstGeom>
            <a:gradFill rotWithShape="0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AutoShape 6"/>
            <p:cNvSpPr>
              <a:spLocks noChangeArrowheads="1"/>
            </p:cNvSpPr>
            <p:nvPr/>
          </p:nvSpPr>
          <p:spPr bwMode="auto">
            <a:xfrm>
              <a:off x="3264" y="1488"/>
              <a:ext cx="960" cy="912"/>
            </a:xfrm>
            <a:custGeom>
              <a:avLst/>
              <a:gdLst>
                <a:gd name="T0" fmla="*/ 907 w 21600"/>
                <a:gd name="T1" fmla="*/ 456 h 21600"/>
                <a:gd name="T2" fmla="*/ 480 w 21600"/>
                <a:gd name="T3" fmla="*/ 912 h 21600"/>
                <a:gd name="T4" fmla="*/ 53 w 21600"/>
                <a:gd name="T5" fmla="*/ 456 h 21600"/>
                <a:gd name="T6" fmla="*/ 48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93 w 21600"/>
                <a:gd name="T13" fmla="*/ 2984 h 21600"/>
                <a:gd name="T14" fmla="*/ 18608 w 21600"/>
                <a:gd name="T15" fmla="*/ 1861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385" y="21600"/>
                  </a:lnTo>
                  <a:lnTo>
                    <a:pt x="1921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666666"/>
                </a:gs>
                <a:gs pos="50000">
                  <a:srgbClr val="DDDDDD"/>
                </a:gs>
                <a:gs pos="100000">
                  <a:srgbClr val="666666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3264" y="1248"/>
              <a:ext cx="960" cy="432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Oval 8"/>
            <p:cNvSpPr>
              <a:spLocks noChangeArrowheads="1"/>
            </p:cNvSpPr>
            <p:nvPr/>
          </p:nvSpPr>
          <p:spPr bwMode="auto">
            <a:xfrm>
              <a:off x="3360" y="1296"/>
              <a:ext cx="768" cy="336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AutoShape 9"/>
            <p:cNvSpPr>
              <a:spLocks noChangeArrowheads="1"/>
            </p:cNvSpPr>
            <p:nvPr/>
          </p:nvSpPr>
          <p:spPr bwMode="auto">
            <a:xfrm rot="3158918">
              <a:off x="3787" y="1425"/>
              <a:ext cx="96" cy="144"/>
            </a:xfrm>
            <a:prstGeom prst="can">
              <a:avLst>
                <a:gd name="adj" fmla="val 375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AutoShape 10"/>
            <p:cNvSpPr>
              <a:spLocks noChangeArrowheads="1"/>
            </p:cNvSpPr>
            <p:nvPr/>
          </p:nvSpPr>
          <p:spPr bwMode="auto">
            <a:xfrm rot="-560680">
              <a:off x="3704" y="1392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AutoShape 11"/>
            <p:cNvSpPr>
              <a:spLocks noChangeArrowheads="1"/>
            </p:cNvSpPr>
            <p:nvPr/>
          </p:nvSpPr>
          <p:spPr bwMode="auto">
            <a:xfrm rot="3747226">
              <a:off x="3672" y="1512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AutoShape 12"/>
            <p:cNvSpPr>
              <a:spLocks noChangeArrowheads="1"/>
            </p:cNvSpPr>
            <p:nvPr/>
          </p:nvSpPr>
          <p:spPr bwMode="auto">
            <a:xfrm rot="-759428">
              <a:off x="3600" y="139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AutoShape 13"/>
            <p:cNvSpPr>
              <a:spLocks noChangeArrowheads="1"/>
            </p:cNvSpPr>
            <p:nvPr/>
          </p:nvSpPr>
          <p:spPr bwMode="auto">
            <a:xfrm rot="1762371">
              <a:off x="3552" y="1536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AutoShape 14"/>
            <p:cNvSpPr>
              <a:spLocks noChangeArrowheads="1"/>
            </p:cNvSpPr>
            <p:nvPr/>
          </p:nvSpPr>
          <p:spPr bwMode="auto">
            <a:xfrm rot="18441082" flipV="1">
              <a:off x="3547" y="1425"/>
              <a:ext cx="96" cy="144"/>
            </a:xfrm>
            <a:prstGeom prst="can">
              <a:avLst>
                <a:gd name="adj" fmla="val 375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AutoShape 15"/>
            <p:cNvSpPr>
              <a:spLocks noChangeArrowheads="1"/>
            </p:cNvSpPr>
            <p:nvPr/>
          </p:nvSpPr>
          <p:spPr bwMode="auto">
            <a:xfrm rot="560680" flipV="1">
              <a:off x="3464" y="1392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AutoShape 16"/>
            <p:cNvSpPr>
              <a:spLocks noChangeArrowheads="1"/>
            </p:cNvSpPr>
            <p:nvPr/>
          </p:nvSpPr>
          <p:spPr bwMode="auto">
            <a:xfrm rot="17852774" flipV="1">
              <a:off x="3432" y="1488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AutoShape 17"/>
            <p:cNvSpPr>
              <a:spLocks noChangeArrowheads="1"/>
            </p:cNvSpPr>
            <p:nvPr/>
          </p:nvSpPr>
          <p:spPr bwMode="auto">
            <a:xfrm rot="759428" flipV="1">
              <a:off x="3408" y="139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AutoShape 18"/>
            <p:cNvSpPr>
              <a:spLocks noChangeArrowheads="1"/>
            </p:cNvSpPr>
            <p:nvPr/>
          </p:nvSpPr>
          <p:spPr bwMode="auto">
            <a:xfrm rot="19837629" flipV="1">
              <a:off x="3408" y="1488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AutoShape 19"/>
            <p:cNvSpPr>
              <a:spLocks noChangeArrowheads="1"/>
            </p:cNvSpPr>
            <p:nvPr/>
          </p:nvSpPr>
          <p:spPr bwMode="auto">
            <a:xfrm rot="16312405" flipV="1">
              <a:off x="4010" y="1330"/>
              <a:ext cx="96" cy="144"/>
            </a:xfrm>
            <a:prstGeom prst="can">
              <a:avLst>
                <a:gd name="adj" fmla="val 375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AutoShape 20"/>
            <p:cNvSpPr>
              <a:spLocks noChangeArrowheads="1"/>
            </p:cNvSpPr>
            <p:nvPr/>
          </p:nvSpPr>
          <p:spPr bwMode="auto">
            <a:xfrm rot="20032003" flipV="1">
              <a:off x="3905" y="1342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AutoShape 21"/>
            <p:cNvSpPr>
              <a:spLocks noChangeArrowheads="1"/>
            </p:cNvSpPr>
            <p:nvPr/>
          </p:nvSpPr>
          <p:spPr bwMode="auto">
            <a:xfrm rot="15724097" flipV="1">
              <a:off x="3934" y="1439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AutoShape 22"/>
            <p:cNvSpPr>
              <a:spLocks noChangeArrowheads="1"/>
            </p:cNvSpPr>
            <p:nvPr/>
          </p:nvSpPr>
          <p:spPr bwMode="auto">
            <a:xfrm rot="20230751" flipV="1">
              <a:off x="3834" y="139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AutoShape 23"/>
            <p:cNvSpPr>
              <a:spLocks noChangeArrowheads="1"/>
            </p:cNvSpPr>
            <p:nvPr/>
          </p:nvSpPr>
          <p:spPr bwMode="auto">
            <a:xfrm rot="17708952" flipV="1">
              <a:off x="3816" y="1512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AutoShape 24"/>
            <p:cNvSpPr>
              <a:spLocks noChangeArrowheads="1"/>
            </p:cNvSpPr>
            <p:nvPr/>
          </p:nvSpPr>
          <p:spPr bwMode="auto">
            <a:xfrm rot="18030237" flipV="1">
              <a:off x="3786" y="1247"/>
              <a:ext cx="96" cy="144"/>
            </a:xfrm>
            <a:prstGeom prst="can">
              <a:avLst>
                <a:gd name="adj" fmla="val 375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AutoShape 25"/>
            <p:cNvSpPr>
              <a:spLocks noChangeArrowheads="1"/>
            </p:cNvSpPr>
            <p:nvPr/>
          </p:nvSpPr>
          <p:spPr bwMode="auto">
            <a:xfrm rot="149835" flipV="1">
              <a:off x="3696" y="1344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AutoShape 26"/>
            <p:cNvSpPr>
              <a:spLocks noChangeArrowheads="1"/>
            </p:cNvSpPr>
            <p:nvPr/>
          </p:nvSpPr>
          <p:spPr bwMode="auto">
            <a:xfrm rot="17441929" flipV="1">
              <a:off x="3676" y="1320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AutoShape 27"/>
            <p:cNvSpPr>
              <a:spLocks noChangeArrowheads="1"/>
            </p:cNvSpPr>
            <p:nvPr/>
          </p:nvSpPr>
          <p:spPr bwMode="auto">
            <a:xfrm rot="348583" flipV="1">
              <a:off x="3456" y="1296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AutoShape 28"/>
            <p:cNvSpPr>
              <a:spLocks noChangeArrowheads="1"/>
            </p:cNvSpPr>
            <p:nvPr/>
          </p:nvSpPr>
          <p:spPr bwMode="auto">
            <a:xfrm rot="19426784" flipV="1">
              <a:off x="3604" y="1329"/>
              <a:ext cx="144" cy="96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Arc 29"/>
            <p:cNvSpPr>
              <a:spLocks/>
            </p:cNvSpPr>
            <p:nvPr/>
          </p:nvSpPr>
          <p:spPr bwMode="auto">
            <a:xfrm>
              <a:off x="3264" y="1584"/>
              <a:ext cx="288" cy="159"/>
            </a:xfrm>
            <a:custGeom>
              <a:avLst/>
              <a:gdLst>
                <a:gd name="T0" fmla="*/ 208 w 21600"/>
                <a:gd name="T1" fmla="*/ 159 h 29832"/>
                <a:gd name="T2" fmla="*/ 27 w 21600"/>
                <a:gd name="T3" fmla="*/ 0 h 29832"/>
                <a:gd name="T4" fmla="*/ 288 w 21600"/>
                <a:gd name="T5" fmla="*/ 48 h 298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Line 30"/>
            <p:cNvSpPr>
              <a:spLocks noChangeShapeType="1"/>
            </p:cNvSpPr>
            <p:nvPr/>
          </p:nvSpPr>
          <p:spPr bwMode="auto">
            <a:xfrm flipV="1">
              <a:off x="3456" y="1728"/>
              <a:ext cx="672" cy="15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Arc 31"/>
            <p:cNvSpPr>
              <a:spLocks/>
            </p:cNvSpPr>
            <p:nvPr/>
          </p:nvSpPr>
          <p:spPr bwMode="auto">
            <a:xfrm flipH="1" flipV="1">
              <a:off x="4080" y="1738"/>
              <a:ext cx="144" cy="86"/>
            </a:xfrm>
            <a:custGeom>
              <a:avLst/>
              <a:gdLst>
                <a:gd name="T0" fmla="*/ 104 w 21600"/>
                <a:gd name="T1" fmla="*/ 86 h 37090"/>
                <a:gd name="T2" fmla="*/ 50 w 21600"/>
                <a:gd name="T3" fmla="*/ 0 h 37090"/>
                <a:gd name="T4" fmla="*/ 144 w 21600"/>
                <a:gd name="T5" fmla="*/ 38 h 370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Arc 32"/>
            <p:cNvSpPr>
              <a:spLocks/>
            </p:cNvSpPr>
            <p:nvPr/>
          </p:nvSpPr>
          <p:spPr bwMode="auto">
            <a:xfrm>
              <a:off x="3264" y="1680"/>
              <a:ext cx="288" cy="159"/>
            </a:xfrm>
            <a:custGeom>
              <a:avLst/>
              <a:gdLst>
                <a:gd name="T0" fmla="*/ 208 w 21600"/>
                <a:gd name="T1" fmla="*/ 159 h 29832"/>
                <a:gd name="T2" fmla="*/ 27 w 21600"/>
                <a:gd name="T3" fmla="*/ 0 h 29832"/>
                <a:gd name="T4" fmla="*/ 288 w 21600"/>
                <a:gd name="T5" fmla="*/ 48 h 298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Line 33"/>
            <p:cNvSpPr>
              <a:spLocks noChangeShapeType="1"/>
            </p:cNvSpPr>
            <p:nvPr/>
          </p:nvSpPr>
          <p:spPr bwMode="auto">
            <a:xfrm flipV="1">
              <a:off x="3456" y="1824"/>
              <a:ext cx="672" cy="15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Arc 34"/>
            <p:cNvSpPr>
              <a:spLocks/>
            </p:cNvSpPr>
            <p:nvPr/>
          </p:nvSpPr>
          <p:spPr bwMode="auto">
            <a:xfrm flipH="1" flipV="1">
              <a:off x="4080" y="1834"/>
              <a:ext cx="144" cy="86"/>
            </a:xfrm>
            <a:custGeom>
              <a:avLst/>
              <a:gdLst>
                <a:gd name="T0" fmla="*/ 104 w 21600"/>
                <a:gd name="T1" fmla="*/ 86 h 37090"/>
                <a:gd name="T2" fmla="*/ 50 w 21600"/>
                <a:gd name="T3" fmla="*/ 0 h 37090"/>
                <a:gd name="T4" fmla="*/ 144 w 21600"/>
                <a:gd name="T5" fmla="*/ 38 h 370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Arc 35"/>
            <p:cNvSpPr>
              <a:spLocks/>
            </p:cNvSpPr>
            <p:nvPr/>
          </p:nvSpPr>
          <p:spPr bwMode="auto">
            <a:xfrm>
              <a:off x="3264" y="1776"/>
              <a:ext cx="288" cy="159"/>
            </a:xfrm>
            <a:custGeom>
              <a:avLst/>
              <a:gdLst>
                <a:gd name="T0" fmla="*/ 208 w 21600"/>
                <a:gd name="T1" fmla="*/ 159 h 29832"/>
                <a:gd name="T2" fmla="*/ 27 w 21600"/>
                <a:gd name="T3" fmla="*/ 0 h 29832"/>
                <a:gd name="T4" fmla="*/ 288 w 21600"/>
                <a:gd name="T5" fmla="*/ 48 h 298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Line 36"/>
            <p:cNvSpPr>
              <a:spLocks noChangeShapeType="1"/>
            </p:cNvSpPr>
            <p:nvPr/>
          </p:nvSpPr>
          <p:spPr bwMode="auto">
            <a:xfrm flipV="1">
              <a:off x="3456" y="1920"/>
              <a:ext cx="672" cy="15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Arc 37"/>
            <p:cNvSpPr>
              <a:spLocks/>
            </p:cNvSpPr>
            <p:nvPr/>
          </p:nvSpPr>
          <p:spPr bwMode="auto">
            <a:xfrm flipH="1" flipV="1">
              <a:off x="4032" y="1930"/>
              <a:ext cx="144" cy="68"/>
            </a:xfrm>
            <a:custGeom>
              <a:avLst/>
              <a:gdLst>
                <a:gd name="T0" fmla="*/ 104 w 21600"/>
                <a:gd name="T1" fmla="*/ 68 h 29194"/>
                <a:gd name="T2" fmla="*/ 11 w 21600"/>
                <a:gd name="T3" fmla="*/ 0 h 29194"/>
                <a:gd name="T4" fmla="*/ 144 w 21600"/>
                <a:gd name="T5" fmla="*/ 20 h 2919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194" fill="none" extrusionOk="0">
                  <a:moveTo>
                    <a:pt x="15630" y="29193"/>
                  </a:moveTo>
                  <a:cubicBezTo>
                    <a:pt x="6375" y="26532"/>
                    <a:pt x="0" y="18065"/>
                    <a:pt x="0" y="8435"/>
                  </a:cubicBezTo>
                  <a:cubicBezTo>
                    <a:pt x="-1" y="5536"/>
                    <a:pt x="583" y="2668"/>
                    <a:pt x="1715" y="0"/>
                  </a:cubicBezTo>
                </a:path>
                <a:path w="21600" h="29194" stroke="0" extrusionOk="0">
                  <a:moveTo>
                    <a:pt x="15630" y="29193"/>
                  </a:moveTo>
                  <a:cubicBezTo>
                    <a:pt x="6375" y="26532"/>
                    <a:pt x="0" y="18065"/>
                    <a:pt x="0" y="8435"/>
                  </a:cubicBezTo>
                  <a:cubicBezTo>
                    <a:pt x="-1" y="5536"/>
                    <a:pt x="583" y="2668"/>
                    <a:pt x="1715" y="0"/>
                  </a:cubicBezTo>
                  <a:lnTo>
                    <a:pt x="21600" y="8435"/>
                  </a:lnTo>
                  <a:lnTo>
                    <a:pt x="15630" y="29193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Arc 38"/>
            <p:cNvSpPr>
              <a:spLocks/>
            </p:cNvSpPr>
            <p:nvPr/>
          </p:nvSpPr>
          <p:spPr bwMode="auto">
            <a:xfrm>
              <a:off x="3264" y="1872"/>
              <a:ext cx="274" cy="191"/>
            </a:xfrm>
            <a:custGeom>
              <a:avLst/>
              <a:gdLst>
                <a:gd name="T0" fmla="*/ 198 w 21600"/>
                <a:gd name="T1" fmla="*/ 191 h 29832"/>
                <a:gd name="T2" fmla="*/ 25 w 21600"/>
                <a:gd name="T3" fmla="*/ 0 h 29832"/>
                <a:gd name="T4" fmla="*/ 274 w 21600"/>
                <a:gd name="T5" fmla="*/ 58 h 298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Line 39"/>
            <p:cNvSpPr>
              <a:spLocks noChangeShapeType="1"/>
            </p:cNvSpPr>
            <p:nvPr/>
          </p:nvSpPr>
          <p:spPr bwMode="auto">
            <a:xfrm flipV="1">
              <a:off x="3446" y="2045"/>
              <a:ext cx="639" cy="18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Arc 40"/>
            <p:cNvSpPr>
              <a:spLocks/>
            </p:cNvSpPr>
            <p:nvPr/>
          </p:nvSpPr>
          <p:spPr bwMode="auto">
            <a:xfrm flipH="1" flipV="1">
              <a:off x="4039" y="2057"/>
              <a:ext cx="137" cy="103"/>
            </a:xfrm>
            <a:custGeom>
              <a:avLst/>
              <a:gdLst>
                <a:gd name="T0" fmla="*/ 99 w 21600"/>
                <a:gd name="T1" fmla="*/ 103 h 37090"/>
                <a:gd name="T2" fmla="*/ 47 w 21600"/>
                <a:gd name="T3" fmla="*/ 0 h 37090"/>
                <a:gd name="T4" fmla="*/ 137 w 21600"/>
                <a:gd name="T5" fmla="*/ 45 h 370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Arc 41"/>
            <p:cNvSpPr>
              <a:spLocks/>
            </p:cNvSpPr>
            <p:nvPr/>
          </p:nvSpPr>
          <p:spPr bwMode="auto">
            <a:xfrm>
              <a:off x="3312" y="2145"/>
              <a:ext cx="288" cy="159"/>
            </a:xfrm>
            <a:custGeom>
              <a:avLst/>
              <a:gdLst>
                <a:gd name="T0" fmla="*/ 208 w 21600"/>
                <a:gd name="T1" fmla="*/ 159 h 29832"/>
                <a:gd name="T2" fmla="*/ 27 w 21600"/>
                <a:gd name="T3" fmla="*/ 0 h 29832"/>
                <a:gd name="T4" fmla="*/ 288 w 21600"/>
                <a:gd name="T5" fmla="*/ 48 h 298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Line 42"/>
            <p:cNvSpPr>
              <a:spLocks noChangeShapeType="1"/>
            </p:cNvSpPr>
            <p:nvPr/>
          </p:nvSpPr>
          <p:spPr bwMode="auto">
            <a:xfrm flipV="1">
              <a:off x="3504" y="2289"/>
              <a:ext cx="672" cy="15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Line 43"/>
            <p:cNvSpPr>
              <a:spLocks noChangeShapeType="1"/>
            </p:cNvSpPr>
            <p:nvPr/>
          </p:nvSpPr>
          <p:spPr bwMode="auto">
            <a:xfrm flipV="1">
              <a:off x="4224" y="1584"/>
              <a:ext cx="637" cy="15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Arc 44"/>
            <p:cNvSpPr>
              <a:spLocks/>
            </p:cNvSpPr>
            <p:nvPr/>
          </p:nvSpPr>
          <p:spPr bwMode="auto">
            <a:xfrm>
              <a:off x="3264" y="1968"/>
              <a:ext cx="274" cy="191"/>
            </a:xfrm>
            <a:custGeom>
              <a:avLst/>
              <a:gdLst>
                <a:gd name="T0" fmla="*/ 198 w 21600"/>
                <a:gd name="T1" fmla="*/ 191 h 29832"/>
                <a:gd name="T2" fmla="*/ 25 w 21600"/>
                <a:gd name="T3" fmla="*/ 0 h 29832"/>
                <a:gd name="T4" fmla="*/ 274 w 21600"/>
                <a:gd name="T5" fmla="*/ 58 h 298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Line 45"/>
            <p:cNvSpPr>
              <a:spLocks noChangeShapeType="1"/>
            </p:cNvSpPr>
            <p:nvPr/>
          </p:nvSpPr>
          <p:spPr bwMode="auto">
            <a:xfrm flipV="1">
              <a:off x="3446" y="2141"/>
              <a:ext cx="639" cy="18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Arc 46"/>
            <p:cNvSpPr>
              <a:spLocks/>
            </p:cNvSpPr>
            <p:nvPr/>
          </p:nvSpPr>
          <p:spPr bwMode="auto">
            <a:xfrm flipH="1" flipV="1">
              <a:off x="4039" y="2153"/>
              <a:ext cx="137" cy="103"/>
            </a:xfrm>
            <a:custGeom>
              <a:avLst/>
              <a:gdLst>
                <a:gd name="T0" fmla="*/ 99 w 21600"/>
                <a:gd name="T1" fmla="*/ 103 h 37090"/>
                <a:gd name="T2" fmla="*/ 47 w 21600"/>
                <a:gd name="T3" fmla="*/ 0 h 37090"/>
                <a:gd name="T4" fmla="*/ 137 w 21600"/>
                <a:gd name="T5" fmla="*/ 45 h 370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Line 47"/>
            <p:cNvSpPr>
              <a:spLocks noChangeShapeType="1"/>
            </p:cNvSpPr>
            <p:nvPr/>
          </p:nvSpPr>
          <p:spPr bwMode="auto">
            <a:xfrm>
              <a:off x="4128" y="2304"/>
              <a:ext cx="720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Line 48"/>
            <p:cNvSpPr>
              <a:spLocks noChangeShapeType="1"/>
            </p:cNvSpPr>
            <p:nvPr/>
          </p:nvSpPr>
          <p:spPr bwMode="auto">
            <a:xfrm>
              <a:off x="4848" y="1584"/>
              <a:ext cx="0" cy="24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Line 49"/>
            <p:cNvSpPr>
              <a:spLocks noChangeShapeType="1"/>
            </p:cNvSpPr>
            <p:nvPr/>
          </p:nvSpPr>
          <p:spPr bwMode="auto">
            <a:xfrm>
              <a:off x="4848" y="2064"/>
              <a:ext cx="0" cy="28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Text Box 50"/>
            <p:cNvSpPr txBox="1">
              <a:spLocks noChangeArrowheads="1"/>
            </p:cNvSpPr>
            <p:nvPr/>
          </p:nvSpPr>
          <p:spPr bwMode="auto">
            <a:xfrm>
              <a:off x="4719" y="1584"/>
              <a:ext cx="37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</a:t>
              </a:r>
            </a:p>
          </p:txBody>
        </p:sp>
        <p:sp>
          <p:nvSpPr>
            <p:cNvPr id="116" name="Text Box 51"/>
            <p:cNvSpPr txBox="1">
              <a:spLocks noChangeArrowheads="1"/>
            </p:cNvSpPr>
            <p:nvPr/>
          </p:nvSpPr>
          <p:spPr bwMode="auto">
            <a:xfrm>
              <a:off x="4719" y="1795"/>
              <a:ext cx="37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4704" y="1728"/>
              <a:ext cx="26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~</a:t>
              </a:r>
            </a:p>
          </p:txBody>
        </p:sp>
      </p:grp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1056481" y="1289050"/>
            <a:ext cx="7696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800">
                <a:ea typeface="楷体_GB2312" pitchFamily="49" charset="-122"/>
              </a:rPr>
              <a:t>将块状导体放置在    中</a:t>
            </a:r>
            <a:r>
              <a:rPr lang="en-US" altLang="zh-CN" sz="2800">
                <a:ea typeface="楷体_GB2312" pitchFamily="49" charset="-122"/>
              </a:rPr>
              <a:t>, </a:t>
            </a:r>
            <a:r>
              <a:rPr lang="zh-CN" altLang="en-US" sz="2800">
                <a:ea typeface="楷体_GB2312" pitchFamily="49" charset="-122"/>
              </a:rPr>
              <a:t>则在导体中将产生环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800">
                <a:ea typeface="楷体_GB2312" pitchFamily="49" charset="-122"/>
              </a:rPr>
              <a:t>形电流→</a:t>
            </a:r>
            <a:r>
              <a:rPr lang="zh-CN" altLang="en-US" sz="2800">
                <a:solidFill>
                  <a:srgbClr val="FF0000"/>
                </a:solidFill>
                <a:ea typeface="楷体_GB2312" pitchFamily="49" charset="-122"/>
              </a:rPr>
              <a:t>涡流</a:t>
            </a:r>
            <a:r>
              <a:rPr lang="zh-CN" altLang="en-US" sz="2800">
                <a:ea typeface="楷体_GB2312" pitchFamily="49" charset="-122"/>
              </a:rPr>
              <a:t>。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1864519" y="769937"/>
            <a:ext cx="458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高频电磁感应炉</a:t>
            </a:r>
          </a:p>
        </p:txBody>
      </p:sp>
      <p:grpSp>
        <p:nvGrpSpPr>
          <p:cNvPr id="7" name="Group 55"/>
          <p:cNvGrpSpPr>
            <a:grpSpLocks/>
          </p:cNvGrpSpPr>
          <p:nvPr/>
        </p:nvGrpSpPr>
        <p:grpSpPr bwMode="auto">
          <a:xfrm>
            <a:off x="875506" y="2654300"/>
            <a:ext cx="2117726" cy="1676400"/>
            <a:chOff x="346" y="1344"/>
            <a:chExt cx="1334" cy="1056"/>
          </a:xfrm>
        </p:grpSpPr>
        <p:sp>
          <p:nvSpPr>
            <p:cNvPr id="41" name="AutoShape 56"/>
            <p:cNvSpPr>
              <a:spLocks noChangeArrowheads="1"/>
            </p:cNvSpPr>
            <p:nvPr/>
          </p:nvSpPr>
          <p:spPr bwMode="auto">
            <a:xfrm>
              <a:off x="912" y="1344"/>
              <a:ext cx="720" cy="1056"/>
            </a:xfrm>
            <a:prstGeom prst="can">
              <a:avLst>
                <a:gd name="adj" fmla="val 46669"/>
              </a:avLst>
            </a:prstGeom>
            <a:gradFill rotWithShape="0">
              <a:gsLst>
                <a:gs pos="0">
                  <a:srgbClr val="767647"/>
                </a:gs>
                <a:gs pos="50000">
                  <a:srgbClr val="FFFF99"/>
                </a:gs>
                <a:gs pos="100000">
                  <a:srgbClr val="767647"/>
                </a:gs>
              </a:gsLst>
              <a:lin ang="0" scaled="1"/>
            </a:gra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57"/>
            <p:cNvGrpSpPr>
              <a:grpSpLocks/>
            </p:cNvGrpSpPr>
            <p:nvPr/>
          </p:nvGrpSpPr>
          <p:grpSpPr bwMode="auto">
            <a:xfrm>
              <a:off x="865" y="1632"/>
              <a:ext cx="815" cy="144"/>
              <a:chOff x="865" y="1632"/>
              <a:chExt cx="815" cy="144"/>
            </a:xfrm>
          </p:grpSpPr>
          <p:sp>
            <p:nvSpPr>
              <p:cNvPr id="67" name="Arc 58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167 w 21600"/>
                  <a:gd name="T1" fmla="*/ 96 h 31470"/>
                  <a:gd name="T2" fmla="*/ 47 w 21600"/>
                  <a:gd name="T3" fmla="*/ 0 h 31470"/>
                  <a:gd name="T4" fmla="*/ 288 w 21600"/>
                  <a:gd name="T5" fmla="*/ 36 h 314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Line 59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Arc 60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04 w 21600"/>
                  <a:gd name="T1" fmla="*/ 92 h 37090"/>
                  <a:gd name="T2" fmla="*/ 50 w 21600"/>
                  <a:gd name="T3" fmla="*/ 0 h 37090"/>
                  <a:gd name="T4" fmla="*/ 144 w 21600"/>
                  <a:gd name="T5" fmla="*/ 41 h 370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3" name="Group 61"/>
            <p:cNvGrpSpPr>
              <a:grpSpLocks/>
            </p:cNvGrpSpPr>
            <p:nvPr/>
          </p:nvGrpSpPr>
          <p:grpSpPr bwMode="auto">
            <a:xfrm>
              <a:off x="864" y="1728"/>
              <a:ext cx="815" cy="144"/>
              <a:chOff x="865" y="1632"/>
              <a:chExt cx="815" cy="144"/>
            </a:xfrm>
          </p:grpSpPr>
          <p:sp>
            <p:nvSpPr>
              <p:cNvPr id="64" name="Arc 62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167 w 21600"/>
                  <a:gd name="T1" fmla="*/ 96 h 31470"/>
                  <a:gd name="T2" fmla="*/ 47 w 21600"/>
                  <a:gd name="T3" fmla="*/ 0 h 31470"/>
                  <a:gd name="T4" fmla="*/ 288 w 21600"/>
                  <a:gd name="T5" fmla="*/ 36 h 314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Line 63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Arc 64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04 w 21600"/>
                  <a:gd name="T1" fmla="*/ 92 h 37090"/>
                  <a:gd name="T2" fmla="*/ 50 w 21600"/>
                  <a:gd name="T3" fmla="*/ 0 h 37090"/>
                  <a:gd name="T4" fmla="*/ 144 w 21600"/>
                  <a:gd name="T5" fmla="*/ 41 h 370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4" name="Group 65"/>
            <p:cNvGrpSpPr>
              <a:grpSpLocks/>
            </p:cNvGrpSpPr>
            <p:nvPr/>
          </p:nvGrpSpPr>
          <p:grpSpPr bwMode="auto">
            <a:xfrm>
              <a:off x="864" y="1824"/>
              <a:ext cx="815" cy="144"/>
              <a:chOff x="865" y="1632"/>
              <a:chExt cx="815" cy="144"/>
            </a:xfrm>
          </p:grpSpPr>
          <p:sp>
            <p:nvSpPr>
              <p:cNvPr id="61" name="Arc 66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167 w 21600"/>
                  <a:gd name="T1" fmla="*/ 96 h 31470"/>
                  <a:gd name="T2" fmla="*/ 47 w 21600"/>
                  <a:gd name="T3" fmla="*/ 0 h 31470"/>
                  <a:gd name="T4" fmla="*/ 288 w 21600"/>
                  <a:gd name="T5" fmla="*/ 36 h 314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Line 67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Arc 68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04 w 21600"/>
                  <a:gd name="T1" fmla="*/ 92 h 37090"/>
                  <a:gd name="T2" fmla="*/ 50 w 21600"/>
                  <a:gd name="T3" fmla="*/ 0 h 37090"/>
                  <a:gd name="T4" fmla="*/ 144 w 21600"/>
                  <a:gd name="T5" fmla="*/ 41 h 370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" name="Group 69"/>
            <p:cNvGrpSpPr>
              <a:grpSpLocks/>
            </p:cNvGrpSpPr>
            <p:nvPr/>
          </p:nvGrpSpPr>
          <p:grpSpPr bwMode="auto">
            <a:xfrm>
              <a:off x="864" y="1920"/>
              <a:ext cx="815" cy="144"/>
              <a:chOff x="865" y="1632"/>
              <a:chExt cx="815" cy="144"/>
            </a:xfrm>
          </p:grpSpPr>
          <p:sp>
            <p:nvSpPr>
              <p:cNvPr id="58" name="Arc 70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167 w 21600"/>
                  <a:gd name="T1" fmla="*/ 96 h 31470"/>
                  <a:gd name="T2" fmla="*/ 47 w 21600"/>
                  <a:gd name="T3" fmla="*/ 0 h 31470"/>
                  <a:gd name="T4" fmla="*/ 288 w 21600"/>
                  <a:gd name="T5" fmla="*/ 36 h 314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Line 71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Arc 72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04 w 21600"/>
                  <a:gd name="T1" fmla="*/ 92 h 37090"/>
                  <a:gd name="T2" fmla="*/ 50 w 21600"/>
                  <a:gd name="T3" fmla="*/ 0 h 37090"/>
                  <a:gd name="T4" fmla="*/ 144 w 21600"/>
                  <a:gd name="T5" fmla="*/ 41 h 370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6" name="Group 73"/>
            <p:cNvGrpSpPr>
              <a:grpSpLocks/>
            </p:cNvGrpSpPr>
            <p:nvPr/>
          </p:nvGrpSpPr>
          <p:grpSpPr bwMode="auto">
            <a:xfrm>
              <a:off x="864" y="2016"/>
              <a:ext cx="815" cy="144"/>
              <a:chOff x="865" y="1632"/>
              <a:chExt cx="815" cy="144"/>
            </a:xfrm>
          </p:grpSpPr>
          <p:sp>
            <p:nvSpPr>
              <p:cNvPr id="55" name="Arc 74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167 w 21600"/>
                  <a:gd name="T1" fmla="*/ 96 h 31470"/>
                  <a:gd name="T2" fmla="*/ 47 w 21600"/>
                  <a:gd name="T3" fmla="*/ 0 h 31470"/>
                  <a:gd name="T4" fmla="*/ 288 w 21600"/>
                  <a:gd name="T5" fmla="*/ 36 h 314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Line 75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Arc 76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04 w 21600"/>
                  <a:gd name="T1" fmla="*/ 92 h 37090"/>
                  <a:gd name="T2" fmla="*/ 50 w 21600"/>
                  <a:gd name="T3" fmla="*/ 0 h 37090"/>
                  <a:gd name="T4" fmla="*/ 144 w 21600"/>
                  <a:gd name="T5" fmla="*/ 41 h 370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7" name="Line 77"/>
            <p:cNvSpPr>
              <a:spLocks noChangeShapeType="1"/>
            </p:cNvSpPr>
            <p:nvPr/>
          </p:nvSpPr>
          <p:spPr bwMode="auto">
            <a:xfrm flipV="1">
              <a:off x="1007" y="2204"/>
              <a:ext cx="576" cy="52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Arc 78"/>
            <p:cNvSpPr>
              <a:spLocks/>
            </p:cNvSpPr>
            <p:nvPr/>
          </p:nvSpPr>
          <p:spPr bwMode="auto">
            <a:xfrm flipH="1">
              <a:off x="1535" y="2112"/>
              <a:ext cx="144" cy="92"/>
            </a:xfrm>
            <a:custGeom>
              <a:avLst/>
              <a:gdLst>
                <a:gd name="T0" fmla="*/ 104 w 21600"/>
                <a:gd name="T1" fmla="*/ 92 h 37090"/>
                <a:gd name="T2" fmla="*/ 50 w 21600"/>
                <a:gd name="T3" fmla="*/ 0 h 37090"/>
                <a:gd name="T4" fmla="*/ 144 w 21600"/>
                <a:gd name="T5" fmla="*/ 41 h 370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79"/>
            <p:cNvSpPr>
              <a:spLocks noChangeShapeType="1"/>
            </p:cNvSpPr>
            <p:nvPr/>
          </p:nvSpPr>
          <p:spPr bwMode="auto">
            <a:xfrm>
              <a:off x="480" y="2256"/>
              <a:ext cx="576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80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81"/>
            <p:cNvSpPr>
              <a:spLocks noChangeShapeType="1"/>
            </p:cNvSpPr>
            <p:nvPr/>
          </p:nvSpPr>
          <p:spPr bwMode="auto">
            <a:xfrm>
              <a:off x="480" y="1632"/>
              <a:ext cx="0" cy="173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82"/>
            <p:cNvSpPr>
              <a:spLocks noChangeShapeType="1"/>
            </p:cNvSpPr>
            <p:nvPr/>
          </p:nvSpPr>
          <p:spPr bwMode="auto">
            <a:xfrm>
              <a:off x="480" y="2045"/>
              <a:ext cx="0" cy="211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Text Box 83"/>
            <p:cNvSpPr txBox="1">
              <a:spLocks noChangeArrowheads="1"/>
            </p:cNvSpPr>
            <p:nvPr/>
          </p:nvSpPr>
          <p:spPr bwMode="auto">
            <a:xfrm>
              <a:off x="346" y="1565"/>
              <a:ext cx="37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</a:t>
              </a:r>
            </a:p>
          </p:txBody>
        </p:sp>
        <p:sp>
          <p:nvSpPr>
            <p:cNvPr id="54" name="Text Box 84"/>
            <p:cNvSpPr txBox="1">
              <a:spLocks noChangeArrowheads="1"/>
            </p:cNvSpPr>
            <p:nvPr/>
          </p:nvSpPr>
          <p:spPr bwMode="auto">
            <a:xfrm>
              <a:off x="346" y="1776"/>
              <a:ext cx="37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</a:t>
              </a:r>
            </a:p>
          </p:txBody>
        </p:sp>
      </p:grpSp>
      <p:grpSp>
        <p:nvGrpSpPr>
          <p:cNvPr id="8" name="Group 85"/>
          <p:cNvGrpSpPr>
            <a:grpSpLocks/>
          </p:cNvGrpSpPr>
          <p:nvPr/>
        </p:nvGrpSpPr>
        <p:grpSpPr bwMode="auto">
          <a:xfrm>
            <a:off x="1850231" y="2730500"/>
            <a:ext cx="990600" cy="381000"/>
            <a:chOff x="960" y="1392"/>
            <a:chExt cx="624" cy="240"/>
          </a:xfrm>
        </p:grpSpPr>
        <p:sp>
          <p:nvSpPr>
            <p:cNvPr id="38" name="Oval 86"/>
            <p:cNvSpPr>
              <a:spLocks noChangeArrowheads="1"/>
            </p:cNvSpPr>
            <p:nvPr/>
          </p:nvSpPr>
          <p:spPr bwMode="auto">
            <a:xfrm>
              <a:off x="960" y="1392"/>
              <a:ext cx="624" cy="240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Oval 87"/>
            <p:cNvSpPr>
              <a:spLocks noChangeArrowheads="1"/>
            </p:cNvSpPr>
            <p:nvPr/>
          </p:nvSpPr>
          <p:spPr bwMode="auto">
            <a:xfrm>
              <a:off x="1008" y="1440"/>
              <a:ext cx="528" cy="144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Oval 88"/>
            <p:cNvSpPr>
              <a:spLocks noChangeArrowheads="1"/>
            </p:cNvSpPr>
            <p:nvPr/>
          </p:nvSpPr>
          <p:spPr bwMode="auto">
            <a:xfrm>
              <a:off x="1152" y="1488"/>
              <a:ext cx="240" cy="48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Group 89"/>
          <p:cNvGrpSpPr>
            <a:grpSpLocks/>
          </p:cNvGrpSpPr>
          <p:nvPr/>
        </p:nvGrpSpPr>
        <p:grpSpPr bwMode="auto">
          <a:xfrm>
            <a:off x="3374231" y="2882900"/>
            <a:ext cx="1219200" cy="1219200"/>
            <a:chOff x="1824" y="1392"/>
            <a:chExt cx="768" cy="768"/>
          </a:xfrm>
        </p:grpSpPr>
        <p:sp>
          <p:nvSpPr>
            <p:cNvPr id="30" name="Oval 90"/>
            <p:cNvSpPr>
              <a:spLocks noChangeArrowheads="1"/>
            </p:cNvSpPr>
            <p:nvPr/>
          </p:nvSpPr>
          <p:spPr bwMode="auto">
            <a:xfrm>
              <a:off x="1824" y="1392"/>
              <a:ext cx="768" cy="768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Oval 91"/>
            <p:cNvSpPr>
              <a:spLocks noChangeArrowheads="1"/>
            </p:cNvSpPr>
            <p:nvPr/>
          </p:nvSpPr>
          <p:spPr bwMode="auto">
            <a:xfrm>
              <a:off x="1872" y="1440"/>
              <a:ext cx="672" cy="672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Oval 92"/>
            <p:cNvSpPr>
              <a:spLocks noChangeArrowheads="1"/>
            </p:cNvSpPr>
            <p:nvPr/>
          </p:nvSpPr>
          <p:spPr bwMode="auto">
            <a:xfrm>
              <a:off x="1920" y="1488"/>
              <a:ext cx="576" cy="576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Oval 93"/>
            <p:cNvSpPr>
              <a:spLocks noChangeArrowheads="1"/>
            </p:cNvSpPr>
            <p:nvPr/>
          </p:nvSpPr>
          <p:spPr bwMode="auto">
            <a:xfrm>
              <a:off x="1968" y="1536"/>
              <a:ext cx="480" cy="480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Oval 94"/>
            <p:cNvSpPr>
              <a:spLocks noChangeArrowheads="1"/>
            </p:cNvSpPr>
            <p:nvPr/>
          </p:nvSpPr>
          <p:spPr bwMode="auto">
            <a:xfrm>
              <a:off x="2016" y="1584"/>
              <a:ext cx="384" cy="384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Oval 95"/>
            <p:cNvSpPr>
              <a:spLocks noChangeArrowheads="1"/>
            </p:cNvSpPr>
            <p:nvPr/>
          </p:nvSpPr>
          <p:spPr bwMode="auto">
            <a:xfrm>
              <a:off x="2064" y="1632"/>
              <a:ext cx="288" cy="288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Oval 96"/>
            <p:cNvSpPr>
              <a:spLocks noChangeArrowheads="1"/>
            </p:cNvSpPr>
            <p:nvPr/>
          </p:nvSpPr>
          <p:spPr bwMode="auto">
            <a:xfrm>
              <a:off x="2112" y="1680"/>
              <a:ext cx="192" cy="192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Oval 97"/>
            <p:cNvSpPr>
              <a:spLocks noChangeArrowheads="1"/>
            </p:cNvSpPr>
            <p:nvPr/>
          </p:nvSpPr>
          <p:spPr bwMode="auto">
            <a:xfrm>
              <a:off x="2160" y="1728"/>
              <a:ext cx="96" cy="96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Text Box 98"/>
          <p:cNvSpPr txBox="1">
            <a:spLocks noChangeArrowheads="1"/>
          </p:cNvSpPr>
          <p:nvPr/>
        </p:nvSpPr>
        <p:spPr bwMode="auto">
          <a:xfrm>
            <a:off x="859631" y="3246437"/>
            <a:ext cx="422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~</a:t>
            </a:r>
          </a:p>
        </p:txBody>
      </p:sp>
      <p:sp>
        <p:nvSpPr>
          <p:cNvPr id="11" name="Text Box 99"/>
          <p:cNvSpPr txBox="1">
            <a:spLocks noChangeArrowheads="1"/>
          </p:cNvSpPr>
          <p:nvPr/>
        </p:nvSpPr>
        <p:spPr bwMode="auto">
          <a:xfrm>
            <a:off x="8428831" y="6257925"/>
            <a:ext cx="488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34</a:t>
            </a:r>
          </a:p>
        </p:txBody>
      </p:sp>
      <p:sp>
        <p:nvSpPr>
          <p:cNvPr id="12" name="AutoShape 100"/>
          <p:cNvSpPr>
            <a:spLocks noChangeArrowheads="1"/>
          </p:cNvSpPr>
          <p:nvPr/>
        </p:nvSpPr>
        <p:spPr bwMode="auto">
          <a:xfrm>
            <a:off x="6574631" y="4573587"/>
            <a:ext cx="1524000" cy="685800"/>
          </a:xfrm>
          <a:prstGeom prst="wedgeEllipseCallout">
            <a:avLst>
              <a:gd name="adj1" fmla="val -70315"/>
              <a:gd name="adj2" fmla="val -77778"/>
            </a:avLst>
          </a:prstGeom>
          <a:solidFill>
            <a:srgbClr val="66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坩埚</a:t>
            </a:r>
          </a:p>
        </p:txBody>
      </p:sp>
      <p:grpSp>
        <p:nvGrpSpPr>
          <p:cNvPr id="13" name="Group 101"/>
          <p:cNvGrpSpPr>
            <a:grpSpLocks/>
          </p:cNvGrpSpPr>
          <p:nvPr/>
        </p:nvGrpSpPr>
        <p:grpSpPr bwMode="auto">
          <a:xfrm>
            <a:off x="4974431" y="2058987"/>
            <a:ext cx="2133600" cy="609600"/>
            <a:chOff x="3264" y="1152"/>
            <a:chExt cx="1344" cy="384"/>
          </a:xfrm>
        </p:grpSpPr>
        <p:sp>
          <p:nvSpPr>
            <p:cNvPr id="21" name="Line 102"/>
            <p:cNvSpPr>
              <a:spLocks noChangeShapeType="1"/>
            </p:cNvSpPr>
            <p:nvPr/>
          </p:nvSpPr>
          <p:spPr bwMode="auto">
            <a:xfrm>
              <a:off x="3264" y="1488"/>
              <a:ext cx="144" cy="4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Line 103"/>
            <p:cNvSpPr>
              <a:spLocks noChangeShapeType="1"/>
            </p:cNvSpPr>
            <p:nvPr/>
          </p:nvSpPr>
          <p:spPr bwMode="auto">
            <a:xfrm>
              <a:off x="3408" y="1296"/>
              <a:ext cx="96" cy="14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Line 104"/>
            <p:cNvSpPr>
              <a:spLocks noChangeShapeType="1"/>
            </p:cNvSpPr>
            <p:nvPr/>
          </p:nvSpPr>
          <p:spPr bwMode="auto">
            <a:xfrm>
              <a:off x="3600" y="1248"/>
              <a:ext cx="48" cy="14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Line 105"/>
            <p:cNvSpPr>
              <a:spLocks noChangeShapeType="1"/>
            </p:cNvSpPr>
            <p:nvPr/>
          </p:nvSpPr>
          <p:spPr bwMode="auto">
            <a:xfrm>
              <a:off x="3792" y="1152"/>
              <a:ext cx="48" cy="192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Line 106"/>
            <p:cNvSpPr>
              <a:spLocks noChangeShapeType="1"/>
            </p:cNvSpPr>
            <p:nvPr/>
          </p:nvSpPr>
          <p:spPr bwMode="auto">
            <a:xfrm flipH="1">
              <a:off x="4176" y="1200"/>
              <a:ext cx="48" cy="14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107"/>
            <p:cNvSpPr>
              <a:spLocks noChangeShapeType="1"/>
            </p:cNvSpPr>
            <p:nvPr/>
          </p:nvSpPr>
          <p:spPr bwMode="auto">
            <a:xfrm flipH="1">
              <a:off x="4032" y="1200"/>
              <a:ext cx="48" cy="14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Line 108"/>
            <p:cNvSpPr>
              <a:spLocks noChangeShapeType="1"/>
            </p:cNvSpPr>
            <p:nvPr/>
          </p:nvSpPr>
          <p:spPr bwMode="auto">
            <a:xfrm flipH="1">
              <a:off x="4272" y="1248"/>
              <a:ext cx="144" cy="14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Line 109"/>
            <p:cNvSpPr>
              <a:spLocks noChangeShapeType="1"/>
            </p:cNvSpPr>
            <p:nvPr/>
          </p:nvSpPr>
          <p:spPr bwMode="auto">
            <a:xfrm flipH="1">
              <a:off x="4416" y="1344"/>
              <a:ext cx="144" cy="96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Line 110"/>
            <p:cNvSpPr>
              <a:spLocks noChangeShapeType="1"/>
            </p:cNvSpPr>
            <p:nvPr/>
          </p:nvSpPr>
          <p:spPr bwMode="auto">
            <a:xfrm flipH="1">
              <a:off x="4464" y="1488"/>
              <a:ext cx="144" cy="4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Group 111"/>
          <p:cNvGrpSpPr>
            <a:grpSpLocks/>
          </p:cNvGrpSpPr>
          <p:nvPr/>
        </p:nvGrpSpPr>
        <p:grpSpPr bwMode="auto">
          <a:xfrm>
            <a:off x="4345783" y="61913"/>
            <a:ext cx="2259013" cy="792163"/>
            <a:chOff x="3997" y="255"/>
            <a:chExt cx="1423" cy="499"/>
          </a:xfrm>
        </p:grpSpPr>
        <p:pic>
          <p:nvPicPr>
            <p:cNvPr id="19" name="图片 1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255"/>
              <a:ext cx="998" cy="474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0" name="图片 1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" y="255"/>
              <a:ext cx="442" cy="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44" y="1323975"/>
            <a:ext cx="3937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6" name="Group 115"/>
          <p:cNvGrpSpPr>
            <a:grpSpLocks/>
          </p:cNvGrpSpPr>
          <p:nvPr/>
        </p:nvGrpSpPr>
        <p:grpSpPr bwMode="auto">
          <a:xfrm>
            <a:off x="1269206" y="4648200"/>
            <a:ext cx="4149726" cy="1587500"/>
            <a:chOff x="930" y="3045"/>
            <a:chExt cx="2614" cy="1000"/>
          </a:xfrm>
        </p:grpSpPr>
        <p:pic>
          <p:nvPicPr>
            <p:cNvPr id="17" name="Picture 11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3045"/>
              <a:ext cx="1579" cy="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" name="Text Box 117"/>
            <p:cNvSpPr txBox="1">
              <a:spLocks noChangeArrowheads="1"/>
            </p:cNvSpPr>
            <p:nvPr/>
          </p:nvSpPr>
          <p:spPr bwMode="auto">
            <a:xfrm>
              <a:off x="2381" y="3453"/>
              <a:ext cx="11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电磁灶</a:t>
              </a:r>
            </a:p>
          </p:txBody>
        </p:sp>
      </p:grpSp>
      <p:sp>
        <p:nvSpPr>
          <p:cNvPr id="119" name="Text Box 2"/>
          <p:cNvSpPr txBox="1">
            <a:spLocks noChangeArrowheads="1"/>
          </p:cNvSpPr>
          <p:nvPr/>
        </p:nvSpPr>
        <p:spPr bwMode="auto">
          <a:xfrm>
            <a:off x="609600" y="152400"/>
            <a:ext cx="2590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三</a:t>
            </a:r>
            <a:r>
              <a:rPr lang="en-US" altLang="zh-CN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涡电流</a:t>
            </a:r>
          </a:p>
        </p:txBody>
      </p:sp>
    </p:spTree>
    <p:extLst>
      <p:ext uri="{BB962C8B-B14F-4D97-AF65-F5344CB8AC3E}">
        <p14:creationId xmlns:p14="http://schemas.microsoft.com/office/powerpoint/2010/main" val="758405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5332" y="3933825"/>
            <a:ext cx="3383267" cy="2924175"/>
            <a:chOff x="258" y="2160"/>
            <a:chExt cx="2277" cy="1938"/>
          </a:xfrm>
        </p:grpSpPr>
        <p:pic>
          <p:nvPicPr>
            <p:cNvPr id="49155" name="Picture 3" descr="12-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4" y="2160"/>
              <a:ext cx="1861" cy="19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9156" name="Text Box 4"/>
            <p:cNvSpPr txBox="1">
              <a:spLocks noChangeArrowheads="1"/>
            </p:cNvSpPr>
            <p:nvPr/>
          </p:nvSpPr>
          <p:spPr bwMode="auto">
            <a:xfrm>
              <a:off x="1824" y="3456"/>
              <a:ext cx="240" cy="3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0000FF"/>
                  </a:solidFill>
                  <a:latin typeface="Arial Black" pitchFamily="34" charset="0"/>
                </a:rPr>
                <a:t>S</a:t>
              </a:r>
            </a:p>
          </p:txBody>
        </p:sp>
        <p:sp>
          <p:nvSpPr>
            <p:cNvPr id="49157" name="Text Box 5"/>
            <p:cNvSpPr txBox="1">
              <a:spLocks noChangeArrowheads="1"/>
            </p:cNvSpPr>
            <p:nvPr/>
          </p:nvSpPr>
          <p:spPr bwMode="auto">
            <a:xfrm>
              <a:off x="1008" y="3168"/>
              <a:ext cx="289" cy="3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CC0000"/>
                  </a:solidFill>
                  <a:latin typeface="Arial Black" pitchFamily="34" charset="0"/>
                </a:rPr>
                <a:t>N</a:t>
              </a:r>
            </a:p>
          </p:txBody>
        </p:sp>
        <p:sp>
          <p:nvSpPr>
            <p:cNvPr id="49158" name="Text Box 6"/>
            <p:cNvSpPr txBox="1">
              <a:spLocks noChangeArrowheads="1"/>
            </p:cNvSpPr>
            <p:nvPr/>
          </p:nvSpPr>
          <p:spPr bwMode="auto">
            <a:xfrm>
              <a:off x="258" y="2160"/>
              <a:ext cx="414" cy="192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 vert="eaVer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阻 尼 摆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92150" y="1524000"/>
            <a:ext cx="3309938" cy="2403475"/>
            <a:chOff x="580" y="768"/>
            <a:chExt cx="2085" cy="1514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580" y="768"/>
              <a:ext cx="2085" cy="1514"/>
              <a:chOff x="553" y="432"/>
              <a:chExt cx="2231" cy="1706"/>
            </a:xfrm>
          </p:grpSpPr>
          <p:pic>
            <p:nvPicPr>
              <p:cNvPr id="49161" name="Picture 9" descr="12-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960" y="432"/>
                <a:ext cx="1824" cy="1706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</p:pic>
          <p:sp>
            <p:nvSpPr>
              <p:cNvPr id="49162" name="Text Box 10"/>
              <p:cNvSpPr txBox="1">
                <a:spLocks noChangeArrowheads="1"/>
              </p:cNvSpPr>
              <p:nvPr/>
            </p:nvSpPr>
            <p:spPr bwMode="auto">
              <a:xfrm>
                <a:off x="553" y="432"/>
                <a:ext cx="415" cy="1680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solidFill>
                  <a:schemeClr val="tx2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vert="eaVert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工频感应炉</a:t>
                </a:r>
              </a:p>
            </p:txBody>
          </p:sp>
        </p:grpSp>
        <p:sp>
          <p:nvSpPr>
            <p:cNvPr id="49163" name="Text Box 11"/>
            <p:cNvSpPr txBox="1">
              <a:spLocks noChangeArrowheads="1"/>
            </p:cNvSpPr>
            <p:nvPr/>
          </p:nvSpPr>
          <p:spPr bwMode="auto">
            <a:xfrm>
              <a:off x="1812" y="768"/>
              <a:ext cx="828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金属块</a:t>
              </a:r>
            </a:p>
          </p:txBody>
        </p:sp>
      </p:grp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381000" y="914400"/>
            <a:ext cx="617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4"/>
              </a:buBlip>
            </a:pPr>
            <a:r>
              <a:rPr lang="en-US" altLang="zh-CN" sz="28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应用 热效应、电磁阻尼效应</a:t>
            </a:r>
            <a:r>
              <a:rPr lang="en-US" altLang="zh-CN" sz="28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572000" y="1447800"/>
            <a:ext cx="4114800" cy="5410200"/>
            <a:chOff x="2976" y="720"/>
            <a:chExt cx="2592" cy="3408"/>
          </a:xfrm>
        </p:grpSpPr>
        <p:sp>
          <p:nvSpPr>
            <p:cNvPr id="49166" name="Rectangle 14"/>
            <p:cNvSpPr>
              <a:spLocks noChangeArrowheads="1"/>
            </p:cNvSpPr>
            <p:nvPr/>
          </p:nvSpPr>
          <p:spPr bwMode="auto">
            <a:xfrm>
              <a:off x="2976" y="720"/>
              <a:ext cx="2592" cy="34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49167" name="Picture 15" descr="12-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7" y="768"/>
              <a:ext cx="1932" cy="299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sp>
          <p:nvSpPr>
            <p:cNvPr id="49168" name="Text Box 16"/>
            <p:cNvSpPr txBox="1">
              <a:spLocks noChangeArrowheads="1"/>
            </p:cNvSpPr>
            <p:nvPr/>
          </p:nvSpPr>
          <p:spPr bwMode="auto">
            <a:xfrm>
              <a:off x="2976" y="3795"/>
              <a:ext cx="2592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涡电流加热金属电极</a:t>
              </a:r>
            </a:p>
          </p:txBody>
        </p:sp>
        <p:sp>
          <p:nvSpPr>
            <p:cNvPr id="49169" name="Text Box 17"/>
            <p:cNvSpPr txBox="1">
              <a:spLocks noChangeArrowheads="1"/>
            </p:cNvSpPr>
            <p:nvPr/>
          </p:nvSpPr>
          <p:spPr bwMode="auto">
            <a:xfrm>
              <a:off x="4568" y="902"/>
              <a:ext cx="718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抽真空</a:t>
              </a:r>
            </a:p>
          </p:txBody>
        </p:sp>
        <p:sp>
          <p:nvSpPr>
            <p:cNvPr id="49170" name="Text Box 18"/>
            <p:cNvSpPr txBox="1">
              <a:spLocks noChangeArrowheads="1"/>
            </p:cNvSpPr>
            <p:nvPr/>
          </p:nvSpPr>
          <p:spPr bwMode="auto">
            <a:xfrm>
              <a:off x="5043" y="1505"/>
              <a:ext cx="349" cy="8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 type="none" w="sm" len="lg"/>
            </a:ln>
            <a:effectLst/>
          </p:spPr>
          <p:txBody>
            <a:bodyPr vert="eaVer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金属电极</a:t>
              </a:r>
            </a:p>
          </p:txBody>
        </p:sp>
        <p:sp>
          <p:nvSpPr>
            <p:cNvPr id="49171" name="Line 19"/>
            <p:cNvSpPr>
              <a:spLocks noChangeShapeType="1"/>
            </p:cNvSpPr>
            <p:nvPr/>
          </p:nvSpPr>
          <p:spPr bwMode="auto">
            <a:xfrm flipV="1">
              <a:off x="4658" y="2064"/>
              <a:ext cx="382" cy="27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2" name="Rectangle 20"/>
            <p:cNvSpPr>
              <a:spLocks noChangeArrowheads="1"/>
            </p:cNvSpPr>
            <p:nvPr/>
          </p:nvSpPr>
          <p:spPr bwMode="auto">
            <a:xfrm>
              <a:off x="3402" y="2334"/>
              <a:ext cx="403" cy="3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3" name="Text Box 21"/>
            <p:cNvSpPr txBox="1">
              <a:spLocks noChangeArrowheads="1"/>
            </p:cNvSpPr>
            <p:nvPr/>
          </p:nvSpPr>
          <p:spPr bwMode="auto">
            <a:xfrm>
              <a:off x="3270" y="1392"/>
              <a:ext cx="582" cy="71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 type="none" w="sm" len="lg"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接高频发生器</a:t>
              </a:r>
            </a:p>
          </p:txBody>
        </p:sp>
        <p:sp>
          <p:nvSpPr>
            <p:cNvPr id="49174" name="Line 22"/>
            <p:cNvSpPr>
              <a:spLocks noChangeShapeType="1"/>
            </p:cNvSpPr>
            <p:nvPr/>
          </p:nvSpPr>
          <p:spPr bwMode="auto">
            <a:xfrm>
              <a:off x="3581" y="2111"/>
              <a:ext cx="135" cy="17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5" name="Line 23"/>
            <p:cNvSpPr>
              <a:spLocks noChangeShapeType="1"/>
            </p:cNvSpPr>
            <p:nvPr/>
          </p:nvSpPr>
          <p:spPr bwMode="auto">
            <a:xfrm>
              <a:off x="3581" y="2111"/>
              <a:ext cx="135" cy="67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6" name="Line 24"/>
            <p:cNvSpPr>
              <a:spLocks noChangeShapeType="1"/>
            </p:cNvSpPr>
            <p:nvPr/>
          </p:nvSpPr>
          <p:spPr bwMode="auto">
            <a:xfrm flipV="1">
              <a:off x="4512" y="864"/>
              <a:ext cx="0" cy="624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609600" y="152400"/>
            <a:ext cx="2590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三</a:t>
            </a:r>
            <a:r>
              <a:rPr lang="en-US" altLang="zh-CN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涡电流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1312862"/>
            <a:ext cx="4537075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由于涡旋电流在导体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中产生焦耳热，它不仅消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耗电功率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而且降低设备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能量利用效率。为避免能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量的损失，常将发电机和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变压器的铁芯做成层状的，用薄层绝缘材料把各层隔开，以减少损失。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8380412" y="1493838"/>
            <a:ext cx="611188" cy="41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800">
                <a:latin typeface="Arial" panose="020B0604020202020204" pitchFamily="34" charset="0"/>
                <a:ea typeface="楷体_GB2312" pitchFamily="49" charset="-122"/>
              </a:rPr>
              <a:t>变压器铁芯中的涡电流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672015" y="1025526"/>
            <a:ext cx="3168652" cy="2916239"/>
            <a:chOff x="2540" y="232"/>
            <a:chExt cx="1996" cy="1837"/>
          </a:xfrm>
        </p:grpSpPr>
        <p:sp>
          <p:nvSpPr>
            <p:cNvPr id="43" name="Rectangle 5"/>
            <p:cNvSpPr>
              <a:spLocks noChangeArrowheads="1"/>
            </p:cNvSpPr>
            <p:nvPr/>
          </p:nvSpPr>
          <p:spPr bwMode="auto">
            <a:xfrm>
              <a:off x="3016" y="1162"/>
              <a:ext cx="961" cy="90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686868"/>
                </a:gs>
              </a:gsLst>
              <a:path path="shape">
                <a:fillToRect l="50000" t="50000" r="50000" b="5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36306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2699" y="1888"/>
              <a:ext cx="31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Line 7"/>
            <p:cNvSpPr>
              <a:spLocks noChangeShapeType="1"/>
            </p:cNvSpPr>
            <p:nvPr/>
          </p:nvSpPr>
          <p:spPr bwMode="auto">
            <a:xfrm>
              <a:off x="3424" y="734"/>
              <a:ext cx="99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>
              <a:off x="4422" y="731"/>
              <a:ext cx="0" cy="907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Line 9"/>
            <p:cNvSpPr>
              <a:spLocks noChangeShapeType="1"/>
            </p:cNvSpPr>
            <p:nvPr/>
          </p:nvSpPr>
          <p:spPr bwMode="auto">
            <a:xfrm>
              <a:off x="2767" y="527"/>
              <a:ext cx="27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2540" y="1048"/>
              <a:ext cx="4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～</a:t>
              </a:r>
            </a:p>
          </p:txBody>
        </p:sp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>
              <a:off x="3152" y="1275"/>
              <a:ext cx="689" cy="658"/>
            </a:xfrm>
            <a:prstGeom prst="rect">
              <a:avLst/>
            </a:prstGeom>
            <a:noFill/>
            <a:ln w="317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12"/>
            <p:cNvSpPr>
              <a:spLocks noChangeShapeType="1"/>
            </p:cNvSpPr>
            <p:nvPr/>
          </p:nvSpPr>
          <p:spPr bwMode="auto">
            <a:xfrm flipV="1">
              <a:off x="3841" y="1502"/>
              <a:ext cx="0" cy="1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3152" y="1548"/>
              <a:ext cx="0" cy="1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2" name="图片 5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" y="232"/>
              <a:ext cx="150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" name="Line 15"/>
            <p:cNvSpPr>
              <a:spLocks noChangeShapeType="1"/>
            </p:cNvSpPr>
            <p:nvPr/>
          </p:nvSpPr>
          <p:spPr bwMode="auto">
            <a:xfrm>
              <a:off x="3311" y="848"/>
              <a:ext cx="99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16"/>
            <p:cNvSpPr>
              <a:spLocks noChangeShapeType="1"/>
            </p:cNvSpPr>
            <p:nvPr/>
          </p:nvSpPr>
          <p:spPr bwMode="auto">
            <a:xfrm>
              <a:off x="4309" y="845"/>
              <a:ext cx="0" cy="907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17"/>
            <p:cNvSpPr>
              <a:spLocks noChangeShapeType="1"/>
            </p:cNvSpPr>
            <p:nvPr/>
          </p:nvSpPr>
          <p:spPr bwMode="auto">
            <a:xfrm>
              <a:off x="3175" y="984"/>
              <a:ext cx="99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18"/>
            <p:cNvSpPr>
              <a:spLocks noChangeShapeType="1"/>
            </p:cNvSpPr>
            <p:nvPr/>
          </p:nvSpPr>
          <p:spPr bwMode="auto">
            <a:xfrm>
              <a:off x="4173" y="981"/>
              <a:ext cx="0" cy="907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19"/>
            <p:cNvSpPr>
              <a:spLocks noChangeShapeType="1"/>
            </p:cNvSpPr>
            <p:nvPr/>
          </p:nvSpPr>
          <p:spPr bwMode="auto">
            <a:xfrm>
              <a:off x="2721" y="621"/>
              <a:ext cx="181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20"/>
            <p:cNvSpPr>
              <a:spLocks noChangeShapeType="1"/>
            </p:cNvSpPr>
            <p:nvPr/>
          </p:nvSpPr>
          <p:spPr bwMode="auto">
            <a:xfrm>
              <a:off x="4536" y="618"/>
              <a:ext cx="0" cy="907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Line 21"/>
            <p:cNvSpPr>
              <a:spLocks noChangeShapeType="1"/>
            </p:cNvSpPr>
            <p:nvPr/>
          </p:nvSpPr>
          <p:spPr bwMode="auto">
            <a:xfrm>
              <a:off x="2744" y="1457"/>
              <a:ext cx="0" cy="43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Line 22"/>
            <p:cNvSpPr>
              <a:spLocks noChangeShapeType="1"/>
            </p:cNvSpPr>
            <p:nvPr/>
          </p:nvSpPr>
          <p:spPr bwMode="auto">
            <a:xfrm flipV="1">
              <a:off x="2744" y="640"/>
              <a:ext cx="0" cy="43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Rectangle 23"/>
            <p:cNvSpPr>
              <a:spLocks noChangeArrowheads="1"/>
            </p:cNvSpPr>
            <p:nvPr/>
          </p:nvSpPr>
          <p:spPr bwMode="auto">
            <a:xfrm>
              <a:off x="3266" y="1389"/>
              <a:ext cx="453" cy="431"/>
            </a:xfrm>
            <a:prstGeom prst="rect">
              <a:avLst/>
            </a:prstGeom>
            <a:noFill/>
            <a:ln w="317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Line 24"/>
            <p:cNvSpPr>
              <a:spLocks noChangeShapeType="1"/>
            </p:cNvSpPr>
            <p:nvPr/>
          </p:nvSpPr>
          <p:spPr bwMode="auto">
            <a:xfrm flipV="1">
              <a:off x="3716" y="1502"/>
              <a:ext cx="3" cy="109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Line 25"/>
            <p:cNvSpPr>
              <a:spLocks noChangeShapeType="1"/>
            </p:cNvSpPr>
            <p:nvPr/>
          </p:nvSpPr>
          <p:spPr bwMode="auto">
            <a:xfrm>
              <a:off x="3263" y="1552"/>
              <a:ext cx="3" cy="109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Line 26"/>
            <p:cNvSpPr>
              <a:spLocks noChangeShapeType="1"/>
            </p:cNvSpPr>
            <p:nvPr/>
          </p:nvSpPr>
          <p:spPr bwMode="auto">
            <a:xfrm>
              <a:off x="3317" y="1788"/>
              <a:ext cx="580" cy="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Rectangle 27"/>
            <p:cNvSpPr>
              <a:spLocks noChangeArrowheads="1"/>
            </p:cNvSpPr>
            <p:nvPr/>
          </p:nvSpPr>
          <p:spPr bwMode="auto">
            <a:xfrm>
              <a:off x="3379" y="1480"/>
              <a:ext cx="227" cy="272"/>
            </a:xfrm>
            <a:prstGeom prst="rect">
              <a:avLst/>
            </a:prstGeom>
            <a:noFill/>
            <a:ln w="317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Line 28"/>
            <p:cNvSpPr>
              <a:spLocks noChangeShapeType="1"/>
            </p:cNvSpPr>
            <p:nvPr/>
          </p:nvSpPr>
          <p:spPr bwMode="auto">
            <a:xfrm flipV="1">
              <a:off x="3604" y="1525"/>
              <a:ext cx="2" cy="1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Line 29"/>
            <p:cNvSpPr>
              <a:spLocks noChangeShapeType="1"/>
            </p:cNvSpPr>
            <p:nvPr/>
          </p:nvSpPr>
          <p:spPr bwMode="auto">
            <a:xfrm>
              <a:off x="3379" y="1588"/>
              <a:ext cx="1" cy="73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Line 30"/>
            <p:cNvSpPr>
              <a:spLocks noChangeShapeType="1"/>
            </p:cNvSpPr>
            <p:nvPr/>
          </p:nvSpPr>
          <p:spPr bwMode="auto">
            <a:xfrm>
              <a:off x="3379" y="1864"/>
              <a:ext cx="320" cy="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4959353" y="4014788"/>
            <a:ext cx="3028952" cy="2690812"/>
            <a:chOff x="2699" y="2341"/>
            <a:chExt cx="1908" cy="1695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>
              <a:off x="3068" y="3265"/>
              <a:ext cx="316" cy="771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686868"/>
                </a:gs>
              </a:gsLst>
              <a:path path="shape">
                <a:fillToRect l="50000" t="50000" r="50000" b="5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36306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33"/>
            <p:cNvSpPr>
              <a:spLocks noChangeShapeType="1"/>
            </p:cNvSpPr>
            <p:nvPr/>
          </p:nvSpPr>
          <p:spPr bwMode="auto">
            <a:xfrm>
              <a:off x="2835" y="3861"/>
              <a:ext cx="221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34"/>
            <p:cNvSpPr>
              <a:spLocks noChangeShapeType="1"/>
            </p:cNvSpPr>
            <p:nvPr/>
          </p:nvSpPr>
          <p:spPr bwMode="auto">
            <a:xfrm>
              <a:off x="2880" y="2591"/>
              <a:ext cx="2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 Box 35"/>
            <p:cNvSpPr txBox="1">
              <a:spLocks noChangeArrowheads="1"/>
            </p:cNvSpPr>
            <p:nvPr/>
          </p:nvSpPr>
          <p:spPr bwMode="auto">
            <a:xfrm>
              <a:off x="2699" y="3065"/>
              <a:ext cx="2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～</a:t>
              </a:r>
            </a:p>
          </p:txBody>
        </p:sp>
        <p:pic>
          <p:nvPicPr>
            <p:cNvPr id="16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2341"/>
              <a:ext cx="151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>
              <a:off x="3132" y="3419"/>
              <a:ext cx="157" cy="501"/>
            </a:xfrm>
            <a:prstGeom prst="rect">
              <a:avLst/>
            </a:prstGeom>
            <a:noFill/>
            <a:ln w="317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Line 38"/>
            <p:cNvSpPr>
              <a:spLocks noChangeShapeType="1"/>
            </p:cNvSpPr>
            <p:nvPr/>
          </p:nvSpPr>
          <p:spPr bwMode="auto">
            <a:xfrm flipV="1">
              <a:off x="3289" y="3612"/>
              <a:ext cx="0" cy="11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39"/>
            <p:cNvSpPr>
              <a:spLocks noChangeShapeType="1"/>
            </p:cNvSpPr>
            <p:nvPr/>
          </p:nvSpPr>
          <p:spPr bwMode="auto">
            <a:xfrm>
              <a:off x="3132" y="3612"/>
              <a:ext cx="0" cy="11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>
              <a:off x="3404" y="3265"/>
              <a:ext cx="315" cy="771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686868"/>
                </a:gs>
              </a:gsLst>
              <a:path path="shape">
                <a:fillToRect l="50000" t="50000" r="50000" b="5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36306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3165" y="3843"/>
              <a:ext cx="221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 Box 42"/>
            <p:cNvSpPr txBox="1">
              <a:spLocks noChangeArrowheads="1"/>
            </p:cNvSpPr>
            <p:nvPr/>
          </p:nvSpPr>
          <p:spPr bwMode="auto">
            <a:xfrm>
              <a:off x="3061" y="3067"/>
              <a:ext cx="2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～</a:t>
              </a:r>
            </a:p>
          </p:txBody>
        </p:sp>
        <p:sp>
          <p:nvSpPr>
            <p:cNvPr id="23" name="Rectangle 43"/>
            <p:cNvSpPr>
              <a:spLocks noChangeArrowheads="1"/>
            </p:cNvSpPr>
            <p:nvPr/>
          </p:nvSpPr>
          <p:spPr bwMode="auto">
            <a:xfrm>
              <a:off x="3449" y="3419"/>
              <a:ext cx="157" cy="501"/>
            </a:xfrm>
            <a:prstGeom prst="rect">
              <a:avLst/>
            </a:prstGeom>
            <a:noFill/>
            <a:ln w="317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Line 44"/>
            <p:cNvSpPr>
              <a:spLocks noChangeShapeType="1"/>
            </p:cNvSpPr>
            <p:nvPr/>
          </p:nvSpPr>
          <p:spPr bwMode="auto">
            <a:xfrm flipV="1">
              <a:off x="3606" y="3612"/>
              <a:ext cx="0" cy="11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Line 45"/>
            <p:cNvSpPr>
              <a:spLocks noChangeShapeType="1"/>
            </p:cNvSpPr>
            <p:nvPr/>
          </p:nvSpPr>
          <p:spPr bwMode="auto">
            <a:xfrm>
              <a:off x="3449" y="3612"/>
              <a:ext cx="0" cy="11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Rectangle 46"/>
            <p:cNvSpPr>
              <a:spLocks noChangeArrowheads="1"/>
            </p:cNvSpPr>
            <p:nvPr/>
          </p:nvSpPr>
          <p:spPr bwMode="auto">
            <a:xfrm>
              <a:off x="3743" y="3265"/>
              <a:ext cx="316" cy="771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686868"/>
                </a:gs>
              </a:gsLst>
              <a:path path="shape">
                <a:fillToRect l="50000" t="50000" r="50000" b="5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36306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Line 47"/>
            <p:cNvSpPr>
              <a:spLocks noChangeShapeType="1"/>
            </p:cNvSpPr>
            <p:nvPr/>
          </p:nvSpPr>
          <p:spPr bwMode="auto">
            <a:xfrm>
              <a:off x="3504" y="3843"/>
              <a:ext cx="221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Text Box 48"/>
            <p:cNvSpPr txBox="1">
              <a:spLocks noChangeArrowheads="1"/>
            </p:cNvSpPr>
            <p:nvPr/>
          </p:nvSpPr>
          <p:spPr bwMode="auto">
            <a:xfrm>
              <a:off x="3379" y="3067"/>
              <a:ext cx="284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～</a:t>
              </a:r>
            </a:p>
          </p:txBody>
        </p:sp>
        <p:sp>
          <p:nvSpPr>
            <p:cNvPr id="29" name="Rectangle 49"/>
            <p:cNvSpPr>
              <a:spLocks noChangeArrowheads="1"/>
            </p:cNvSpPr>
            <p:nvPr/>
          </p:nvSpPr>
          <p:spPr bwMode="auto">
            <a:xfrm>
              <a:off x="3789" y="3418"/>
              <a:ext cx="157" cy="502"/>
            </a:xfrm>
            <a:prstGeom prst="rect">
              <a:avLst/>
            </a:prstGeom>
            <a:noFill/>
            <a:ln w="317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Line 50"/>
            <p:cNvSpPr>
              <a:spLocks noChangeShapeType="1"/>
            </p:cNvSpPr>
            <p:nvPr/>
          </p:nvSpPr>
          <p:spPr bwMode="auto">
            <a:xfrm flipV="1">
              <a:off x="3946" y="3612"/>
              <a:ext cx="0" cy="11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51"/>
            <p:cNvSpPr>
              <a:spLocks noChangeShapeType="1"/>
            </p:cNvSpPr>
            <p:nvPr/>
          </p:nvSpPr>
          <p:spPr bwMode="auto">
            <a:xfrm>
              <a:off x="3789" y="3612"/>
              <a:ext cx="0" cy="11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Text Box 52"/>
            <p:cNvSpPr txBox="1">
              <a:spLocks noChangeArrowheads="1"/>
            </p:cNvSpPr>
            <p:nvPr/>
          </p:nvSpPr>
          <p:spPr bwMode="auto">
            <a:xfrm>
              <a:off x="3719" y="3058"/>
              <a:ext cx="2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～</a:t>
              </a:r>
            </a:p>
          </p:txBody>
        </p:sp>
        <p:sp>
          <p:nvSpPr>
            <p:cNvPr id="33" name="Line 53"/>
            <p:cNvSpPr>
              <a:spLocks noChangeShapeType="1"/>
            </p:cNvSpPr>
            <p:nvPr/>
          </p:nvSpPr>
          <p:spPr bwMode="auto">
            <a:xfrm>
              <a:off x="3537" y="2775"/>
              <a:ext cx="97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Line 54"/>
            <p:cNvSpPr>
              <a:spLocks noChangeShapeType="1"/>
            </p:cNvSpPr>
            <p:nvPr/>
          </p:nvSpPr>
          <p:spPr bwMode="auto">
            <a:xfrm>
              <a:off x="4512" y="2772"/>
              <a:ext cx="0" cy="81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55"/>
            <p:cNvSpPr>
              <a:spLocks noChangeShapeType="1"/>
            </p:cNvSpPr>
            <p:nvPr/>
          </p:nvSpPr>
          <p:spPr bwMode="auto">
            <a:xfrm>
              <a:off x="3424" y="2889"/>
              <a:ext cx="97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56"/>
            <p:cNvSpPr>
              <a:spLocks noChangeShapeType="1"/>
            </p:cNvSpPr>
            <p:nvPr/>
          </p:nvSpPr>
          <p:spPr bwMode="auto">
            <a:xfrm>
              <a:off x="4399" y="2886"/>
              <a:ext cx="0" cy="81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57"/>
            <p:cNvSpPr>
              <a:spLocks noChangeShapeType="1"/>
            </p:cNvSpPr>
            <p:nvPr/>
          </p:nvSpPr>
          <p:spPr bwMode="auto">
            <a:xfrm>
              <a:off x="3288" y="3025"/>
              <a:ext cx="97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Line 58"/>
            <p:cNvSpPr>
              <a:spLocks noChangeShapeType="1"/>
            </p:cNvSpPr>
            <p:nvPr/>
          </p:nvSpPr>
          <p:spPr bwMode="auto">
            <a:xfrm>
              <a:off x="4263" y="3022"/>
              <a:ext cx="0" cy="81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59"/>
            <p:cNvSpPr>
              <a:spLocks noChangeShapeType="1"/>
            </p:cNvSpPr>
            <p:nvPr/>
          </p:nvSpPr>
          <p:spPr bwMode="auto">
            <a:xfrm>
              <a:off x="2834" y="2662"/>
              <a:ext cx="1773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Line 60"/>
            <p:cNvSpPr>
              <a:spLocks noChangeShapeType="1"/>
            </p:cNvSpPr>
            <p:nvPr/>
          </p:nvSpPr>
          <p:spPr bwMode="auto">
            <a:xfrm>
              <a:off x="4607" y="2659"/>
              <a:ext cx="0" cy="81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61"/>
            <p:cNvSpPr>
              <a:spLocks noChangeShapeType="1"/>
            </p:cNvSpPr>
            <p:nvPr/>
          </p:nvSpPr>
          <p:spPr bwMode="auto">
            <a:xfrm>
              <a:off x="2903" y="3425"/>
              <a:ext cx="0" cy="43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62"/>
            <p:cNvSpPr>
              <a:spLocks noChangeShapeType="1"/>
            </p:cNvSpPr>
            <p:nvPr/>
          </p:nvSpPr>
          <p:spPr bwMode="auto">
            <a:xfrm flipV="1">
              <a:off x="2903" y="2659"/>
              <a:ext cx="0" cy="43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6" name="Picture 63" descr="变压器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93"/>
          <a:stretch>
            <a:fillRect/>
          </a:stretch>
        </p:blipFill>
        <p:spPr bwMode="auto">
          <a:xfrm>
            <a:off x="404813" y="4792662"/>
            <a:ext cx="4451350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117475" y="160337"/>
            <a:ext cx="1508125" cy="1295400"/>
            <a:chOff x="192" y="2832"/>
            <a:chExt cx="950" cy="816"/>
          </a:xfrm>
        </p:grpSpPr>
        <p:sp>
          <p:nvSpPr>
            <p:cNvPr id="10" name="AutoShape 65"/>
            <p:cNvSpPr>
              <a:spLocks noChangeArrowheads="1"/>
            </p:cNvSpPr>
            <p:nvPr/>
          </p:nvSpPr>
          <p:spPr bwMode="auto">
            <a:xfrm>
              <a:off x="192" y="2832"/>
              <a:ext cx="912" cy="816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Text Box 66"/>
            <p:cNvSpPr txBox="1">
              <a:spLocks noChangeArrowheads="1"/>
            </p:cNvSpPr>
            <p:nvPr/>
          </p:nvSpPr>
          <p:spPr bwMode="auto">
            <a:xfrm>
              <a:off x="384" y="2976"/>
              <a:ext cx="75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隶书" panose="02010509060101010101" pitchFamily="49" charset="-122"/>
                  <a:cs typeface="+mn-cs"/>
                </a:rPr>
                <a:t>注：</a:t>
              </a:r>
            </a:p>
          </p:txBody>
        </p:sp>
      </p:grpSp>
      <p:sp>
        <p:nvSpPr>
          <p:cNvPr id="8" name="Text Box 67"/>
          <p:cNvSpPr txBox="1">
            <a:spLocks noChangeArrowheads="1"/>
          </p:cNvSpPr>
          <p:nvPr/>
        </p:nvSpPr>
        <p:spPr bwMode="auto">
          <a:xfrm>
            <a:off x="1304925" y="665162"/>
            <a:ext cx="4105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800">
                <a:latin typeface="宋体" panose="02010600030101010101" pitchFamily="2" charset="-122"/>
              </a:rPr>
              <a:t>涡电流还是有害：</a:t>
            </a:r>
          </a:p>
        </p:txBody>
      </p:sp>
    </p:spTree>
    <p:extLst>
      <p:ext uri="{BB962C8B-B14F-4D97-AF65-F5344CB8AC3E}">
        <p14:creationId xmlns:p14="http://schemas.microsoft.com/office/powerpoint/2010/main" val="293916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75419" y="190500"/>
            <a:ext cx="8375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）物理学中应用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电子感应加速器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73844" y="5846762"/>
            <a:ext cx="2738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问题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86581" y="695325"/>
            <a:ext cx="838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800">
                <a:ea typeface="黑体" panose="02010609060101010101" pitchFamily="49" charset="-122"/>
              </a:rPr>
              <a:t>原理：用变化磁场所激发的感应电场来加速电子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29719" y="1204912"/>
            <a:ext cx="61388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在交流电的前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1/4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周期，假定管中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的感应电场是顺时针的（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俯视图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457995" y="4649787"/>
            <a:ext cx="3810009" cy="1277938"/>
            <a:chOff x="288" y="2784"/>
            <a:chExt cx="2400" cy="805"/>
          </a:xfrm>
        </p:grpSpPr>
        <p:pic>
          <p:nvPicPr>
            <p:cNvPr id="128" name="图片 12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2951"/>
              <a:ext cx="14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29" name="图片 12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951"/>
              <a:ext cx="2076" cy="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0" name="Line 10"/>
            <p:cNvSpPr>
              <a:spLocks noChangeShapeType="1"/>
            </p:cNvSpPr>
            <p:nvPr/>
          </p:nvSpPr>
          <p:spPr bwMode="auto">
            <a:xfrm>
              <a:off x="480" y="3264"/>
              <a:ext cx="22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Line 11"/>
            <p:cNvSpPr>
              <a:spLocks noChangeShapeType="1"/>
            </p:cNvSpPr>
            <p:nvPr/>
          </p:nvSpPr>
          <p:spPr bwMode="auto">
            <a:xfrm flipV="1">
              <a:off x="480" y="2807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32" name="图片 13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784"/>
              <a:ext cx="16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203994" y="1477962"/>
            <a:ext cx="2622550" cy="3048000"/>
            <a:chOff x="508" y="672"/>
            <a:chExt cx="1652" cy="1920"/>
          </a:xfrm>
        </p:grpSpPr>
        <p:sp>
          <p:nvSpPr>
            <p:cNvPr id="60" name="AutoShape 14"/>
            <p:cNvSpPr>
              <a:spLocks noChangeArrowheads="1"/>
            </p:cNvSpPr>
            <p:nvPr/>
          </p:nvSpPr>
          <p:spPr bwMode="auto">
            <a:xfrm>
              <a:off x="576" y="1248"/>
              <a:ext cx="1488" cy="288"/>
            </a:xfrm>
            <a:custGeom>
              <a:avLst/>
              <a:gdLst>
                <a:gd name="T0" fmla="*/ 1412 w 21600"/>
                <a:gd name="T1" fmla="*/ 144 h 21600"/>
                <a:gd name="T2" fmla="*/ 744 w 21600"/>
                <a:gd name="T3" fmla="*/ 288 h 21600"/>
                <a:gd name="T4" fmla="*/ 76 w 21600"/>
                <a:gd name="T5" fmla="*/ 144 h 21600"/>
                <a:gd name="T6" fmla="*/ 74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3 w 21600"/>
                <a:gd name="T13" fmla="*/ 2925 h 21600"/>
                <a:gd name="T14" fmla="*/ 18697 w 21600"/>
                <a:gd name="T15" fmla="*/ 1867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00" y="21600"/>
                  </a:lnTo>
                  <a:lnTo>
                    <a:pt x="194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AutoShape 15"/>
            <p:cNvSpPr>
              <a:spLocks noChangeArrowheads="1"/>
            </p:cNvSpPr>
            <p:nvPr/>
          </p:nvSpPr>
          <p:spPr bwMode="auto">
            <a:xfrm flipV="1">
              <a:off x="576" y="1728"/>
              <a:ext cx="1488" cy="288"/>
            </a:xfrm>
            <a:custGeom>
              <a:avLst/>
              <a:gdLst>
                <a:gd name="T0" fmla="*/ 1412 w 21600"/>
                <a:gd name="T1" fmla="*/ 144 h 21600"/>
                <a:gd name="T2" fmla="*/ 744 w 21600"/>
                <a:gd name="T3" fmla="*/ 288 h 21600"/>
                <a:gd name="T4" fmla="*/ 76 w 21600"/>
                <a:gd name="T5" fmla="*/ 144 h 21600"/>
                <a:gd name="T6" fmla="*/ 74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3 w 21600"/>
                <a:gd name="T13" fmla="*/ 2925 h 21600"/>
                <a:gd name="T14" fmla="*/ 18697 w 21600"/>
                <a:gd name="T15" fmla="*/ 1867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00" y="21600"/>
                  </a:lnTo>
                  <a:lnTo>
                    <a:pt x="194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Rectangle 16"/>
            <p:cNvSpPr>
              <a:spLocks noChangeArrowheads="1"/>
            </p:cNvSpPr>
            <p:nvPr/>
          </p:nvSpPr>
          <p:spPr bwMode="auto">
            <a:xfrm>
              <a:off x="576" y="2016"/>
              <a:ext cx="1488" cy="576"/>
            </a:xfrm>
            <a:prstGeom prst="rect">
              <a:avLst/>
            </a:prstGeom>
            <a:gradFill rotWithShape="0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Rectangle 17"/>
            <p:cNvSpPr>
              <a:spLocks noChangeArrowheads="1"/>
            </p:cNvSpPr>
            <p:nvPr/>
          </p:nvSpPr>
          <p:spPr bwMode="auto">
            <a:xfrm>
              <a:off x="576" y="672"/>
              <a:ext cx="1488" cy="576"/>
            </a:xfrm>
            <a:prstGeom prst="rect">
              <a:avLst/>
            </a:prstGeom>
            <a:gradFill rotWithShape="0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4" name="Group 18"/>
            <p:cNvGrpSpPr>
              <a:grpSpLocks/>
            </p:cNvGrpSpPr>
            <p:nvPr/>
          </p:nvGrpSpPr>
          <p:grpSpPr bwMode="auto">
            <a:xfrm>
              <a:off x="508" y="768"/>
              <a:ext cx="1652" cy="93"/>
              <a:chOff x="508" y="867"/>
              <a:chExt cx="1652" cy="141"/>
            </a:xfrm>
          </p:grpSpPr>
          <p:sp>
            <p:nvSpPr>
              <p:cNvPr id="125" name="Arc 19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Line 20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7" name="Arc 21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508" y="813"/>
              <a:ext cx="1652" cy="93"/>
              <a:chOff x="508" y="867"/>
              <a:chExt cx="1652" cy="141"/>
            </a:xfrm>
          </p:grpSpPr>
          <p:sp>
            <p:nvSpPr>
              <p:cNvPr id="122" name="Arc 23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Line 24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4" name="Arc 25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6" name="Group 26"/>
            <p:cNvGrpSpPr>
              <a:grpSpLocks/>
            </p:cNvGrpSpPr>
            <p:nvPr/>
          </p:nvGrpSpPr>
          <p:grpSpPr bwMode="auto">
            <a:xfrm>
              <a:off x="508" y="861"/>
              <a:ext cx="1652" cy="93"/>
              <a:chOff x="508" y="867"/>
              <a:chExt cx="1652" cy="141"/>
            </a:xfrm>
          </p:grpSpPr>
          <p:sp>
            <p:nvSpPr>
              <p:cNvPr id="119" name="Arc 27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Line 28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1" name="Arc 29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7" name="Group 30"/>
            <p:cNvGrpSpPr>
              <a:grpSpLocks/>
            </p:cNvGrpSpPr>
            <p:nvPr/>
          </p:nvGrpSpPr>
          <p:grpSpPr bwMode="auto">
            <a:xfrm>
              <a:off x="508" y="909"/>
              <a:ext cx="1652" cy="93"/>
              <a:chOff x="508" y="867"/>
              <a:chExt cx="1652" cy="141"/>
            </a:xfrm>
          </p:grpSpPr>
          <p:sp>
            <p:nvSpPr>
              <p:cNvPr id="116" name="Arc 31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7" name="Line 32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Arc 33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8" name="Group 34"/>
            <p:cNvGrpSpPr>
              <a:grpSpLocks/>
            </p:cNvGrpSpPr>
            <p:nvPr/>
          </p:nvGrpSpPr>
          <p:grpSpPr bwMode="auto">
            <a:xfrm>
              <a:off x="508" y="960"/>
              <a:ext cx="1652" cy="93"/>
              <a:chOff x="508" y="867"/>
              <a:chExt cx="1652" cy="141"/>
            </a:xfrm>
          </p:grpSpPr>
          <p:sp>
            <p:nvSpPr>
              <p:cNvPr id="113" name="Arc 35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Line 36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Arc 37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9" name="Group 38"/>
            <p:cNvGrpSpPr>
              <a:grpSpLocks/>
            </p:cNvGrpSpPr>
            <p:nvPr/>
          </p:nvGrpSpPr>
          <p:grpSpPr bwMode="auto">
            <a:xfrm>
              <a:off x="508" y="1008"/>
              <a:ext cx="1652" cy="93"/>
              <a:chOff x="508" y="867"/>
              <a:chExt cx="1652" cy="141"/>
            </a:xfrm>
          </p:grpSpPr>
          <p:sp>
            <p:nvSpPr>
              <p:cNvPr id="110" name="Arc 39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Line 40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Arc 41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0" name="Group 42"/>
            <p:cNvGrpSpPr>
              <a:grpSpLocks/>
            </p:cNvGrpSpPr>
            <p:nvPr/>
          </p:nvGrpSpPr>
          <p:grpSpPr bwMode="auto">
            <a:xfrm>
              <a:off x="508" y="1056"/>
              <a:ext cx="1652" cy="93"/>
              <a:chOff x="508" y="867"/>
              <a:chExt cx="1652" cy="141"/>
            </a:xfrm>
          </p:grpSpPr>
          <p:sp>
            <p:nvSpPr>
              <p:cNvPr id="107" name="Arc 43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Line 44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Arc 45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1" name="Group 46"/>
            <p:cNvGrpSpPr>
              <a:grpSpLocks/>
            </p:cNvGrpSpPr>
            <p:nvPr/>
          </p:nvGrpSpPr>
          <p:grpSpPr bwMode="auto">
            <a:xfrm>
              <a:off x="508" y="1104"/>
              <a:ext cx="1652" cy="93"/>
              <a:chOff x="508" y="867"/>
              <a:chExt cx="1652" cy="141"/>
            </a:xfrm>
          </p:grpSpPr>
          <p:sp>
            <p:nvSpPr>
              <p:cNvPr id="104" name="Arc 47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Arc 49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2" name="Group 50"/>
            <p:cNvGrpSpPr>
              <a:grpSpLocks/>
            </p:cNvGrpSpPr>
            <p:nvPr/>
          </p:nvGrpSpPr>
          <p:grpSpPr bwMode="auto">
            <a:xfrm>
              <a:off x="508" y="2070"/>
              <a:ext cx="1652" cy="93"/>
              <a:chOff x="508" y="867"/>
              <a:chExt cx="1652" cy="141"/>
            </a:xfrm>
          </p:grpSpPr>
          <p:sp>
            <p:nvSpPr>
              <p:cNvPr id="101" name="Arc 51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Line 52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Arc 53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3" name="Group 54"/>
            <p:cNvGrpSpPr>
              <a:grpSpLocks/>
            </p:cNvGrpSpPr>
            <p:nvPr/>
          </p:nvGrpSpPr>
          <p:grpSpPr bwMode="auto">
            <a:xfrm>
              <a:off x="508" y="2115"/>
              <a:ext cx="1652" cy="93"/>
              <a:chOff x="508" y="867"/>
              <a:chExt cx="1652" cy="141"/>
            </a:xfrm>
          </p:grpSpPr>
          <p:sp>
            <p:nvSpPr>
              <p:cNvPr id="98" name="Arc 55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Line 56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Arc 57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508" y="2163"/>
              <a:ext cx="1652" cy="93"/>
              <a:chOff x="508" y="867"/>
              <a:chExt cx="1652" cy="141"/>
            </a:xfrm>
          </p:grpSpPr>
          <p:sp>
            <p:nvSpPr>
              <p:cNvPr id="95" name="Arc 59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Line 60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Arc 61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5" name="Group 62"/>
            <p:cNvGrpSpPr>
              <a:grpSpLocks/>
            </p:cNvGrpSpPr>
            <p:nvPr/>
          </p:nvGrpSpPr>
          <p:grpSpPr bwMode="auto">
            <a:xfrm>
              <a:off x="508" y="2211"/>
              <a:ext cx="1652" cy="93"/>
              <a:chOff x="508" y="867"/>
              <a:chExt cx="1652" cy="141"/>
            </a:xfrm>
          </p:grpSpPr>
          <p:sp>
            <p:nvSpPr>
              <p:cNvPr id="92" name="Arc 63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Line 64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Arc 65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Group 66"/>
            <p:cNvGrpSpPr>
              <a:grpSpLocks/>
            </p:cNvGrpSpPr>
            <p:nvPr/>
          </p:nvGrpSpPr>
          <p:grpSpPr bwMode="auto">
            <a:xfrm>
              <a:off x="508" y="2256"/>
              <a:ext cx="1652" cy="93"/>
              <a:chOff x="508" y="867"/>
              <a:chExt cx="1652" cy="141"/>
            </a:xfrm>
          </p:grpSpPr>
          <p:sp>
            <p:nvSpPr>
              <p:cNvPr id="89" name="Arc 67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Line 68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Arc 69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7" name="Group 70"/>
            <p:cNvGrpSpPr>
              <a:grpSpLocks/>
            </p:cNvGrpSpPr>
            <p:nvPr/>
          </p:nvGrpSpPr>
          <p:grpSpPr bwMode="auto">
            <a:xfrm>
              <a:off x="508" y="2304"/>
              <a:ext cx="1652" cy="93"/>
              <a:chOff x="508" y="867"/>
              <a:chExt cx="1652" cy="141"/>
            </a:xfrm>
          </p:grpSpPr>
          <p:sp>
            <p:nvSpPr>
              <p:cNvPr id="86" name="Arc 71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Line 72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Arc 73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8" name="Group 74"/>
            <p:cNvGrpSpPr>
              <a:grpSpLocks/>
            </p:cNvGrpSpPr>
            <p:nvPr/>
          </p:nvGrpSpPr>
          <p:grpSpPr bwMode="auto">
            <a:xfrm>
              <a:off x="508" y="2352"/>
              <a:ext cx="1652" cy="93"/>
              <a:chOff x="508" y="867"/>
              <a:chExt cx="1652" cy="141"/>
            </a:xfrm>
          </p:grpSpPr>
          <p:sp>
            <p:nvSpPr>
              <p:cNvPr id="83" name="Arc 75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Arc 77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9" name="Group 78"/>
            <p:cNvGrpSpPr>
              <a:grpSpLocks/>
            </p:cNvGrpSpPr>
            <p:nvPr/>
          </p:nvGrpSpPr>
          <p:grpSpPr bwMode="auto">
            <a:xfrm>
              <a:off x="508" y="2400"/>
              <a:ext cx="1652" cy="93"/>
              <a:chOff x="508" y="867"/>
              <a:chExt cx="1652" cy="141"/>
            </a:xfrm>
          </p:grpSpPr>
          <p:sp>
            <p:nvSpPr>
              <p:cNvPr id="80" name="Arc 79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194 w 21600"/>
                  <a:gd name="T1" fmla="*/ 96 h 25929"/>
                  <a:gd name="T2" fmla="*/ 68 w 21600"/>
                  <a:gd name="T3" fmla="*/ 0 h 25929"/>
                  <a:gd name="T4" fmla="*/ 596 w 21600"/>
                  <a:gd name="T5" fmla="*/ 37 h 259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Line 80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Arc 81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208 w 21600"/>
                  <a:gd name="T1" fmla="*/ 93 h 36360"/>
                  <a:gd name="T2" fmla="*/ 89 w 21600"/>
                  <a:gd name="T3" fmla="*/ 0 h 36360"/>
                  <a:gd name="T4" fmla="*/ 288 w 21600"/>
                  <a:gd name="T5" fmla="*/ 40 h 363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9" name="Group 82"/>
          <p:cNvGrpSpPr>
            <a:grpSpLocks/>
          </p:cNvGrpSpPr>
          <p:nvPr/>
        </p:nvGrpSpPr>
        <p:grpSpPr bwMode="auto">
          <a:xfrm>
            <a:off x="203994" y="2820987"/>
            <a:ext cx="2563812" cy="381000"/>
            <a:chOff x="402" y="1797"/>
            <a:chExt cx="1536" cy="240"/>
          </a:xfrm>
        </p:grpSpPr>
        <p:sp>
          <p:nvSpPr>
            <p:cNvPr id="57" name="Rectangle 83"/>
            <p:cNvSpPr>
              <a:spLocks noChangeArrowheads="1"/>
            </p:cNvSpPr>
            <p:nvPr/>
          </p:nvSpPr>
          <p:spPr bwMode="auto">
            <a:xfrm>
              <a:off x="402" y="1797"/>
              <a:ext cx="1536" cy="240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6C6C6C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Rectangle 84"/>
            <p:cNvSpPr>
              <a:spLocks noChangeArrowheads="1"/>
            </p:cNvSpPr>
            <p:nvPr/>
          </p:nvSpPr>
          <p:spPr bwMode="auto">
            <a:xfrm>
              <a:off x="1746" y="1797"/>
              <a:ext cx="192" cy="240"/>
            </a:xfrm>
            <a:prstGeom prst="rect">
              <a:avLst/>
            </a:prstGeom>
            <a:gradFill rotWithShape="1">
              <a:gsLst>
                <a:gs pos="0">
                  <a:srgbClr val="FFFFFF">
                    <a:gamma/>
                    <a:shade val="0"/>
                    <a:invGamma/>
                  </a:srgb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Rectangle 85"/>
            <p:cNvSpPr>
              <a:spLocks noChangeArrowheads="1"/>
            </p:cNvSpPr>
            <p:nvPr/>
          </p:nvSpPr>
          <p:spPr bwMode="auto">
            <a:xfrm>
              <a:off x="402" y="1797"/>
              <a:ext cx="192" cy="240"/>
            </a:xfrm>
            <a:prstGeom prst="rect">
              <a:avLst/>
            </a:prstGeom>
            <a:gradFill rotWithShape="1">
              <a:gsLst>
                <a:gs pos="0">
                  <a:srgbClr val="FFFFFF">
                    <a:gamma/>
                    <a:shade val="0"/>
                    <a:invGamma/>
                  </a:srgb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Group 86"/>
          <p:cNvGrpSpPr>
            <a:grpSpLocks/>
          </p:cNvGrpSpPr>
          <p:nvPr/>
        </p:nvGrpSpPr>
        <p:grpSpPr bwMode="auto">
          <a:xfrm>
            <a:off x="1302544" y="2316163"/>
            <a:ext cx="441325" cy="1433514"/>
            <a:chOff x="1076" y="1479"/>
            <a:chExt cx="278" cy="903"/>
          </a:xfrm>
        </p:grpSpPr>
        <p:sp>
          <p:nvSpPr>
            <p:cNvPr id="55" name="Text Box 87"/>
            <p:cNvSpPr txBox="1">
              <a:spLocks noChangeArrowheads="1"/>
            </p:cNvSpPr>
            <p:nvPr/>
          </p:nvSpPr>
          <p:spPr bwMode="auto">
            <a:xfrm>
              <a:off x="1076" y="2055"/>
              <a:ext cx="278" cy="3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</a:p>
          </p:txBody>
        </p:sp>
        <p:sp>
          <p:nvSpPr>
            <p:cNvPr id="56" name="Text Box 88"/>
            <p:cNvSpPr txBox="1">
              <a:spLocks noChangeArrowheads="1"/>
            </p:cNvSpPr>
            <p:nvPr/>
          </p:nvSpPr>
          <p:spPr bwMode="auto">
            <a:xfrm>
              <a:off x="1076" y="1479"/>
              <a:ext cx="241" cy="3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</p:grpSp>
      <p:pic>
        <p:nvPicPr>
          <p:cNvPr id="11" name="Picture 8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44" y="4953000"/>
            <a:ext cx="6953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90"/>
          <p:cNvGrpSpPr>
            <a:grpSpLocks/>
          </p:cNvGrpSpPr>
          <p:nvPr/>
        </p:nvGrpSpPr>
        <p:grpSpPr bwMode="auto">
          <a:xfrm>
            <a:off x="3056733" y="2044700"/>
            <a:ext cx="2743201" cy="2667000"/>
            <a:chOff x="2736" y="1344"/>
            <a:chExt cx="1728" cy="1680"/>
          </a:xfrm>
        </p:grpSpPr>
        <p:grpSp>
          <p:nvGrpSpPr>
            <p:cNvPr id="37" name="Group 91"/>
            <p:cNvGrpSpPr>
              <a:grpSpLocks/>
            </p:cNvGrpSpPr>
            <p:nvPr/>
          </p:nvGrpSpPr>
          <p:grpSpPr bwMode="auto">
            <a:xfrm>
              <a:off x="2837" y="1440"/>
              <a:ext cx="1536" cy="1488"/>
              <a:chOff x="2837" y="1440"/>
              <a:chExt cx="1536" cy="1488"/>
            </a:xfrm>
          </p:grpSpPr>
          <p:sp>
            <p:nvSpPr>
              <p:cNvPr id="53" name="Oval 92"/>
              <p:cNvSpPr>
                <a:spLocks noChangeArrowheads="1"/>
              </p:cNvSpPr>
              <p:nvPr/>
            </p:nvSpPr>
            <p:spPr bwMode="auto">
              <a:xfrm>
                <a:off x="2837" y="1440"/>
                <a:ext cx="1536" cy="1488"/>
              </a:xfrm>
              <a:prstGeom prst="ellipse">
                <a:avLst/>
              </a:prstGeom>
              <a:solidFill>
                <a:srgbClr val="F4F3F4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Oval 93"/>
              <p:cNvSpPr>
                <a:spLocks noChangeArrowheads="1"/>
              </p:cNvSpPr>
              <p:nvPr/>
            </p:nvSpPr>
            <p:spPr bwMode="auto">
              <a:xfrm flipV="1">
                <a:off x="3024" y="1632"/>
                <a:ext cx="1152" cy="110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8" name="Group 94"/>
            <p:cNvGrpSpPr>
              <a:grpSpLocks/>
            </p:cNvGrpSpPr>
            <p:nvPr/>
          </p:nvGrpSpPr>
          <p:grpSpPr bwMode="auto">
            <a:xfrm>
              <a:off x="3312" y="1344"/>
              <a:ext cx="624" cy="1680"/>
              <a:chOff x="4752" y="1392"/>
              <a:chExt cx="624" cy="1680"/>
            </a:xfrm>
          </p:grpSpPr>
          <p:sp>
            <p:nvSpPr>
              <p:cNvPr id="45" name="Oval 95"/>
              <p:cNvSpPr>
                <a:spLocks noChangeArrowheads="1"/>
              </p:cNvSpPr>
              <p:nvPr/>
            </p:nvSpPr>
            <p:spPr bwMode="auto">
              <a:xfrm>
                <a:off x="4752" y="2496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Oval 96"/>
              <p:cNvSpPr>
                <a:spLocks noChangeArrowheads="1"/>
              </p:cNvSpPr>
              <p:nvPr/>
            </p:nvSpPr>
            <p:spPr bwMode="auto">
              <a:xfrm>
                <a:off x="5328" y="2496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Oval 97"/>
              <p:cNvSpPr>
                <a:spLocks noChangeArrowheads="1"/>
              </p:cNvSpPr>
              <p:nvPr/>
            </p:nvSpPr>
            <p:spPr bwMode="auto">
              <a:xfrm>
                <a:off x="4752" y="1968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Oval 98"/>
              <p:cNvSpPr>
                <a:spLocks noChangeArrowheads="1"/>
              </p:cNvSpPr>
              <p:nvPr/>
            </p:nvSpPr>
            <p:spPr bwMode="auto">
              <a:xfrm>
                <a:off x="5328" y="1968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Oval 99"/>
              <p:cNvSpPr>
                <a:spLocks noChangeArrowheads="1"/>
              </p:cNvSpPr>
              <p:nvPr/>
            </p:nvSpPr>
            <p:spPr bwMode="auto">
              <a:xfrm>
                <a:off x="4752" y="1392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Oval 100"/>
              <p:cNvSpPr>
                <a:spLocks noChangeArrowheads="1"/>
              </p:cNvSpPr>
              <p:nvPr/>
            </p:nvSpPr>
            <p:spPr bwMode="auto">
              <a:xfrm>
                <a:off x="5328" y="1392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Oval 101"/>
              <p:cNvSpPr>
                <a:spLocks noChangeArrowheads="1"/>
              </p:cNvSpPr>
              <p:nvPr/>
            </p:nvSpPr>
            <p:spPr bwMode="auto">
              <a:xfrm>
                <a:off x="4752" y="3024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Oval 102"/>
              <p:cNvSpPr>
                <a:spLocks noChangeArrowheads="1"/>
              </p:cNvSpPr>
              <p:nvPr/>
            </p:nvSpPr>
            <p:spPr bwMode="auto">
              <a:xfrm>
                <a:off x="5328" y="3024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9" name="Group 103"/>
            <p:cNvGrpSpPr>
              <a:grpSpLocks/>
            </p:cNvGrpSpPr>
            <p:nvPr/>
          </p:nvGrpSpPr>
          <p:grpSpPr bwMode="auto">
            <a:xfrm>
              <a:off x="4416" y="1920"/>
              <a:ext cx="48" cy="576"/>
              <a:chOff x="4416" y="1920"/>
              <a:chExt cx="48" cy="576"/>
            </a:xfrm>
          </p:grpSpPr>
          <p:sp>
            <p:nvSpPr>
              <p:cNvPr id="43" name="Oval 104"/>
              <p:cNvSpPr>
                <a:spLocks noChangeArrowheads="1"/>
              </p:cNvSpPr>
              <p:nvPr/>
            </p:nvSpPr>
            <p:spPr bwMode="auto">
              <a:xfrm>
                <a:off x="4416" y="2448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Oval 105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Group 106"/>
            <p:cNvGrpSpPr>
              <a:grpSpLocks/>
            </p:cNvGrpSpPr>
            <p:nvPr/>
          </p:nvGrpSpPr>
          <p:grpSpPr bwMode="auto">
            <a:xfrm>
              <a:off x="2736" y="1920"/>
              <a:ext cx="48" cy="576"/>
              <a:chOff x="2736" y="1920"/>
              <a:chExt cx="48" cy="576"/>
            </a:xfrm>
          </p:grpSpPr>
          <p:sp>
            <p:nvSpPr>
              <p:cNvPr id="41" name="Oval 107"/>
              <p:cNvSpPr>
                <a:spLocks noChangeArrowheads="1"/>
              </p:cNvSpPr>
              <p:nvPr/>
            </p:nvSpPr>
            <p:spPr bwMode="auto">
              <a:xfrm>
                <a:off x="2736" y="2448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Oval 108"/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3" name="Oval 109"/>
          <p:cNvSpPr>
            <a:spLocks noChangeArrowheads="1"/>
          </p:cNvSpPr>
          <p:nvPr/>
        </p:nvSpPr>
        <p:spPr bwMode="auto">
          <a:xfrm>
            <a:off x="3361531" y="2349500"/>
            <a:ext cx="2133600" cy="20574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69" y="2293937"/>
            <a:ext cx="295275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581" y="3014662"/>
            <a:ext cx="430213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94" y="3992562"/>
            <a:ext cx="4492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图片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069" y="2800350"/>
            <a:ext cx="2936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Line 114"/>
          <p:cNvSpPr>
            <a:spLocks noChangeShapeType="1"/>
          </p:cNvSpPr>
          <p:nvPr/>
        </p:nvSpPr>
        <p:spPr bwMode="auto">
          <a:xfrm flipH="1">
            <a:off x="4817269" y="3340100"/>
            <a:ext cx="6096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Line 115"/>
          <p:cNvSpPr>
            <a:spLocks noChangeShapeType="1"/>
          </p:cNvSpPr>
          <p:nvPr/>
        </p:nvSpPr>
        <p:spPr bwMode="auto">
          <a:xfrm flipV="1">
            <a:off x="5571331" y="2730500"/>
            <a:ext cx="0" cy="5334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Line 116"/>
          <p:cNvSpPr>
            <a:spLocks noChangeShapeType="1"/>
          </p:cNvSpPr>
          <p:nvPr/>
        </p:nvSpPr>
        <p:spPr bwMode="auto">
          <a:xfrm>
            <a:off x="5503069" y="3340100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Line 117"/>
          <p:cNvSpPr>
            <a:spLocks noChangeShapeType="1"/>
          </p:cNvSpPr>
          <p:nvPr/>
        </p:nvSpPr>
        <p:spPr bwMode="auto">
          <a:xfrm flipV="1">
            <a:off x="5503069" y="2730500"/>
            <a:ext cx="0" cy="533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Group 118"/>
          <p:cNvGrpSpPr>
            <a:grpSpLocks/>
          </p:cNvGrpSpPr>
          <p:nvPr/>
        </p:nvGrpSpPr>
        <p:grpSpPr bwMode="auto">
          <a:xfrm>
            <a:off x="5426869" y="3263900"/>
            <a:ext cx="152400" cy="152400"/>
            <a:chOff x="4608" y="2352"/>
            <a:chExt cx="96" cy="96"/>
          </a:xfrm>
        </p:grpSpPr>
        <p:sp>
          <p:nvSpPr>
            <p:cNvPr id="35" name="Oval 119"/>
            <p:cNvSpPr>
              <a:spLocks noChangeArrowheads="1"/>
            </p:cNvSpPr>
            <p:nvPr/>
          </p:nvSpPr>
          <p:spPr bwMode="auto">
            <a:xfrm>
              <a:off x="4608" y="2352"/>
              <a:ext cx="96" cy="96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120"/>
            <p:cNvSpPr>
              <a:spLocks noChangeShapeType="1"/>
            </p:cNvSpPr>
            <p:nvPr/>
          </p:nvSpPr>
          <p:spPr bwMode="auto">
            <a:xfrm>
              <a:off x="4608" y="2400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Text Box 121"/>
          <p:cNvSpPr txBox="1">
            <a:spLocks noChangeArrowheads="1"/>
          </p:cNvSpPr>
          <p:nvPr/>
        </p:nvSpPr>
        <p:spPr bwMode="auto">
          <a:xfrm>
            <a:off x="6169819" y="2197100"/>
            <a:ext cx="2490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电子受力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4" name="图片 2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69" y="2743200"/>
            <a:ext cx="128746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" name="Text Box 123"/>
          <p:cNvSpPr txBox="1">
            <a:spLocks noChangeArrowheads="1"/>
          </p:cNvSpPr>
          <p:nvPr/>
        </p:nvSpPr>
        <p:spPr bwMode="auto">
          <a:xfrm>
            <a:off x="6233319" y="3230562"/>
            <a:ext cx="2574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（切向加速）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56" y="3735387"/>
            <a:ext cx="197961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125"/>
          <p:cNvSpPr txBox="1">
            <a:spLocks noChangeArrowheads="1"/>
          </p:cNvSpPr>
          <p:nvPr/>
        </p:nvSpPr>
        <p:spPr bwMode="auto">
          <a:xfrm>
            <a:off x="6268244" y="4275137"/>
            <a:ext cx="230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（向心力）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Line 126"/>
          <p:cNvSpPr>
            <a:spLocks noChangeShapeType="1"/>
          </p:cNvSpPr>
          <p:nvPr/>
        </p:nvSpPr>
        <p:spPr bwMode="auto">
          <a:xfrm flipH="1">
            <a:off x="5072856" y="4006850"/>
            <a:ext cx="215900" cy="2159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Box 127"/>
          <p:cNvSpPr txBox="1">
            <a:spLocks noChangeArrowheads="1"/>
          </p:cNvSpPr>
          <p:nvPr/>
        </p:nvSpPr>
        <p:spPr bwMode="auto">
          <a:xfrm>
            <a:off x="1189831" y="5868987"/>
            <a:ext cx="7778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在电流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的变化周期里，始终能给电子加速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Text Box 128"/>
          <p:cNvSpPr txBox="1">
            <a:spLocks noChangeArrowheads="1"/>
          </p:cNvSpPr>
          <p:nvPr/>
        </p:nvSpPr>
        <p:spPr bwMode="auto">
          <a:xfrm>
            <a:off x="4461669" y="4851400"/>
            <a:ext cx="434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电子在管中沿逆时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针方向加速运动</a:t>
            </a:r>
          </a:p>
        </p:txBody>
      </p:sp>
      <p:pic>
        <p:nvPicPr>
          <p:cNvPr id="31" name="图片 3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69" y="3554412"/>
            <a:ext cx="1014412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" name="Picture 132" descr="问号"/>
          <p:cNvPicPr>
            <a:picLocks noChangeAspect="1" noChangeArrowheads="1" noCrop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031" y="5751512"/>
            <a:ext cx="649288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4683919" y="4454525"/>
            <a:ext cx="2771775" cy="1331912"/>
            <a:chOff x="4683919" y="4454525"/>
            <a:chExt cx="2771775" cy="1331912"/>
          </a:xfrm>
        </p:grpSpPr>
        <p:sp>
          <p:nvSpPr>
            <p:cNvPr id="33" name="AutoShape 133"/>
            <p:cNvSpPr>
              <a:spLocks noChangeArrowheads="1"/>
            </p:cNvSpPr>
            <p:nvPr/>
          </p:nvSpPr>
          <p:spPr bwMode="auto">
            <a:xfrm>
              <a:off x="4683919" y="4454525"/>
              <a:ext cx="2771775" cy="1331912"/>
            </a:xfrm>
            <a:prstGeom prst="wedgeEllipseCallout">
              <a:avLst>
                <a:gd name="adj1" fmla="val -59106"/>
                <a:gd name="adj2" fmla="val -53815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Text Box 134"/>
            <p:cNvSpPr txBox="1">
              <a:spLocks noChangeArrowheads="1"/>
            </p:cNvSpPr>
            <p:nvPr/>
          </p:nvSpPr>
          <p:spPr bwMode="auto">
            <a:xfrm>
              <a:off x="4791869" y="4670425"/>
              <a:ext cx="2663825" cy="94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只有前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1/4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周期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给电子加速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2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54038" y="1860549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法拉第电磁感应定律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1690686"/>
            <a:ext cx="1371600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4071938" y="1676399"/>
            <a:ext cx="1676400" cy="914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725489" y="3725864"/>
            <a:ext cx="3327401" cy="2527302"/>
            <a:chOff x="580" y="2090"/>
            <a:chExt cx="2096" cy="1592"/>
          </a:xfrm>
        </p:grpSpPr>
        <p:pic>
          <p:nvPicPr>
            <p:cNvPr id="18" name="图片 1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" y="2474"/>
              <a:ext cx="1473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" name="Text Box 32"/>
            <p:cNvSpPr txBox="1">
              <a:spLocks noChangeArrowheads="1"/>
            </p:cNvSpPr>
            <p:nvPr/>
          </p:nvSpPr>
          <p:spPr bwMode="auto">
            <a:xfrm>
              <a:off x="704" y="2099"/>
              <a:ext cx="18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动生电动势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0" name="Text Box 41"/>
            <p:cNvSpPr txBox="1">
              <a:spLocks noChangeArrowheads="1"/>
            </p:cNvSpPr>
            <p:nvPr/>
          </p:nvSpPr>
          <p:spPr bwMode="auto">
            <a:xfrm>
              <a:off x="804" y="2906"/>
              <a:ext cx="18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非静电场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8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pic>
          <p:nvPicPr>
            <p:cNvPr id="21" name="图片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" y="3223"/>
              <a:ext cx="1229" cy="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" name="Rectangle 47"/>
            <p:cNvSpPr>
              <a:spLocks noChangeArrowheads="1"/>
            </p:cNvSpPr>
            <p:nvPr/>
          </p:nvSpPr>
          <p:spPr bwMode="auto">
            <a:xfrm>
              <a:off x="580" y="2090"/>
              <a:ext cx="1973" cy="1592"/>
            </a:xfrm>
            <a:prstGeom prst="rect">
              <a:avLst/>
            </a:prstGeom>
            <a:noFill/>
            <a:ln w="38100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6" name="AutoShape 48"/>
          <p:cNvCxnSpPr>
            <a:cxnSpLocks noChangeShapeType="1"/>
          </p:cNvCxnSpPr>
          <p:nvPr/>
        </p:nvCxnSpPr>
        <p:spPr bwMode="auto">
          <a:xfrm rot="5400000">
            <a:off x="2776538" y="1828799"/>
            <a:ext cx="1104900" cy="27051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33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AutoShape 49"/>
          <p:cNvCxnSpPr>
            <a:cxnSpLocks noChangeShapeType="1"/>
            <a:stCxn id="4" idx="2"/>
            <a:endCxn id="13" idx="0"/>
          </p:cNvCxnSpPr>
          <p:nvPr/>
        </p:nvCxnSpPr>
        <p:spPr bwMode="auto">
          <a:xfrm rot="16200000" flipH="1">
            <a:off x="5303838" y="2216149"/>
            <a:ext cx="1139825" cy="1927225"/>
          </a:xfrm>
          <a:prstGeom prst="bentConnector3">
            <a:avLst>
              <a:gd name="adj1" fmla="val 49162"/>
            </a:avLst>
          </a:prstGeom>
          <a:noFill/>
          <a:ln w="3810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 Box 51"/>
          <p:cNvSpPr txBox="1">
            <a:spLocks noChangeArrowheads="1"/>
          </p:cNvSpPr>
          <p:nvPr/>
        </p:nvSpPr>
        <p:spPr bwMode="auto">
          <a:xfrm>
            <a:off x="947738" y="2632074"/>
            <a:ext cx="2759075" cy="557212"/>
          </a:xfrm>
          <a:prstGeom prst="rect">
            <a:avLst/>
          </a:prstGeom>
          <a:noFill/>
          <a:ln w="38100">
            <a:solidFill>
              <a:srgbClr val="33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导体回路运动</a:t>
            </a: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4910138" y="2632074"/>
            <a:ext cx="3292475" cy="55721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磁感应强度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变化</a:t>
            </a:r>
          </a:p>
        </p:txBody>
      </p: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4484690" y="3725861"/>
            <a:ext cx="4105276" cy="2598739"/>
            <a:chOff x="2948" y="2090"/>
            <a:chExt cx="2586" cy="1637"/>
          </a:xfrm>
        </p:grpSpPr>
        <p:pic>
          <p:nvPicPr>
            <p:cNvPr id="12" name="图片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" y="2470"/>
              <a:ext cx="1309" cy="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" name="Text Box 31"/>
            <p:cNvSpPr txBox="1">
              <a:spLocks noChangeArrowheads="1"/>
            </p:cNvSpPr>
            <p:nvPr/>
          </p:nvSpPr>
          <p:spPr bwMode="auto">
            <a:xfrm>
              <a:off x="3326" y="2105"/>
              <a:ext cx="22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感生电动势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pic>
          <p:nvPicPr>
            <p:cNvPr id="14" name="图片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8" y="3126"/>
              <a:ext cx="1864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" name="Text Box 44"/>
            <p:cNvSpPr txBox="1">
              <a:spLocks noChangeArrowheads="1"/>
            </p:cNvSpPr>
            <p:nvPr/>
          </p:nvSpPr>
          <p:spPr bwMode="auto">
            <a:xfrm>
              <a:off x="3356" y="2876"/>
              <a:ext cx="15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感应电场</a:t>
              </a:r>
            </a:p>
          </p:txBody>
        </p:sp>
        <p:sp>
          <p:nvSpPr>
            <p:cNvPr id="16" name="Rectangle 50"/>
            <p:cNvSpPr>
              <a:spLocks noChangeArrowheads="1"/>
            </p:cNvSpPr>
            <p:nvPr/>
          </p:nvSpPr>
          <p:spPr bwMode="auto">
            <a:xfrm>
              <a:off x="2948" y="2090"/>
              <a:ext cx="2359" cy="1637"/>
            </a:xfrm>
            <a:prstGeom prst="rect">
              <a:avLst/>
            </a:prstGeom>
            <a:noFill/>
            <a:ln w="38100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62"/>
            <p:cNvSpPr>
              <a:spLocks noChangeArrowheads="1"/>
            </p:cNvSpPr>
            <p:nvPr/>
          </p:nvSpPr>
          <p:spPr bwMode="auto">
            <a:xfrm>
              <a:off x="3220" y="3339"/>
              <a:ext cx="91" cy="9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AutoShape 14"/>
          <p:cNvSpPr>
            <a:spLocks noChangeArrowheads="1"/>
          </p:cNvSpPr>
          <p:nvPr/>
        </p:nvSpPr>
        <p:spPr bwMode="auto">
          <a:xfrm>
            <a:off x="536575" y="260404"/>
            <a:ext cx="1079500" cy="1368425"/>
          </a:xfrm>
          <a:prstGeom prst="verticalScroll">
            <a:avLst>
              <a:gd name="adj" fmla="val 12500"/>
            </a:avLst>
          </a:prstGeom>
          <a:solidFill>
            <a:srgbClr val="0000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752475" y="403279"/>
            <a:ext cx="11525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结</a:t>
            </a:r>
          </a:p>
        </p:txBody>
      </p:sp>
    </p:spTree>
    <p:extLst>
      <p:ext uri="{BB962C8B-B14F-4D97-AF65-F5344CB8AC3E}">
        <p14:creationId xmlns:p14="http://schemas.microsoft.com/office/powerpoint/2010/main" val="284802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28600"/>
            <a:ext cx="9108000" cy="6403624"/>
            <a:chOff x="0" y="228600"/>
            <a:chExt cx="9108000" cy="6403624"/>
          </a:xfrm>
        </p:grpSpPr>
        <p:pic>
          <p:nvPicPr>
            <p:cNvPr id="2" name="图片 1" descr="view.jpg"/>
            <p:cNvPicPr>
              <a:picLocks noChangeAspect="1"/>
            </p:cNvPicPr>
            <p:nvPr/>
          </p:nvPicPr>
          <p:blipFill>
            <a:blip r:embed="rId2" cstate="print"/>
            <a:srcRect l="8132" t="19831" r="13495" b="15529"/>
            <a:stretch>
              <a:fillRect/>
            </a:stretch>
          </p:blipFill>
          <p:spPr>
            <a:xfrm>
              <a:off x="0" y="998220"/>
              <a:ext cx="9108000" cy="563400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76600" y="228600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dirty="0">
                  <a:solidFill>
                    <a:srgbClr val="3333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稳恒磁场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741420" y="998551"/>
              <a:ext cx="456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2795655" y="969400"/>
              <a:ext cx="9360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76200" y="6632224"/>
            <a:ext cx="381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28800" y="2549604"/>
            <a:ext cx="56861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9.3 </a:t>
            </a:r>
            <a:r>
              <a:rPr lang="zh-CN" altLang="zh-CN" sz="6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自感和互感</a:t>
            </a:r>
          </a:p>
        </p:txBody>
      </p:sp>
      <p:sp>
        <p:nvSpPr>
          <p:cNvPr id="4" name="矩形 3"/>
          <p:cNvSpPr/>
          <p:nvPr/>
        </p:nvSpPr>
        <p:spPr>
          <a:xfrm>
            <a:off x="1066800" y="39624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Self-Induction and Mutual Induction</a:t>
            </a:r>
          </a:p>
        </p:txBody>
      </p:sp>
    </p:spTree>
    <p:extLst>
      <p:ext uri="{BB962C8B-B14F-4D97-AF65-F5344CB8AC3E}">
        <p14:creationId xmlns:p14="http://schemas.microsoft.com/office/powerpoint/2010/main" val="988337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381000" y="1081087"/>
            <a:ext cx="449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0000FF"/>
              </a:buClr>
            </a:pPr>
            <a:r>
              <a:rPr kumimoji="1" lang="en-US" altLang="zh-CN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  </a:t>
            </a:r>
            <a:r>
              <a:rPr kumimoji="1"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自感现象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562600" y="1143000"/>
            <a:ext cx="2895600" cy="2057400"/>
            <a:chOff x="3408" y="384"/>
            <a:chExt cx="1824" cy="1296"/>
          </a:xfrm>
        </p:grpSpPr>
        <p:sp>
          <p:nvSpPr>
            <p:cNvPr id="53252" name="Line 4"/>
            <p:cNvSpPr>
              <a:spLocks noChangeShapeType="1"/>
            </p:cNvSpPr>
            <p:nvPr/>
          </p:nvSpPr>
          <p:spPr bwMode="auto">
            <a:xfrm>
              <a:off x="3408" y="110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3" name="Rectangle 5"/>
            <p:cNvSpPr>
              <a:spLocks noChangeArrowheads="1"/>
            </p:cNvSpPr>
            <p:nvPr/>
          </p:nvSpPr>
          <p:spPr bwMode="auto">
            <a:xfrm>
              <a:off x="4320" y="1056"/>
              <a:ext cx="528" cy="96"/>
            </a:xfrm>
            <a:prstGeom prst="rect">
              <a:avLst/>
            </a:prstGeom>
            <a:gradFill rotWithShape="0">
              <a:gsLst>
                <a:gs pos="0">
                  <a:srgbClr val="CC9900"/>
                </a:gs>
                <a:gs pos="50000">
                  <a:schemeClr val="bg1"/>
                </a:gs>
                <a:gs pos="100000">
                  <a:srgbClr val="CC99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600" y="528"/>
              <a:ext cx="240" cy="240"/>
              <a:chOff x="3600" y="576"/>
              <a:chExt cx="240" cy="240"/>
            </a:xfrm>
          </p:grpSpPr>
          <p:sp>
            <p:nvSpPr>
              <p:cNvPr id="53255" name="Oval 7"/>
              <p:cNvSpPr>
                <a:spLocks noChangeArrowheads="1"/>
              </p:cNvSpPr>
              <p:nvPr/>
            </p:nvSpPr>
            <p:spPr bwMode="auto">
              <a:xfrm>
                <a:off x="3600" y="576"/>
                <a:ext cx="240" cy="2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56" name="Line 8"/>
              <p:cNvSpPr>
                <a:spLocks noChangeShapeType="1"/>
              </p:cNvSpPr>
              <p:nvPr/>
            </p:nvSpPr>
            <p:spPr bwMode="auto">
              <a:xfrm flipH="1">
                <a:off x="3648" y="624"/>
                <a:ext cx="144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57" name="Line 9"/>
              <p:cNvSpPr>
                <a:spLocks noChangeShapeType="1"/>
              </p:cNvSpPr>
              <p:nvPr/>
            </p:nvSpPr>
            <p:spPr bwMode="auto">
              <a:xfrm>
                <a:off x="3648" y="624"/>
                <a:ext cx="144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3600" y="960"/>
              <a:ext cx="240" cy="240"/>
              <a:chOff x="3600" y="576"/>
              <a:chExt cx="240" cy="240"/>
            </a:xfrm>
          </p:grpSpPr>
          <p:sp>
            <p:nvSpPr>
              <p:cNvPr id="53259" name="Oval 11"/>
              <p:cNvSpPr>
                <a:spLocks noChangeArrowheads="1"/>
              </p:cNvSpPr>
              <p:nvPr/>
            </p:nvSpPr>
            <p:spPr bwMode="auto">
              <a:xfrm>
                <a:off x="3600" y="57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60" name="Line 12"/>
              <p:cNvSpPr>
                <a:spLocks noChangeShapeType="1"/>
              </p:cNvSpPr>
              <p:nvPr/>
            </p:nvSpPr>
            <p:spPr bwMode="auto">
              <a:xfrm flipH="1">
                <a:off x="3648" y="624"/>
                <a:ext cx="144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61" name="Line 13"/>
              <p:cNvSpPr>
                <a:spLocks noChangeShapeType="1"/>
              </p:cNvSpPr>
              <p:nvPr/>
            </p:nvSpPr>
            <p:spPr bwMode="auto">
              <a:xfrm>
                <a:off x="3648" y="624"/>
                <a:ext cx="144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262" name="Freeform 14"/>
            <p:cNvSpPr>
              <a:spLocks/>
            </p:cNvSpPr>
            <p:nvPr/>
          </p:nvSpPr>
          <p:spPr bwMode="auto">
            <a:xfrm rot="5514463">
              <a:off x="4477" y="419"/>
              <a:ext cx="204" cy="518"/>
            </a:xfrm>
            <a:custGeom>
              <a:avLst/>
              <a:gdLst/>
              <a:ahLst/>
              <a:cxnLst>
                <a:cxn ang="0">
                  <a:pos x="392" y="0"/>
                </a:cxn>
                <a:cxn ang="0">
                  <a:pos x="8" y="192"/>
                </a:cxn>
                <a:cxn ang="0">
                  <a:pos x="392" y="336"/>
                </a:cxn>
                <a:cxn ang="0">
                  <a:pos x="824" y="288"/>
                </a:cxn>
                <a:cxn ang="0">
                  <a:pos x="392" y="240"/>
                </a:cxn>
                <a:cxn ang="0">
                  <a:pos x="8" y="432"/>
                </a:cxn>
                <a:cxn ang="0">
                  <a:pos x="392" y="624"/>
                </a:cxn>
                <a:cxn ang="0">
                  <a:pos x="824" y="576"/>
                </a:cxn>
                <a:cxn ang="0">
                  <a:pos x="392" y="528"/>
                </a:cxn>
                <a:cxn ang="0">
                  <a:pos x="8" y="720"/>
                </a:cxn>
                <a:cxn ang="0">
                  <a:pos x="392" y="960"/>
                </a:cxn>
                <a:cxn ang="0">
                  <a:pos x="824" y="864"/>
                </a:cxn>
                <a:cxn ang="0">
                  <a:pos x="344" y="816"/>
                </a:cxn>
                <a:cxn ang="0">
                  <a:pos x="8" y="1008"/>
                </a:cxn>
                <a:cxn ang="0">
                  <a:pos x="392" y="1248"/>
                </a:cxn>
                <a:cxn ang="0">
                  <a:pos x="824" y="1152"/>
                </a:cxn>
                <a:cxn ang="0">
                  <a:pos x="392" y="1104"/>
                </a:cxn>
                <a:cxn ang="0">
                  <a:pos x="8" y="1344"/>
                </a:cxn>
                <a:cxn ang="0">
                  <a:pos x="392" y="1536"/>
                </a:cxn>
                <a:cxn ang="0">
                  <a:pos x="824" y="1440"/>
                </a:cxn>
                <a:cxn ang="0">
                  <a:pos x="392" y="1392"/>
                </a:cxn>
                <a:cxn ang="0">
                  <a:pos x="8" y="1632"/>
                </a:cxn>
                <a:cxn ang="0">
                  <a:pos x="392" y="1776"/>
                </a:cxn>
                <a:cxn ang="0">
                  <a:pos x="824" y="1728"/>
                </a:cxn>
                <a:cxn ang="0">
                  <a:pos x="392" y="1680"/>
                </a:cxn>
                <a:cxn ang="0">
                  <a:pos x="8" y="1920"/>
                </a:cxn>
                <a:cxn ang="0">
                  <a:pos x="392" y="2064"/>
                </a:cxn>
              </a:cxnLst>
              <a:rect l="0" t="0" r="r" b="b"/>
              <a:pathLst>
                <a:path w="832" h="2064">
                  <a:moveTo>
                    <a:pt x="392" y="0"/>
                  </a:moveTo>
                  <a:cubicBezTo>
                    <a:pt x="200" y="68"/>
                    <a:pt x="8" y="136"/>
                    <a:pt x="8" y="192"/>
                  </a:cubicBezTo>
                  <a:cubicBezTo>
                    <a:pt x="8" y="248"/>
                    <a:pt x="256" y="320"/>
                    <a:pt x="392" y="336"/>
                  </a:cubicBezTo>
                  <a:cubicBezTo>
                    <a:pt x="528" y="352"/>
                    <a:pt x="824" y="304"/>
                    <a:pt x="824" y="288"/>
                  </a:cubicBezTo>
                  <a:cubicBezTo>
                    <a:pt x="824" y="272"/>
                    <a:pt x="528" y="216"/>
                    <a:pt x="392" y="240"/>
                  </a:cubicBezTo>
                  <a:cubicBezTo>
                    <a:pt x="256" y="264"/>
                    <a:pt x="8" y="368"/>
                    <a:pt x="8" y="432"/>
                  </a:cubicBezTo>
                  <a:cubicBezTo>
                    <a:pt x="8" y="496"/>
                    <a:pt x="256" y="600"/>
                    <a:pt x="392" y="624"/>
                  </a:cubicBezTo>
                  <a:cubicBezTo>
                    <a:pt x="528" y="648"/>
                    <a:pt x="824" y="592"/>
                    <a:pt x="824" y="576"/>
                  </a:cubicBezTo>
                  <a:cubicBezTo>
                    <a:pt x="824" y="560"/>
                    <a:pt x="528" y="504"/>
                    <a:pt x="392" y="528"/>
                  </a:cubicBezTo>
                  <a:cubicBezTo>
                    <a:pt x="256" y="552"/>
                    <a:pt x="8" y="648"/>
                    <a:pt x="8" y="720"/>
                  </a:cubicBezTo>
                  <a:cubicBezTo>
                    <a:pt x="8" y="792"/>
                    <a:pt x="256" y="936"/>
                    <a:pt x="392" y="960"/>
                  </a:cubicBezTo>
                  <a:cubicBezTo>
                    <a:pt x="528" y="984"/>
                    <a:pt x="832" y="888"/>
                    <a:pt x="824" y="864"/>
                  </a:cubicBezTo>
                  <a:cubicBezTo>
                    <a:pt x="816" y="840"/>
                    <a:pt x="480" y="792"/>
                    <a:pt x="344" y="816"/>
                  </a:cubicBezTo>
                  <a:cubicBezTo>
                    <a:pt x="208" y="840"/>
                    <a:pt x="0" y="936"/>
                    <a:pt x="8" y="1008"/>
                  </a:cubicBezTo>
                  <a:cubicBezTo>
                    <a:pt x="16" y="1080"/>
                    <a:pt x="256" y="1224"/>
                    <a:pt x="392" y="1248"/>
                  </a:cubicBezTo>
                  <a:cubicBezTo>
                    <a:pt x="528" y="1272"/>
                    <a:pt x="824" y="1176"/>
                    <a:pt x="824" y="1152"/>
                  </a:cubicBezTo>
                  <a:cubicBezTo>
                    <a:pt x="824" y="1128"/>
                    <a:pt x="528" y="1072"/>
                    <a:pt x="392" y="1104"/>
                  </a:cubicBezTo>
                  <a:cubicBezTo>
                    <a:pt x="256" y="1136"/>
                    <a:pt x="8" y="1272"/>
                    <a:pt x="8" y="1344"/>
                  </a:cubicBezTo>
                  <a:cubicBezTo>
                    <a:pt x="8" y="1416"/>
                    <a:pt x="256" y="1520"/>
                    <a:pt x="392" y="1536"/>
                  </a:cubicBezTo>
                  <a:cubicBezTo>
                    <a:pt x="528" y="1552"/>
                    <a:pt x="824" y="1464"/>
                    <a:pt x="824" y="1440"/>
                  </a:cubicBezTo>
                  <a:cubicBezTo>
                    <a:pt x="824" y="1416"/>
                    <a:pt x="528" y="1360"/>
                    <a:pt x="392" y="1392"/>
                  </a:cubicBezTo>
                  <a:cubicBezTo>
                    <a:pt x="256" y="1424"/>
                    <a:pt x="8" y="1568"/>
                    <a:pt x="8" y="1632"/>
                  </a:cubicBezTo>
                  <a:cubicBezTo>
                    <a:pt x="8" y="1696"/>
                    <a:pt x="256" y="1760"/>
                    <a:pt x="392" y="1776"/>
                  </a:cubicBezTo>
                  <a:cubicBezTo>
                    <a:pt x="528" y="1792"/>
                    <a:pt x="824" y="1744"/>
                    <a:pt x="824" y="1728"/>
                  </a:cubicBezTo>
                  <a:cubicBezTo>
                    <a:pt x="824" y="1712"/>
                    <a:pt x="528" y="1648"/>
                    <a:pt x="392" y="1680"/>
                  </a:cubicBezTo>
                  <a:cubicBezTo>
                    <a:pt x="256" y="1712"/>
                    <a:pt x="8" y="1856"/>
                    <a:pt x="8" y="1920"/>
                  </a:cubicBezTo>
                  <a:cubicBezTo>
                    <a:pt x="8" y="1984"/>
                    <a:pt x="328" y="2040"/>
                    <a:pt x="392" y="2064"/>
                  </a:cubicBezTo>
                </a:path>
              </a:pathLst>
            </a:custGeom>
            <a:noFill/>
            <a:ln w="28575" cmpd="sng">
              <a:solidFill>
                <a:srgbClr val="CC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3" name="Freeform 15"/>
            <p:cNvSpPr>
              <a:spLocks/>
            </p:cNvSpPr>
            <p:nvPr/>
          </p:nvSpPr>
          <p:spPr bwMode="auto">
            <a:xfrm>
              <a:off x="4752" y="672"/>
              <a:ext cx="384" cy="81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384" y="0"/>
                </a:cxn>
                <a:cxn ang="0">
                  <a:pos x="384" y="864"/>
                </a:cxn>
                <a:cxn ang="0">
                  <a:pos x="0" y="864"/>
                </a:cxn>
              </a:cxnLst>
              <a:rect l="0" t="0" r="r" b="b"/>
              <a:pathLst>
                <a:path w="384" h="864">
                  <a:moveTo>
                    <a:pt x="96" y="0"/>
                  </a:moveTo>
                  <a:lnTo>
                    <a:pt x="384" y="0"/>
                  </a:lnTo>
                  <a:lnTo>
                    <a:pt x="384" y="864"/>
                  </a:lnTo>
                  <a:lnTo>
                    <a:pt x="0" y="864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4" name="Freeform 16"/>
            <p:cNvSpPr>
              <a:spLocks/>
            </p:cNvSpPr>
            <p:nvPr/>
          </p:nvSpPr>
          <p:spPr bwMode="auto">
            <a:xfrm flipH="1">
              <a:off x="3408" y="672"/>
              <a:ext cx="288" cy="81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384" y="0"/>
                </a:cxn>
                <a:cxn ang="0">
                  <a:pos x="384" y="864"/>
                </a:cxn>
                <a:cxn ang="0">
                  <a:pos x="0" y="864"/>
                </a:cxn>
              </a:cxnLst>
              <a:rect l="0" t="0" r="r" b="b"/>
              <a:pathLst>
                <a:path w="384" h="864">
                  <a:moveTo>
                    <a:pt x="96" y="0"/>
                  </a:moveTo>
                  <a:lnTo>
                    <a:pt x="384" y="0"/>
                  </a:lnTo>
                  <a:lnTo>
                    <a:pt x="384" y="864"/>
                  </a:lnTo>
                  <a:lnTo>
                    <a:pt x="0" y="864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5" name="Line 17"/>
            <p:cNvSpPr>
              <a:spLocks noChangeShapeType="1"/>
            </p:cNvSpPr>
            <p:nvPr/>
          </p:nvSpPr>
          <p:spPr bwMode="auto">
            <a:xfrm>
              <a:off x="3840" y="624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4608" y="1344"/>
              <a:ext cx="144" cy="336"/>
              <a:chOff x="4608" y="1344"/>
              <a:chExt cx="144" cy="336"/>
            </a:xfrm>
          </p:grpSpPr>
          <p:sp>
            <p:nvSpPr>
              <p:cNvPr id="53267" name="Line 19"/>
              <p:cNvSpPr>
                <a:spLocks noChangeShapeType="1"/>
              </p:cNvSpPr>
              <p:nvPr/>
            </p:nvSpPr>
            <p:spPr bwMode="auto">
              <a:xfrm>
                <a:off x="4608" y="1344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68" name="Line 20"/>
              <p:cNvSpPr>
                <a:spLocks noChangeShapeType="1"/>
              </p:cNvSpPr>
              <p:nvPr/>
            </p:nvSpPr>
            <p:spPr bwMode="auto">
              <a:xfrm>
                <a:off x="4656" y="1440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69" name="Line 21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70" name="Line 22"/>
              <p:cNvSpPr>
                <a:spLocks noChangeShapeType="1"/>
              </p:cNvSpPr>
              <p:nvPr/>
            </p:nvSpPr>
            <p:spPr bwMode="auto">
              <a:xfrm>
                <a:off x="4752" y="1440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271" name="Line 23"/>
            <p:cNvSpPr>
              <a:spLocks noChangeShapeType="1"/>
            </p:cNvSpPr>
            <p:nvPr/>
          </p:nvSpPr>
          <p:spPr bwMode="auto">
            <a:xfrm>
              <a:off x="4080" y="148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2" name="Oval 24"/>
            <p:cNvSpPr>
              <a:spLocks noChangeArrowheads="1"/>
            </p:cNvSpPr>
            <p:nvPr/>
          </p:nvSpPr>
          <p:spPr bwMode="auto">
            <a:xfrm>
              <a:off x="3696" y="1440"/>
              <a:ext cx="73" cy="7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3" name="Oval 25"/>
            <p:cNvSpPr>
              <a:spLocks noChangeArrowheads="1"/>
            </p:cNvSpPr>
            <p:nvPr/>
          </p:nvSpPr>
          <p:spPr bwMode="auto">
            <a:xfrm>
              <a:off x="4055" y="1440"/>
              <a:ext cx="73" cy="7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4" name="Line 26"/>
            <p:cNvSpPr>
              <a:spLocks noChangeShapeType="1"/>
            </p:cNvSpPr>
            <p:nvPr/>
          </p:nvSpPr>
          <p:spPr bwMode="auto">
            <a:xfrm flipV="1">
              <a:off x="3744" y="1392"/>
              <a:ext cx="43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5" name="Text Box 27"/>
            <p:cNvSpPr txBox="1">
              <a:spLocks noChangeArrowheads="1"/>
            </p:cNvSpPr>
            <p:nvPr/>
          </p:nvSpPr>
          <p:spPr bwMode="auto">
            <a:xfrm>
              <a:off x="4704" y="768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R</a:t>
              </a:r>
            </a:p>
          </p:txBody>
        </p:sp>
        <p:sp>
          <p:nvSpPr>
            <p:cNvPr id="53276" name="Text Box 28"/>
            <p:cNvSpPr txBox="1">
              <a:spLocks noChangeArrowheads="1"/>
            </p:cNvSpPr>
            <p:nvPr/>
          </p:nvSpPr>
          <p:spPr bwMode="auto">
            <a:xfrm>
              <a:off x="4800" y="384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L</a:t>
              </a:r>
            </a:p>
          </p:txBody>
        </p:sp>
      </p:grpSp>
      <p:sp>
        <p:nvSpPr>
          <p:cNvPr id="53277" name="Text Box 29"/>
          <p:cNvSpPr txBox="1">
            <a:spLocks noChangeArrowheads="1"/>
          </p:cNvSpPr>
          <p:nvPr/>
        </p:nvSpPr>
        <p:spPr bwMode="auto">
          <a:xfrm>
            <a:off x="381000" y="5257800"/>
            <a:ext cx="4114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通过线圈的电流变化时，线圈自身会产生感应现象</a:t>
            </a: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pic>
        <p:nvPicPr>
          <p:cNvPr id="53278" name="AVSEQ04.DAT.Clip1.6cf688c9b7cf9a35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478212"/>
            <a:ext cx="4038600" cy="3303588"/>
          </a:xfrm>
          <a:prstGeom prst="rect">
            <a:avLst/>
          </a:prstGeom>
          <a:noFill/>
        </p:spPr>
      </p:pic>
      <p:pic>
        <p:nvPicPr>
          <p:cNvPr id="53279" name="AVSEQ04.DAT.Clip1.e9f80d40a6c8ba0b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1644650"/>
            <a:ext cx="4267200" cy="34925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811031" y="152400"/>
            <a:ext cx="1627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自感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278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327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32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32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279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3279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66800" y="1611311"/>
            <a:ext cx="6553200" cy="544513"/>
            <a:chOff x="672" y="816"/>
            <a:chExt cx="4128" cy="343"/>
          </a:xfrm>
        </p:grpSpPr>
        <p:sp>
          <p:nvSpPr>
            <p:cNvPr id="54276" name="Text Box 4"/>
            <p:cNvSpPr txBox="1">
              <a:spLocks noChangeArrowheads="1"/>
            </p:cNvSpPr>
            <p:nvPr/>
          </p:nvSpPr>
          <p:spPr bwMode="auto">
            <a:xfrm>
              <a:off x="672" y="816"/>
              <a:ext cx="30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穿过闭合电流回路的磁通量</a:t>
              </a:r>
            </a:p>
          </p:txBody>
        </p:sp>
        <p:graphicFrame>
          <p:nvGraphicFramePr>
            <p:cNvPr id="54277" name="Object 5"/>
            <p:cNvGraphicFramePr>
              <a:graphicFrameLocks noChangeAspect="1"/>
            </p:cNvGraphicFramePr>
            <p:nvPr/>
          </p:nvGraphicFramePr>
          <p:xfrm>
            <a:off x="3822" y="852"/>
            <a:ext cx="978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29" name="Equation" r:id="rId3" imgW="444114" imgH="164957" progId="Equation.3">
                    <p:embed/>
                  </p:oleObj>
                </mc:Choice>
                <mc:Fallback>
                  <p:oleObj name="Equation" r:id="rId3" imgW="444114" imgH="164957" progId="Equation.3">
                    <p:embed/>
                    <p:pic>
                      <p:nvPicPr>
                        <p:cNvPr id="0" name="Picture 2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2" y="852"/>
                          <a:ext cx="978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036638" y="2595561"/>
            <a:ext cx="3916362" cy="722313"/>
            <a:chOff x="653" y="1436"/>
            <a:chExt cx="2467" cy="455"/>
          </a:xfrm>
        </p:grpSpPr>
        <p:sp>
          <p:nvSpPr>
            <p:cNvPr id="54279" name="Text Box 7"/>
            <p:cNvSpPr txBox="1">
              <a:spLocks noChangeArrowheads="1"/>
            </p:cNvSpPr>
            <p:nvPr/>
          </p:nvSpPr>
          <p:spPr bwMode="auto">
            <a:xfrm>
              <a:off x="653" y="1436"/>
              <a:ext cx="158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0070C0"/>
                  </a:solidFill>
                  <a:latin typeface="黑体" pitchFamily="49" charset="-122"/>
                  <a:ea typeface="黑体" pitchFamily="49" charset="-122"/>
                </a:rPr>
                <a:t>自感 </a:t>
              </a:r>
            </a:p>
          </p:txBody>
        </p:sp>
        <p:graphicFrame>
          <p:nvGraphicFramePr>
            <p:cNvPr id="54280" name="Object 8"/>
            <p:cNvGraphicFramePr>
              <a:graphicFrameLocks noChangeAspect="1"/>
            </p:cNvGraphicFramePr>
            <p:nvPr/>
          </p:nvGraphicFramePr>
          <p:xfrm>
            <a:off x="2012" y="1453"/>
            <a:ext cx="1108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30" name="Equation" r:id="rId5" imgW="507780" imgH="215806" progId="Equation.3">
                    <p:embed/>
                  </p:oleObj>
                </mc:Choice>
                <mc:Fallback>
                  <p:oleObj name="Equation" r:id="rId5" imgW="507780" imgH="215806" progId="Equation.3">
                    <p:embed/>
                    <p:pic>
                      <p:nvPicPr>
                        <p:cNvPr id="0" name="Picture 2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" y="1453"/>
                          <a:ext cx="1108" cy="438"/>
                        </a:xfrm>
                        <a:prstGeom prst="rect">
                          <a:avLst/>
                        </a:prstGeom>
                        <a:solidFill>
                          <a:srgbClr val="33CCCC"/>
                        </a:solidFill>
                        <a:ln w="9525">
                          <a:solidFill>
                            <a:srgbClr val="33CC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990600" y="3668711"/>
            <a:ext cx="396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若线圈有 </a:t>
            </a:r>
            <a:r>
              <a:rPr kumimoji="1" lang="en-US" altLang="zh-CN" sz="2800" i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匝，</a:t>
            </a: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990600" y="4506911"/>
            <a:ext cx="6934200" cy="717550"/>
            <a:chOff x="624" y="2640"/>
            <a:chExt cx="4368" cy="452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1632" y="2640"/>
              <a:ext cx="3360" cy="452"/>
              <a:chOff x="1632" y="2640"/>
              <a:chExt cx="3360" cy="452"/>
            </a:xfrm>
          </p:grpSpPr>
          <p:graphicFrame>
            <p:nvGraphicFramePr>
              <p:cNvPr id="54284" name="Object 12"/>
              <p:cNvGraphicFramePr>
                <a:graphicFrameLocks noChangeAspect="1"/>
              </p:cNvGraphicFramePr>
              <p:nvPr/>
            </p:nvGraphicFramePr>
            <p:xfrm>
              <a:off x="1632" y="2640"/>
              <a:ext cx="3360" cy="4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31" name="Equation" r:id="rId7" imgW="1422400" imgH="215900" progId="Equation.3">
                      <p:embed/>
                    </p:oleObj>
                  </mc:Choice>
                  <mc:Fallback>
                    <p:oleObj name="Equation" r:id="rId7" imgW="1422400" imgH="215900" progId="Equation.3">
                      <p:embed/>
                      <p:pic>
                        <p:nvPicPr>
                          <p:cNvPr id="0" name="Picture 29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32" y="2640"/>
                            <a:ext cx="3360" cy="45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4285" name="Text Box 13"/>
              <p:cNvSpPr txBox="1">
                <a:spLocks noChangeArrowheads="1"/>
              </p:cNvSpPr>
              <p:nvPr/>
            </p:nvSpPr>
            <p:spPr bwMode="auto">
              <a:xfrm>
                <a:off x="3120" y="2697"/>
                <a:ext cx="120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800" dirty="0">
                    <a:solidFill>
                      <a:srgbClr val="CC0000"/>
                    </a:solidFill>
                    <a:latin typeface="黑体" pitchFamily="49" charset="-122"/>
                    <a:ea typeface="黑体" pitchFamily="49" charset="-122"/>
                  </a:rPr>
                  <a:t>自感</a:t>
                </a:r>
                <a:r>
                  <a:rPr kumimoji="1" lang="zh-CN" altLang="en-US" sz="2800" dirty="0">
                    <a:solidFill>
                      <a:srgbClr val="F40000"/>
                    </a:solidFill>
                    <a:latin typeface="黑体" pitchFamily="49" charset="-122"/>
                    <a:ea typeface="黑体" pitchFamily="49" charset="-122"/>
                  </a:rPr>
                  <a:t> </a:t>
                </a:r>
              </a:p>
            </p:txBody>
          </p:sp>
        </p:grpSp>
        <p:sp>
          <p:nvSpPr>
            <p:cNvPr id="54286" name="Text Box 14"/>
            <p:cNvSpPr txBox="1">
              <a:spLocks noChangeArrowheads="1"/>
            </p:cNvSpPr>
            <p:nvPr/>
          </p:nvSpPr>
          <p:spPr bwMode="auto">
            <a:xfrm>
              <a:off x="624" y="2688"/>
              <a:ext cx="15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磁通匝数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5715000" y="2297111"/>
            <a:ext cx="2667000" cy="2133600"/>
            <a:chOff x="3600" y="1248"/>
            <a:chExt cx="1680" cy="1344"/>
          </a:xfrm>
        </p:grpSpPr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696" y="1344"/>
              <a:ext cx="1488" cy="1104"/>
              <a:chOff x="3840" y="960"/>
              <a:chExt cx="1680" cy="1104"/>
            </a:xfrm>
          </p:grpSpPr>
          <p:sp>
            <p:nvSpPr>
              <p:cNvPr id="54289" name="Oval 17"/>
              <p:cNvSpPr>
                <a:spLocks noChangeArrowheads="1"/>
              </p:cNvSpPr>
              <p:nvPr/>
            </p:nvSpPr>
            <p:spPr bwMode="auto">
              <a:xfrm>
                <a:off x="4560" y="1157"/>
                <a:ext cx="320" cy="711"/>
              </a:xfrm>
              <a:prstGeom prst="ellips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0" name="Line 18"/>
              <p:cNvSpPr>
                <a:spLocks noChangeShapeType="1"/>
              </p:cNvSpPr>
              <p:nvPr/>
            </p:nvSpPr>
            <p:spPr bwMode="auto">
              <a:xfrm flipV="1">
                <a:off x="4560" y="1473"/>
                <a:ext cx="0" cy="79"/>
              </a:xfrm>
              <a:prstGeom prst="line">
                <a:avLst/>
              </a:prstGeom>
              <a:noFill/>
              <a:ln w="38100">
                <a:solidFill>
                  <a:srgbClr val="F4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1" name="Line 19"/>
              <p:cNvSpPr>
                <a:spLocks noChangeShapeType="1"/>
              </p:cNvSpPr>
              <p:nvPr/>
            </p:nvSpPr>
            <p:spPr bwMode="auto">
              <a:xfrm flipH="1">
                <a:off x="3840" y="1513"/>
                <a:ext cx="680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2" name="Line 20"/>
              <p:cNvSpPr>
                <a:spLocks noChangeShapeType="1"/>
              </p:cNvSpPr>
              <p:nvPr/>
            </p:nvSpPr>
            <p:spPr bwMode="auto">
              <a:xfrm>
                <a:off x="4720" y="1513"/>
                <a:ext cx="800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3" name="Arc 21"/>
              <p:cNvSpPr>
                <a:spLocks/>
              </p:cNvSpPr>
              <p:nvPr/>
            </p:nvSpPr>
            <p:spPr bwMode="auto">
              <a:xfrm flipH="1">
                <a:off x="4040" y="1671"/>
                <a:ext cx="560" cy="393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4" name="Arc 22"/>
              <p:cNvSpPr>
                <a:spLocks/>
              </p:cNvSpPr>
              <p:nvPr/>
            </p:nvSpPr>
            <p:spPr bwMode="auto">
              <a:xfrm flipH="1" flipV="1">
                <a:off x="4040" y="999"/>
                <a:ext cx="560" cy="35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5" name="Arc 23"/>
              <p:cNvSpPr>
                <a:spLocks/>
              </p:cNvSpPr>
              <p:nvPr/>
            </p:nvSpPr>
            <p:spPr bwMode="auto">
              <a:xfrm>
                <a:off x="4680" y="1671"/>
                <a:ext cx="635" cy="393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6" name="Arc 24"/>
              <p:cNvSpPr>
                <a:spLocks/>
              </p:cNvSpPr>
              <p:nvPr/>
            </p:nvSpPr>
            <p:spPr bwMode="auto">
              <a:xfrm flipV="1">
                <a:off x="4680" y="960"/>
                <a:ext cx="635" cy="395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4297" name="Object 25"/>
              <p:cNvGraphicFramePr>
                <a:graphicFrameLocks noChangeAspect="1"/>
              </p:cNvGraphicFramePr>
              <p:nvPr/>
            </p:nvGraphicFramePr>
            <p:xfrm>
              <a:off x="5184" y="1344"/>
              <a:ext cx="253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32" name="Equation" r:id="rId9" imgW="215619" imgH="266353" progId="Equation.3">
                      <p:embed/>
                    </p:oleObj>
                  </mc:Choice>
                  <mc:Fallback>
                    <p:oleObj name="Equation" r:id="rId9" imgW="215619" imgH="266353" progId="Equation.3">
                      <p:embed/>
                      <p:pic>
                        <p:nvPicPr>
                          <p:cNvPr id="0" name="Picture 29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4" y="1344"/>
                            <a:ext cx="253" cy="3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298" name="Object 26"/>
              <p:cNvGraphicFramePr>
                <a:graphicFrameLocks noChangeAspect="1"/>
              </p:cNvGraphicFramePr>
              <p:nvPr/>
            </p:nvGraphicFramePr>
            <p:xfrm>
              <a:off x="4608" y="1392"/>
              <a:ext cx="191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33" name="Equation" r:id="rId11" imgW="165028" imgH="228501" progId="Equation.3">
                      <p:embed/>
                    </p:oleObj>
                  </mc:Choice>
                  <mc:Fallback>
                    <p:oleObj name="Equation" r:id="rId11" imgW="165028" imgH="228501" progId="Equation.3">
                      <p:embed/>
                      <p:pic>
                        <p:nvPicPr>
                          <p:cNvPr id="0" name="Picture 2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8" y="1392"/>
                            <a:ext cx="191" cy="26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4299" name="Rectangle 27"/>
            <p:cNvSpPr>
              <a:spLocks noChangeArrowheads="1"/>
            </p:cNvSpPr>
            <p:nvPr/>
          </p:nvSpPr>
          <p:spPr bwMode="auto">
            <a:xfrm>
              <a:off x="3600" y="1248"/>
              <a:ext cx="1680" cy="1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152400" y="5192712"/>
            <a:ext cx="8839200" cy="1589088"/>
            <a:chOff x="144" y="3072"/>
            <a:chExt cx="5568" cy="1001"/>
          </a:xfrm>
        </p:grpSpPr>
        <p:sp>
          <p:nvSpPr>
            <p:cNvPr id="54301" name="Text Box 29"/>
            <p:cNvSpPr txBox="1">
              <a:spLocks noChangeArrowheads="1"/>
            </p:cNvSpPr>
            <p:nvPr/>
          </p:nvSpPr>
          <p:spPr bwMode="auto">
            <a:xfrm>
              <a:off x="336" y="3705"/>
              <a:ext cx="537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  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无铁磁质时</a:t>
              </a: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, 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自感仅与线圈形状、磁介质及</a:t>
              </a:r>
              <a:r>
                <a:rPr kumimoji="1" lang="en-US" altLang="zh-CN" sz="3200" i="1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N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有关</a:t>
              </a: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.</a:t>
              </a:r>
            </a:p>
          </p:txBody>
        </p:sp>
        <p:grpSp>
          <p:nvGrpSpPr>
            <p:cNvPr id="9" name="Group 30"/>
            <p:cNvGrpSpPr>
              <a:grpSpLocks/>
            </p:cNvGrpSpPr>
            <p:nvPr/>
          </p:nvGrpSpPr>
          <p:grpSpPr bwMode="auto">
            <a:xfrm>
              <a:off x="144" y="3072"/>
              <a:ext cx="1248" cy="672"/>
              <a:chOff x="144" y="3072"/>
              <a:chExt cx="1248" cy="672"/>
            </a:xfrm>
          </p:grpSpPr>
          <p:sp>
            <p:nvSpPr>
              <p:cNvPr id="54303" name="AutoShape 31"/>
              <p:cNvSpPr>
                <a:spLocks noChangeArrowheads="1"/>
              </p:cNvSpPr>
              <p:nvPr/>
            </p:nvSpPr>
            <p:spPr bwMode="auto">
              <a:xfrm>
                <a:off x="144" y="3072"/>
                <a:ext cx="1248" cy="672"/>
              </a:xfrm>
              <a:prstGeom prst="irregularSeal1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DE3EC"/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304" name="Text Box 32"/>
              <p:cNvSpPr txBox="1">
                <a:spLocks noChangeArrowheads="1"/>
              </p:cNvSpPr>
              <p:nvPr/>
            </p:nvSpPr>
            <p:spPr bwMode="auto">
              <a:xfrm>
                <a:off x="456" y="3226"/>
                <a:ext cx="78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1C1C1C"/>
                    </a:solidFill>
                    <a:latin typeface="黑体" pitchFamily="49" charset="-122"/>
                    <a:ea typeface="黑体" pitchFamily="49" charset="-122"/>
                  </a:rPr>
                  <a:t>注意</a:t>
                </a: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63286" y="1066800"/>
            <a:ext cx="2978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自感系数的定义</a:t>
            </a:r>
          </a:p>
        </p:txBody>
      </p:sp>
      <p:sp>
        <p:nvSpPr>
          <p:cNvPr id="34" name="矩形 33"/>
          <p:cNvSpPr/>
          <p:nvPr/>
        </p:nvSpPr>
        <p:spPr>
          <a:xfrm>
            <a:off x="811031" y="152400"/>
            <a:ext cx="1627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自感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1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36988" y="1316038"/>
            <a:ext cx="1717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endParaRPr kumimoji="1" lang="en-US" altLang="zh-CN" sz="2800" b="1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109418"/>
              </p:ext>
            </p:extLst>
          </p:nvPr>
        </p:nvGraphicFramePr>
        <p:xfrm>
          <a:off x="4224338" y="1303338"/>
          <a:ext cx="1152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0" name="Equation" r:id="rId3" imgW="1155700" imgH="711200" progId="Equation.DSMT4">
                  <p:embed/>
                </p:oleObj>
              </mc:Choice>
              <mc:Fallback>
                <p:oleObj name="Equation" r:id="rId3" imgW="1155700" imgH="711200" progId="Equation.DSMT4">
                  <p:embed/>
                  <p:pic>
                    <p:nvPicPr>
                      <p:cNvPr id="156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1303338"/>
                        <a:ext cx="1152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700942"/>
              </p:ext>
            </p:extLst>
          </p:nvPr>
        </p:nvGraphicFramePr>
        <p:xfrm>
          <a:off x="5375275" y="1339850"/>
          <a:ext cx="194468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1" name="Equation" r:id="rId5" imgW="2057400" imgH="711200" progId="Equation.DSMT4">
                  <p:embed/>
                </p:oleObj>
              </mc:Choice>
              <mc:Fallback>
                <p:oleObj name="Equation" r:id="rId5" imgW="2057400" imgH="711200" progId="Equation.DSMT4">
                  <p:embed/>
                  <p:pic>
                    <p:nvPicPr>
                      <p:cNvPr id="1566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1339850"/>
                        <a:ext cx="1944688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12950" y="2116138"/>
            <a:ext cx="3000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常量</a:t>
            </a:r>
            <a:endParaRPr kumimoji="1" lang="zh-CN" altLang="en-US" sz="2800" b="1" i="1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694977"/>
              </p:ext>
            </p:extLst>
          </p:nvPr>
        </p:nvGraphicFramePr>
        <p:xfrm>
          <a:off x="3846513" y="2003425"/>
          <a:ext cx="16541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2" name="Equation" r:id="rId7" imgW="1562100" imgH="711200" progId="Equation.DSMT4">
                  <p:embed/>
                </p:oleObj>
              </mc:Choice>
              <mc:Fallback>
                <p:oleObj name="Equation" r:id="rId7" imgW="1562100" imgH="711200" progId="Equation.DSMT4">
                  <p:embed/>
                  <p:pic>
                    <p:nvPicPr>
                      <p:cNvPr id="1566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3" y="2003425"/>
                        <a:ext cx="165417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084388" y="2665413"/>
            <a:ext cx="6832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的方向：反抗回路中电流的改变</a:t>
            </a:r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>
            <a:off x="876300" y="3465513"/>
            <a:ext cx="246063" cy="688975"/>
          </a:xfrm>
          <a:prstGeom prst="leftBrace">
            <a:avLst>
              <a:gd name="adj1" fmla="val 23333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028700" y="3302000"/>
            <a:ext cx="792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电流</a:t>
            </a:r>
            <a:r>
              <a:rPr lang="zh-CN" altLang="en-US" sz="2800">
                <a:solidFill>
                  <a:srgbClr val="FF0000"/>
                </a:solidFill>
                <a:ea typeface="黑体" panose="02010609060101010101" pitchFamily="49" charset="-122"/>
              </a:rPr>
              <a:t>增加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时，自感电动势与原电流</a:t>
            </a:r>
            <a:r>
              <a:rPr lang="zh-CN" altLang="en-US" sz="2800">
                <a:solidFill>
                  <a:srgbClr val="FF0000"/>
                </a:solidFill>
                <a:ea typeface="黑体" panose="02010609060101010101" pitchFamily="49" charset="-122"/>
              </a:rPr>
              <a:t>方向相反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；</a:t>
            </a:r>
            <a:endParaRPr lang="zh-CN" altLang="en-US" b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055688" y="3759200"/>
            <a:ext cx="7931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电流</a:t>
            </a:r>
            <a:r>
              <a:rPr lang="zh-CN" altLang="en-US" sz="2800">
                <a:solidFill>
                  <a:srgbClr val="FF0000"/>
                </a:solidFill>
                <a:ea typeface="黑体" panose="02010609060101010101" pitchFamily="49" charset="-122"/>
              </a:rPr>
              <a:t>减小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时，自感电动势与原电流</a:t>
            </a:r>
            <a:r>
              <a:rPr lang="zh-CN" altLang="en-US" sz="2800">
                <a:solidFill>
                  <a:srgbClr val="FF0000"/>
                </a:solidFill>
                <a:ea typeface="黑体" panose="02010609060101010101" pitchFamily="49" charset="-122"/>
              </a:rPr>
              <a:t>方向相同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7645400" y="706438"/>
            <a:ext cx="1068388" cy="2728912"/>
          </a:xfrm>
          <a:prstGeom prst="wedgeEllipseCallout">
            <a:avLst>
              <a:gd name="adj1" fmla="val -26227"/>
              <a:gd name="adj2" fmla="val 65824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789863" y="641350"/>
            <a:ext cx="914400" cy="287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000066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总是阻碍回路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000066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自身电流的变化</a:t>
            </a:r>
            <a:endParaRPr lang="zh-CN" altLang="en-US" i="1" baseline="-25000">
              <a:solidFill>
                <a:srgbClr val="000066"/>
              </a:solidFill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74713" y="1357313"/>
            <a:ext cx="396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回路自感电动势为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111375" y="4541838"/>
            <a:ext cx="1149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Math1" pitchFamily="2" charset="2"/>
              </a:rPr>
              <a:t>1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ath1" pitchFamily="2" charset="2"/>
              </a:rPr>
              <a:t>º</a:t>
            </a:r>
          </a:p>
        </p:txBody>
      </p:sp>
      <p:graphicFrame>
        <p:nvGraphicFramePr>
          <p:cNvPr id="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66338"/>
              </p:ext>
            </p:extLst>
          </p:nvPr>
        </p:nvGraphicFramePr>
        <p:xfrm>
          <a:off x="2644775" y="4441825"/>
          <a:ext cx="1295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3" name="Equation" r:id="rId9" imgW="1308100" imgH="711200" progId="Equation.DSMT4">
                  <p:embed/>
                </p:oleObj>
              </mc:Choice>
              <mc:Fallback>
                <p:oleObj name="Equation" r:id="rId9" imgW="1308100" imgH="711200" progId="Equation.DSMT4">
                  <p:embed/>
                  <p:pic>
                    <p:nvPicPr>
                      <p:cNvPr id="15668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75" y="4441825"/>
                        <a:ext cx="12954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903663" y="4554538"/>
            <a:ext cx="50053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回路里 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 0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22300" y="5475288"/>
            <a:ext cx="1365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Math1" pitchFamily="2" charset="2"/>
              </a:rPr>
              <a:t>2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ath1" pitchFamily="2" charset="2"/>
              </a:rPr>
              <a:t>º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sym typeface="Math1" pitchFamily="2" charset="2"/>
            </a:endParaRPr>
          </a:p>
        </p:txBody>
      </p:sp>
      <p:graphicFrame>
        <p:nvGraphicFramePr>
          <p:cNvPr id="2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020443"/>
              </p:ext>
            </p:extLst>
          </p:nvPr>
        </p:nvGraphicFramePr>
        <p:xfrm>
          <a:off x="1195388" y="5489575"/>
          <a:ext cx="9366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4" name="Equation" r:id="rId11" imgW="1016000" imgH="393700" progId="Equation.DSMT4">
                  <p:embed/>
                </p:oleObj>
              </mc:Choice>
              <mc:Fallback>
                <p:oleObj name="Equation" r:id="rId11" imgW="1016000" imgH="393700" progId="Equation.DSMT4">
                  <p:embed/>
                  <p:pic>
                    <p:nvPicPr>
                      <p:cNvPr id="15669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5489575"/>
                        <a:ext cx="93662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19"/>
          <p:cNvGrpSpPr>
            <a:grpSpLocks/>
          </p:cNvGrpSpPr>
          <p:nvPr/>
        </p:nvGrpSpPr>
        <p:grpSpPr bwMode="auto">
          <a:xfrm>
            <a:off x="2200275" y="5445125"/>
            <a:ext cx="457200" cy="609600"/>
            <a:chOff x="3552" y="3456"/>
            <a:chExt cx="288" cy="564"/>
          </a:xfrm>
        </p:grpSpPr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3552" y="3456"/>
              <a:ext cx="28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 flipV="1">
              <a:off x="3552" y="3732"/>
              <a:ext cx="28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1231900" y="6300788"/>
            <a:ext cx="69611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0000"/>
                </a:solidFill>
                <a:ea typeface="楷体_GB2312" pitchFamily="49" charset="-122"/>
              </a:rPr>
              <a:t>∴   </a:t>
            </a:r>
            <a:r>
              <a:rPr lang="en-US" altLang="zh-CN" sz="3200" i="1">
                <a:solidFill>
                  <a:srgbClr val="FF0000"/>
                </a:solidFill>
                <a:ea typeface="楷体_GB2312" pitchFamily="49" charset="-122"/>
              </a:rPr>
              <a:t>L </a:t>
            </a:r>
            <a:r>
              <a:rPr lang="en-US" altLang="zh-CN" sz="2800">
                <a:solidFill>
                  <a:srgbClr val="000000"/>
                </a:solidFill>
                <a:ea typeface="楷体_GB2312" pitchFamily="49" charset="-122"/>
              </a:rPr>
              <a:t>~~ 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对电路</a:t>
            </a:r>
            <a:r>
              <a:rPr lang="zh-CN" altLang="en-US" sz="2800">
                <a:solidFill>
                  <a:srgbClr val="FF0000"/>
                </a:solidFill>
                <a:ea typeface="黑体" panose="02010609060101010101" pitchFamily="49" charset="-122"/>
              </a:rPr>
              <a:t>“电磁惯性”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的量度</a:t>
            </a:r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301625" y="4418013"/>
            <a:ext cx="1905000" cy="914400"/>
          </a:xfrm>
          <a:prstGeom prst="cloudCallout">
            <a:avLst>
              <a:gd name="adj1" fmla="val 63000"/>
              <a:gd name="adj2" fmla="val 52259"/>
            </a:avLst>
          </a:prstGeom>
          <a:gradFill rotWithShape="0">
            <a:gsLst>
              <a:gs pos="0">
                <a:srgbClr val="FFFFFF"/>
              </a:gs>
              <a:gs pos="100000">
                <a:srgbClr val="FFFF66"/>
              </a:gs>
            </a:gsLst>
            <a:path path="rect">
              <a:fillToRect l="50000" t="50000" r="50000" b="50000"/>
            </a:path>
          </a:gradFill>
          <a:ln w="190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790575" y="4505325"/>
            <a:ext cx="175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3600">
                <a:solidFill>
                  <a:srgbClr val="FF0000"/>
                </a:solidFill>
                <a:ea typeface="隶书" panose="02010509060101010101" pitchFamily="49" charset="-122"/>
              </a:rPr>
              <a:t>注：</a:t>
            </a: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2670175" y="5162550"/>
            <a:ext cx="6261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大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大→阻碍电路变化的阻力大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670175" y="5681663"/>
            <a:ext cx="6337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小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kumimoji="1" lang="en-US" altLang="zh-CN" sz="2800" b="1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小→阻碍电路变化的阻力小</a:t>
            </a:r>
          </a:p>
        </p:txBody>
      </p: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609600" y="414338"/>
            <a:ext cx="4616450" cy="906462"/>
            <a:chOff x="118" y="139"/>
            <a:chExt cx="2908" cy="571"/>
          </a:xfrm>
        </p:grpSpPr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23" y="139"/>
              <a:ext cx="2503" cy="563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1" name="Object 29"/>
            <p:cNvGraphicFramePr>
              <a:graphicFrameLocks noChangeAspect="1"/>
            </p:cNvGraphicFramePr>
            <p:nvPr/>
          </p:nvGraphicFramePr>
          <p:xfrm>
            <a:off x="1386" y="303"/>
            <a:ext cx="681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5" name="公式" r:id="rId13" imgW="457002" imgH="177723" progId="Equation.3">
                    <p:embed/>
                  </p:oleObj>
                </mc:Choice>
                <mc:Fallback>
                  <p:oleObj name="公式" r:id="rId13" imgW="457002" imgH="177723" progId="Equation.3">
                    <p:embed/>
                    <p:pic>
                      <p:nvPicPr>
                        <p:cNvPr id="1846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6" y="303"/>
                          <a:ext cx="681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0"/>
            <p:cNvGraphicFramePr>
              <a:graphicFrameLocks noChangeAspect="1"/>
            </p:cNvGraphicFramePr>
            <p:nvPr/>
          </p:nvGraphicFramePr>
          <p:xfrm>
            <a:off x="2299" y="186"/>
            <a:ext cx="705" cy="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6" name="公式" r:id="rId15" imgW="457002" imgH="342751" progId="Equation.3">
                    <p:embed/>
                  </p:oleObj>
                </mc:Choice>
                <mc:Fallback>
                  <p:oleObj name="公式" r:id="rId15" imgW="457002" imgH="342751" progId="Equation.3">
                    <p:embed/>
                    <p:pic>
                      <p:nvPicPr>
                        <p:cNvPr id="18461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186"/>
                          <a:ext cx="705" cy="5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514" y="249"/>
              <a:ext cx="15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全磁通</a:t>
              </a:r>
            </a:p>
          </p:txBody>
        </p:sp>
        <p:graphicFrame>
          <p:nvGraphicFramePr>
            <p:cNvPr id="34" name="Object 32"/>
            <p:cNvGraphicFramePr>
              <a:graphicFrameLocks noChangeAspect="1"/>
            </p:cNvGraphicFramePr>
            <p:nvPr/>
          </p:nvGraphicFramePr>
          <p:xfrm>
            <a:off x="118" y="207"/>
            <a:ext cx="423" cy="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7" name="剪辑" r:id="rId17" imgW="3276605" imgH="3032856" progId="MS_ClipArt_Gallery.2">
                    <p:embed/>
                  </p:oleObj>
                </mc:Choice>
                <mc:Fallback>
                  <p:oleObj name="剪辑" r:id="rId17" imgW="3276605" imgH="3032856" progId="MS_ClipArt_Gallery.2">
                    <p:embed/>
                    <p:pic>
                      <p:nvPicPr>
                        <p:cNvPr id="18463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" y="207"/>
                          <a:ext cx="423" cy="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9123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7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75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75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775"/>
                            </p:stCondLst>
                            <p:childTnLst>
                              <p:par>
                                <p:cTn id="1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7" dur="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7" grpId="0" autoUpdateAnimBg="0"/>
      <p:bldP spid="9" grpId="0" autoUpdateAnimBg="0"/>
      <p:bldP spid="10" grpId="0" animBg="1"/>
      <p:bldP spid="11" grpId="0" autoUpdateAnimBg="0"/>
      <p:bldP spid="12" grpId="0" autoUpdateAnimBg="0"/>
      <p:bldP spid="13" grpId="0" animBg="1"/>
      <p:bldP spid="14" grpId="0" autoUpdateAnimBg="0"/>
      <p:bldP spid="15" grpId="0" autoUpdateAnimBg="0"/>
      <p:bldP spid="16" grpId="0" autoUpdateAnimBg="0"/>
      <p:bldP spid="18" grpId="0" autoUpdateAnimBg="0"/>
      <p:bldP spid="19" grpId="0" autoUpdateAnimBg="0"/>
      <p:bldP spid="24" grpId="0" autoUpdateAnimBg="0"/>
      <p:bldP spid="25" grpId="0" animBg="1" autoUpdateAnimBg="0"/>
      <p:bldP spid="27" grpId="0" autoUpdateAnimBg="0"/>
      <p:bldP spid="28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872628"/>
              </p:ext>
            </p:extLst>
          </p:nvPr>
        </p:nvGraphicFramePr>
        <p:xfrm>
          <a:off x="2971800" y="853922"/>
          <a:ext cx="3702050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8" name="Equation" r:id="rId3" imgW="1041120" imgH="355320" progId="Equation.DSMT4">
                  <p:embed/>
                </p:oleObj>
              </mc:Choice>
              <mc:Fallback>
                <p:oleObj name="Equation" r:id="rId3" imgW="1041120" imgH="355320" progId="Equation.DSMT4">
                  <p:embed/>
                  <p:pic>
                    <p:nvPicPr>
                      <p:cNvPr id="0" name="Picture 2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853922"/>
                        <a:ext cx="3702050" cy="1077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646321" y="1066800"/>
            <a:ext cx="304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自感电动势 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439863" y="1887536"/>
            <a:ext cx="4627563" cy="979488"/>
            <a:chOff x="907" y="2276"/>
            <a:chExt cx="2915" cy="617"/>
          </a:xfrm>
        </p:grpSpPr>
        <p:sp>
          <p:nvSpPr>
            <p:cNvPr id="55306" name="Text Box 10"/>
            <p:cNvSpPr txBox="1">
              <a:spLocks noChangeArrowheads="1"/>
            </p:cNvSpPr>
            <p:nvPr/>
          </p:nvSpPr>
          <p:spPr bwMode="auto">
            <a:xfrm>
              <a:off x="907" y="2398"/>
              <a:ext cx="158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自感</a:t>
              </a:r>
            </a:p>
          </p:txBody>
        </p:sp>
        <p:graphicFrame>
          <p:nvGraphicFramePr>
            <p:cNvPr id="5530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132634"/>
                </p:ext>
              </p:extLst>
            </p:nvPr>
          </p:nvGraphicFramePr>
          <p:xfrm>
            <a:off x="2496" y="2276"/>
            <a:ext cx="1326" cy="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59" name="Equation" r:id="rId5" imgW="711000" imgH="355320" progId="Equation.DSMT4">
                    <p:embed/>
                  </p:oleObj>
                </mc:Choice>
                <mc:Fallback>
                  <p:oleObj name="Equation" r:id="rId5" imgW="711000" imgH="355320" progId="Equation.DSMT4">
                    <p:embed/>
                    <p:pic>
                      <p:nvPicPr>
                        <p:cNvPr id="0" name="Picture 2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276"/>
                          <a:ext cx="1326" cy="6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533400" y="2801936"/>
            <a:ext cx="838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单位：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kumimoji="1" lang="en-US" altLang="zh-CN" sz="2800" dirty="0">
                <a:solidFill>
                  <a:srgbClr val="E21E48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亨利（ </a:t>
            </a:r>
            <a:r>
              <a:rPr kumimoji="1"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kumimoji="1" lang="en-US" altLang="zh-CN" sz="2800" dirty="0">
                <a:solidFill>
                  <a:srgbClr val="E21E48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1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韦伯 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/ </a:t>
            </a: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安培</a:t>
            </a:r>
            <a:r>
              <a: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kumimoji="1" lang="en-US" altLang="zh-CN" sz="2800" dirty="0">
                <a:solidFill>
                  <a:srgbClr val="E21E48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en-US" altLang="zh-CN" sz="2800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Wb</a:t>
            </a:r>
            <a:r>
              <a:rPr kumimoji="1"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/ A</a:t>
            </a:r>
            <a:r>
              <a: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graphicFrame>
        <p:nvGraphicFramePr>
          <p:cNvPr id="5530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24832"/>
              </p:ext>
            </p:extLst>
          </p:nvPr>
        </p:nvGraphicFramePr>
        <p:xfrm>
          <a:off x="1800225" y="3352895"/>
          <a:ext cx="5362575" cy="560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0" name="Equation" r:id="rId7" imgW="3657600" imgH="406400" progId="Equation.3">
                  <p:embed/>
                </p:oleObj>
              </mc:Choice>
              <mc:Fallback>
                <p:oleObj name="Equation" r:id="rId7" imgW="3657600" imgH="406400" progId="Equation.3">
                  <p:embed/>
                  <p:pic>
                    <p:nvPicPr>
                      <p:cNvPr id="0" name="Picture 2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3352895"/>
                        <a:ext cx="5362575" cy="5602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11031" y="152400"/>
            <a:ext cx="1627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自感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85800" y="4156073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3  </a:t>
            </a:r>
            <a:r>
              <a:rPr kumimoji="1"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自感系数的计算</a:t>
            </a:r>
          </a:p>
        </p:txBody>
      </p:sp>
      <p:grpSp>
        <p:nvGrpSpPr>
          <p:cNvPr id="16" name="Group 49"/>
          <p:cNvGrpSpPr>
            <a:grpSpLocks/>
          </p:cNvGrpSpPr>
          <p:nvPr/>
        </p:nvGrpSpPr>
        <p:grpSpPr bwMode="auto">
          <a:xfrm>
            <a:off x="457200" y="4648200"/>
            <a:ext cx="8458200" cy="1128712"/>
            <a:chOff x="384" y="1737"/>
            <a:chExt cx="5328" cy="711"/>
          </a:xfrm>
        </p:grpSpPr>
        <p:grpSp>
          <p:nvGrpSpPr>
            <p:cNvPr id="17" name="Group 50"/>
            <p:cNvGrpSpPr>
              <a:grpSpLocks/>
            </p:cNvGrpSpPr>
            <p:nvPr/>
          </p:nvGrpSpPr>
          <p:grpSpPr bwMode="auto">
            <a:xfrm>
              <a:off x="384" y="1737"/>
              <a:ext cx="5328" cy="633"/>
              <a:chOff x="384" y="1737"/>
              <a:chExt cx="5328" cy="633"/>
            </a:xfrm>
          </p:grpSpPr>
          <p:sp>
            <p:nvSpPr>
              <p:cNvPr id="19" name="Text Box 51"/>
              <p:cNvSpPr txBox="1">
                <a:spLocks noChangeArrowheads="1"/>
              </p:cNvSpPr>
              <p:nvPr/>
            </p:nvSpPr>
            <p:spPr bwMode="auto">
              <a:xfrm>
                <a:off x="672" y="1737"/>
                <a:ext cx="50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800" dirty="0">
                    <a:solidFill>
                      <a:srgbClr val="CC0000"/>
                    </a:solidFill>
                    <a:latin typeface="Times New Roman" pitchFamily="18" charset="0"/>
                  </a:rPr>
                  <a:t>     </a:t>
                </a:r>
                <a:r>
                  <a:rPr kumimoji="1" lang="zh-CN" altLang="en-US" sz="2800" dirty="0">
                    <a:latin typeface="黑体" pitchFamily="49" charset="-122"/>
                    <a:ea typeface="黑体" pitchFamily="49" charset="-122"/>
                  </a:rPr>
                  <a:t>先设电流</a:t>
                </a:r>
                <a:r>
                  <a:rPr kumimoji="1" lang="zh-CN" altLang="zh-CN" sz="2800" dirty="0">
                    <a:latin typeface="黑体" pitchFamily="49" charset="-122"/>
                    <a:ea typeface="黑体" pitchFamily="49" charset="-122"/>
                  </a:rPr>
                  <a:t> </a:t>
                </a:r>
                <a:r>
                  <a:rPr kumimoji="1" lang="en-US" altLang="zh-CN" sz="2800" i="1" dirty="0">
                    <a:latin typeface="Times New Roman" pitchFamily="18" charset="0"/>
                  </a:rPr>
                  <a:t>I</a:t>
                </a:r>
                <a:r>
                  <a:rPr kumimoji="1" lang="en-US" altLang="zh-CN" sz="2800" i="1" dirty="0">
                    <a:solidFill>
                      <a:srgbClr val="CC0000"/>
                    </a:solidFill>
                    <a:latin typeface="Times New Roman" pitchFamily="18" charset="0"/>
                  </a:rPr>
                  <a:t> </a:t>
                </a:r>
                <a:r>
                  <a:rPr kumimoji="1" lang="en-US" altLang="zh-CN" sz="2800" dirty="0">
                    <a:latin typeface="Times New Roman" pitchFamily="18" charset="0"/>
                  </a:rPr>
                  <a:t>      </a:t>
                </a:r>
                <a:r>
                  <a:rPr kumimoji="1" lang="zh-CN" altLang="en-US" sz="2800" dirty="0">
                    <a:latin typeface="黑体" pitchFamily="49" charset="-122"/>
                    <a:ea typeface="黑体" pitchFamily="49" charset="-122"/>
                  </a:rPr>
                  <a:t>根据安培环路定理求得</a:t>
                </a:r>
                <a:r>
                  <a:rPr kumimoji="1" lang="en-US" altLang="zh-CN" sz="2800" i="1" dirty="0">
                    <a:latin typeface="Times New Roman" pitchFamily="18" charset="0"/>
                  </a:rPr>
                  <a:t>H</a:t>
                </a:r>
                <a:r>
                  <a:rPr kumimoji="1" lang="en-US" altLang="zh-CN" sz="2800" dirty="0">
                    <a:latin typeface="Times New Roman" pitchFamily="18" charset="0"/>
                  </a:rPr>
                  <a:t>       </a:t>
                </a:r>
                <a:r>
                  <a:rPr kumimoji="1" lang="en-US" altLang="zh-CN" sz="2800" i="1" dirty="0">
                    <a:latin typeface="Times New Roman" pitchFamily="18" charset="0"/>
                  </a:rPr>
                  <a:t>B         </a:t>
                </a:r>
              </a:p>
            </p:txBody>
          </p:sp>
          <p:sp>
            <p:nvSpPr>
              <p:cNvPr id="20" name="Line 52"/>
              <p:cNvSpPr>
                <a:spLocks noChangeShapeType="1"/>
              </p:cNvSpPr>
              <p:nvPr/>
            </p:nvSpPr>
            <p:spPr bwMode="auto">
              <a:xfrm>
                <a:off x="2112" y="1920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Line 53"/>
              <p:cNvSpPr>
                <a:spLocks noChangeShapeType="1"/>
              </p:cNvSpPr>
              <p:nvPr/>
            </p:nvSpPr>
            <p:spPr bwMode="auto">
              <a:xfrm>
                <a:off x="4992" y="1920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" name="Line 54"/>
              <p:cNvSpPr>
                <a:spLocks noChangeShapeType="1"/>
              </p:cNvSpPr>
              <p:nvPr/>
            </p:nvSpPr>
            <p:spPr bwMode="auto">
              <a:xfrm flipV="1">
                <a:off x="384" y="2208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3" name="Object 55"/>
              <p:cNvGraphicFramePr>
                <a:graphicFrameLocks noChangeAspect="1"/>
              </p:cNvGraphicFramePr>
              <p:nvPr/>
            </p:nvGraphicFramePr>
            <p:xfrm>
              <a:off x="768" y="2064"/>
              <a:ext cx="255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961" name="Equation" r:id="rId9" imgW="126835" imgH="152202" progId="Equation.3">
                      <p:embed/>
                    </p:oleObj>
                  </mc:Choice>
                  <mc:Fallback>
                    <p:oleObj name="Equation" r:id="rId9" imgW="126835" imgH="152202" progId="Equation.3">
                      <p:embed/>
                      <p:pic>
                        <p:nvPicPr>
                          <p:cNvPr id="0" name="Picture 3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" y="2064"/>
                            <a:ext cx="255" cy="30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" name="Line 56"/>
              <p:cNvSpPr>
                <a:spLocks noChangeShapeType="1"/>
              </p:cNvSpPr>
              <p:nvPr/>
            </p:nvSpPr>
            <p:spPr bwMode="auto">
              <a:xfrm>
                <a:off x="1056" y="2217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5" name="Object 57"/>
              <p:cNvGraphicFramePr>
                <a:graphicFrameLocks noChangeAspect="1"/>
              </p:cNvGraphicFramePr>
              <p:nvPr/>
            </p:nvGraphicFramePr>
            <p:xfrm>
              <a:off x="1344" y="2121"/>
              <a:ext cx="193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962" name="Equation" r:id="rId11" imgW="190500" imgH="228600" progId="Equation.3">
                      <p:embed/>
                    </p:oleObj>
                  </mc:Choice>
                  <mc:Fallback>
                    <p:oleObj name="Equation" r:id="rId11" imgW="190500" imgH="228600" progId="Equation.3">
                      <p:embed/>
                      <p:pic>
                        <p:nvPicPr>
                          <p:cNvPr id="0" name="Picture 3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2121"/>
                            <a:ext cx="193" cy="23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8" name="Text Box 58"/>
            <p:cNvSpPr txBox="1">
              <a:spLocks noChangeArrowheads="1"/>
            </p:cNvSpPr>
            <p:nvPr/>
          </p:nvSpPr>
          <p:spPr bwMode="auto">
            <a:xfrm>
              <a:off x="1584" y="2121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1C1C1C"/>
                  </a:solidFill>
                  <a:latin typeface="Times New Roman" pitchFamily="18" charset="0"/>
                </a:rPr>
                <a:t>.</a:t>
              </a:r>
            </a:p>
          </p:txBody>
        </p:sp>
      </p:grp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2438400" y="5842337"/>
            <a:ext cx="6591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30C5D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>
                <a:solidFill>
                  <a:srgbClr val="030C5D"/>
                </a:solidFill>
                <a:latin typeface="黑体" pitchFamily="49" charset="-122"/>
                <a:ea typeface="黑体" pitchFamily="49" charset="-122"/>
              </a:rPr>
              <a:t>除线圈外</a:t>
            </a:r>
            <a:r>
              <a:rPr lang="en-US" altLang="zh-CN" dirty="0">
                <a:solidFill>
                  <a:srgbClr val="030C5D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dirty="0">
                <a:solidFill>
                  <a:srgbClr val="030C5D"/>
                </a:solidFill>
                <a:latin typeface="黑体" pitchFamily="49" charset="-122"/>
                <a:ea typeface="黑体" pitchFamily="49" charset="-122"/>
              </a:rPr>
              <a:t>任何一个实际电路都存在自感</a:t>
            </a:r>
            <a:r>
              <a:rPr lang="en-US" altLang="zh-CN" dirty="0">
                <a:solidFill>
                  <a:srgbClr val="030C5D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dirty="0">
                <a:solidFill>
                  <a:srgbClr val="030C5D"/>
                </a:solidFill>
                <a:latin typeface="黑体" pitchFamily="49" charset="-122"/>
                <a:ea typeface="黑体" pitchFamily="49" charset="-122"/>
              </a:rPr>
              <a:t>输电   线相当于单匝回路，回路上有分布自感。</a:t>
            </a:r>
          </a:p>
        </p:txBody>
      </p:sp>
      <p:sp>
        <p:nvSpPr>
          <p:cNvPr id="28" name="Text Box 15"/>
          <p:cNvSpPr txBox="1">
            <a:spLocks noChangeArrowheads="1"/>
          </p:cNvSpPr>
          <p:nvPr/>
        </p:nvSpPr>
        <p:spPr bwMode="auto">
          <a:xfrm>
            <a:off x="1828800" y="5636039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ea typeface="隶书" panose="02010509060101010101" pitchFamily="49" charset="-122"/>
              </a:rPr>
              <a:t>注：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8" grpId="0" autoUpdateAnimBg="0"/>
      <p:bldP spid="15" grpId="0"/>
      <p:bldP spid="26" grpId="0" autoUpdateAnimBg="0"/>
      <p:bldP spid="28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" y="1075971"/>
            <a:ext cx="8839200" cy="250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9.3.1 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螺线管的自感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）长直密绕螺线管长度为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，绕有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匝线圈，横截面积为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，求其自感系数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）若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=2000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=30cm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=8cm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，且螺线管内为空气，求螺线管的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值。（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）若螺线管内置铁芯，磁导率为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µ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=3000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µ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，求其自感系数。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84551"/>
              </p:ext>
            </p:extLst>
          </p:nvPr>
        </p:nvGraphicFramePr>
        <p:xfrm>
          <a:off x="5769900" y="3657600"/>
          <a:ext cx="2916900" cy="59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3" name="公式" r:id="rId3" imgW="901440" imgH="203040" progId="Equation.3">
                  <p:embed/>
                </p:oleObj>
              </mc:Choice>
              <mc:Fallback>
                <p:oleObj name="公式" r:id="rId3" imgW="901440" imgH="203040" progId="Equation.3">
                  <p:embed/>
                  <p:pic>
                    <p:nvPicPr>
                      <p:cNvPr id="0" name="Picture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9900" y="3657600"/>
                        <a:ext cx="2916900" cy="5920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598300"/>
              </p:ext>
            </p:extLst>
          </p:nvPr>
        </p:nvGraphicFramePr>
        <p:xfrm>
          <a:off x="6764338" y="4495800"/>
          <a:ext cx="15414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4" name="Equation" r:id="rId5" imgW="812447" imgH="317362" progId="Equation.3">
                  <p:embed/>
                </p:oleObj>
              </mc:Choice>
              <mc:Fallback>
                <p:oleObj name="Equation" r:id="rId5" imgW="812447" imgH="317362" progId="Equation.3">
                  <p:embed/>
                  <p:pic>
                    <p:nvPicPr>
                      <p:cNvPr id="0" name="Picture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4338" y="4495800"/>
                        <a:ext cx="1541462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304800" y="3678703"/>
            <a:ext cx="556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设螺线管通有电流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49928"/>
              </p:ext>
            </p:extLst>
          </p:nvPr>
        </p:nvGraphicFramePr>
        <p:xfrm>
          <a:off x="1219200" y="4502847"/>
          <a:ext cx="5105400" cy="67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5" r:id="rId7" imgW="1651000" imgH="215900" progId="Equation.DSMT4">
                  <p:embed/>
                </p:oleObj>
              </mc:Choice>
              <mc:Fallback>
                <p:oleObj r:id="rId7" imgW="1651000" imgH="215900" progId="Equation.DSMT4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502847"/>
                        <a:ext cx="5105400" cy="6787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067378"/>
              </p:ext>
            </p:extLst>
          </p:nvPr>
        </p:nvGraphicFramePr>
        <p:xfrm>
          <a:off x="2971800" y="5435600"/>
          <a:ext cx="54864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6" r:id="rId9" imgW="2057400" imgH="381000" progId="Equation.DSMT4">
                  <p:embed/>
                </p:oleObj>
              </mc:Choice>
              <mc:Fallback>
                <p:oleObj r:id="rId9" imgW="2057400" imgH="381000" progId="Equation.DSMT4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435600"/>
                        <a:ext cx="5486400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811031" y="152400"/>
            <a:ext cx="1627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自感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71500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于是自感系数为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16389" y="458061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磁链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30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9894" y="1219200"/>
            <a:ext cx="4314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）将数值代入公式得：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85680"/>
              </p:ext>
            </p:extLst>
          </p:nvPr>
        </p:nvGraphicFramePr>
        <p:xfrm>
          <a:off x="304800" y="1905000"/>
          <a:ext cx="835969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1" r:id="rId3" imgW="3289300" imgH="381000" progId="Equation.DSMT4">
                  <p:embed/>
                </p:oleObj>
              </mc:Choice>
              <mc:Fallback>
                <p:oleObj r:id="rId3" imgW="3289300" imgH="381000" progId="Equation.DSMT4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05000"/>
                        <a:ext cx="8359697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04800" y="3344819"/>
            <a:ext cx="8406869" cy="107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）以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µ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代替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µ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，得到的自感系数随之增加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3000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倍，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=39H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811031" y="152400"/>
            <a:ext cx="1627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自感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45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43000"/>
            <a:ext cx="6356380" cy="299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9.3.2 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同轴电缆的自感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如图，同轴电缆由半径为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的导体圆柱和半径为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的同轴导体圆筒组成。电流从内圆柱的一端流入，从外圆筒的另一端流回。设内导体圆柱很细，其内部的磁场可忽略不计。求同轴电缆单位长度的自感系数。</a:t>
            </a:r>
          </a:p>
        </p:txBody>
      </p:sp>
      <p:pic>
        <p:nvPicPr>
          <p:cNvPr id="120834" name="Picture 2" descr="C:\Users\zhangru\Desktop\新教材ppt\上册整合后的图片\9.3.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80" y="1207167"/>
            <a:ext cx="2447906" cy="283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3543" y="4419600"/>
            <a:ext cx="91766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设内导体圆柱上通有电流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，激发的磁场环绕内导体圆柱，由安培环路定理可得内外导体间的磁感应强度分布为：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651582"/>
              </p:ext>
            </p:extLst>
          </p:nvPr>
        </p:nvGraphicFramePr>
        <p:xfrm>
          <a:off x="2846180" y="5486399"/>
          <a:ext cx="3418979" cy="872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6" r:id="rId4" imgW="1383699" imgH="355446" progId="Equation.DSMT4">
                  <p:embed/>
                </p:oleObj>
              </mc:Choice>
              <mc:Fallback>
                <p:oleObj r:id="rId4" imgW="1383699" imgH="355446" progId="Equation.DSMT4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180" y="5486399"/>
                        <a:ext cx="3418979" cy="8724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11031" y="152400"/>
            <a:ext cx="1627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自感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4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1031" y="152400"/>
            <a:ext cx="1627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自感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2400" y="1143000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通过图中宽度为</a:t>
            </a:r>
            <a:r>
              <a:rPr lang="en-US" altLang="zh-CN" sz="28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dr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，长度为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，距离中心为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的矩形微元上的磁通量为：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descr="C:\Users\zhangru\Desktop\新教材ppt\上册整合后的图片\9.3.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14" y="1515592"/>
            <a:ext cx="2708286" cy="313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462828"/>
              </p:ext>
            </p:extLst>
          </p:nvPr>
        </p:nvGraphicFramePr>
        <p:xfrm>
          <a:off x="609600" y="2133600"/>
          <a:ext cx="3797293" cy="108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45" r:id="rId4" imgW="1231366" imgH="355446" progId="Equation.DSMT4">
                  <p:embed/>
                </p:oleObj>
              </mc:Choice>
              <mc:Fallback>
                <p:oleObj r:id="rId4" imgW="1231366" imgH="355446" progId="Equation.DSMT4">
                  <p:embed/>
                  <p:pic>
                    <p:nvPicPr>
                      <p:cNvPr id="0" name="Picture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133600"/>
                        <a:ext cx="3797293" cy="1089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14468"/>
              </p:ext>
            </p:extLst>
          </p:nvPr>
        </p:nvGraphicFramePr>
        <p:xfrm>
          <a:off x="457200" y="3352800"/>
          <a:ext cx="4419601" cy="107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46" r:id="rId6" imgW="1600200" imgH="381000" progId="Equation.DSMT4">
                  <p:embed/>
                </p:oleObj>
              </mc:Choice>
              <mc:Fallback>
                <p:oleObj r:id="rId6" imgW="1600200" imgH="381000" progId="Equation.DSMT4">
                  <p:embed/>
                  <p:pic>
                    <p:nvPicPr>
                      <p:cNvPr id="0" name="Picture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352800"/>
                        <a:ext cx="4419601" cy="10785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951124"/>
              </p:ext>
            </p:extLst>
          </p:nvPr>
        </p:nvGraphicFramePr>
        <p:xfrm>
          <a:off x="609600" y="5163393"/>
          <a:ext cx="3200400" cy="1161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47" r:id="rId8" imgW="1079032" imgH="380835" progId="Equation.DSMT4">
                  <p:embed/>
                </p:oleObj>
              </mc:Choice>
              <mc:Fallback>
                <p:oleObj r:id="rId8" imgW="1079032" imgH="380835" progId="Equation.DSMT4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163393"/>
                        <a:ext cx="3200400" cy="11612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605404"/>
              </p:ext>
            </p:extLst>
          </p:nvPr>
        </p:nvGraphicFramePr>
        <p:xfrm>
          <a:off x="6248400" y="5071466"/>
          <a:ext cx="2590800" cy="1344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48" r:id="rId10" imgW="748975" imgH="380835" progId="Equation.DSMT4">
                  <p:embed/>
                </p:oleObj>
              </mc:Choice>
              <mc:Fallback>
                <p:oleObj r:id="rId10" imgW="748975" imgH="380835" progId="Equation.DSMT4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071466"/>
                        <a:ext cx="2590800" cy="13445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4277470" y="5314145"/>
            <a:ext cx="19800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单位长度的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自感系数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" y="451787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根据定义，自感系数为：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3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762000" y="1822450"/>
            <a:ext cx="5410200" cy="5286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互  感  现  象</a:t>
            </a: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6553200" y="2120900"/>
            <a:ext cx="2057400" cy="42037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在一个线圈中通上交流电，在旁边的另一线圈中会感应电流</a:t>
            </a: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使与之串连的灯泡发光</a:t>
            </a: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pic>
        <p:nvPicPr>
          <p:cNvPr id="58372" name="AVSEQ05.DAT.Clip1.1c2d63209e39d0fe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355850"/>
            <a:ext cx="5410200" cy="442595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533400" y="106680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 </a:t>
            </a:r>
            <a:r>
              <a:rPr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互感现象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0229" y="152400"/>
            <a:ext cx="215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互感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83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83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37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837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40498" y="305881"/>
            <a:ext cx="66357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第九章 电磁感应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cs typeface="Times New Roman" panose="02020603050405020304" pitchFamily="18" charset="0"/>
              </a:rPr>
              <a:t>electromagnetic  induction</a:t>
            </a:r>
          </a:p>
        </p:txBody>
      </p:sp>
      <p:sp>
        <p:nvSpPr>
          <p:cNvPr id="9" name="Rectangle 1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482725" y="2362200"/>
            <a:ext cx="49199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cs typeface="Times New Roman" panose="02020603050405020304" pitchFamily="18" charset="0"/>
              </a:rPr>
              <a:t>§9.1 </a:t>
            </a:r>
            <a:r>
              <a:rPr lang="zh-CN" altLang="en-US" sz="32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法拉第电磁感应定律</a:t>
            </a:r>
          </a:p>
        </p:txBody>
      </p:sp>
      <p:sp>
        <p:nvSpPr>
          <p:cNvPr id="10" name="Rectangle 1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482725" y="3048000"/>
            <a:ext cx="59570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cs typeface="Times New Roman" panose="02020603050405020304" pitchFamily="18" charset="0"/>
              </a:rPr>
              <a:t>§9.2 </a:t>
            </a:r>
            <a:r>
              <a:rPr lang="zh-CN" altLang="en-US" sz="32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动生电动势和感生电动势</a:t>
            </a:r>
          </a:p>
        </p:txBody>
      </p:sp>
      <p:sp>
        <p:nvSpPr>
          <p:cNvPr id="12" name="Rectangle 18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482725" y="3661349"/>
            <a:ext cx="32720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0000CC"/>
                </a:solidFill>
                <a:cs typeface="Times New Roman" panose="02020603050405020304" pitchFamily="18" charset="0"/>
              </a:rPr>
              <a:t>§9.3 </a:t>
            </a:r>
            <a:r>
              <a:rPr lang="zh-CN" altLang="en-US" sz="32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自感和互感</a:t>
            </a:r>
          </a:p>
        </p:txBody>
      </p:sp>
      <p:sp>
        <p:nvSpPr>
          <p:cNvPr id="13" name="Rectangle 1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482725" y="4341812"/>
            <a:ext cx="49199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0000CC"/>
                </a:solidFill>
                <a:cs typeface="Times New Roman" panose="02020603050405020304" pitchFamily="18" charset="0"/>
              </a:rPr>
              <a:t>§9.4 </a:t>
            </a:r>
            <a:r>
              <a:rPr lang="zh-CN" altLang="en-US" sz="32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磁场能量和能量密度</a:t>
            </a:r>
          </a:p>
        </p:txBody>
      </p:sp>
      <p:sp>
        <p:nvSpPr>
          <p:cNvPr id="2" name="矩形 1"/>
          <p:cNvSpPr/>
          <p:nvPr/>
        </p:nvSpPr>
        <p:spPr>
          <a:xfrm>
            <a:off x="1468810" y="5022275"/>
            <a:ext cx="63989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9.6 </a:t>
            </a:r>
            <a:r>
              <a:rPr kumimoji="1"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位移电流 麦克斯韦方程组</a:t>
            </a:r>
          </a:p>
        </p:txBody>
      </p:sp>
    </p:spTree>
    <p:extLst>
      <p:ext uri="{BB962C8B-B14F-4D97-AF65-F5344CB8AC3E}">
        <p14:creationId xmlns:p14="http://schemas.microsoft.com/office/powerpoint/2010/main" val="1891069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304800" y="990598"/>
            <a:ext cx="4038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2 </a:t>
            </a:r>
            <a:r>
              <a:rPr kumimoji="1"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互感系数的定义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1660523"/>
            <a:ext cx="3505200" cy="1584325"/>
            <a:chOff x="240" y="911"/>
            <a:chExt cx="2208" cy="998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40" y="911"/>
              <a:ext cx="2208" cy="601"/>
              <a:chOff x="480" y="768"/>
              <a:chExt cx="2208" cy="601"/>
            </a:xfrm>
          </p:grpSpPr>
          <p:sp>
            <p:nvSpPr>
              <p:cNvPr id="59397" name="Text Box 5"/>
              <p:cNvSpPr txBox="1">
                <a:spLocks noChangeArrowheads="1"/>
              </p:cNvSpPr>
              <p:nvPr/>
            </p:nvSpPr>
            <p:spPr bwMode="auto">
              <a:xfrm>
                <a:off x="480" y="768"/>
                <a:ext cx="2208" cy="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dirty="0">
                    <a:latin typeface="黑体" pitchFamily="49" charset="-122"/>
                    <a:ea typeface="黑体" pitchFamily="49" charset="-122"/>
                  </a:rPr>
                  <a:t>       </a:t>
                </a:r>
                <a:r>
                  <a:rPr kumimoji="1" lang="zh-CN" altLang="en-US" sz="2800" dirty="0">
                    <a:latin typeface="黑体" pitchFamily="49" charset="-122"/>
                    <a:ea typeface="黑体" pitchFamily="49" charset="-122"/>
                  </a:rPr>
                  <a:t>在   电流回路中所产生的磁通量    </a:t>
                </a:r>
              </a:p>
            </p:txBody>
          </p:sp>
          <p:graphicFrame>
            <p:nvGraphicFramePr>
              <p:cNvPr id="59398" name="Object 6"/>
              <p:cNvGraphicFramePr>
                <a:graphicFrameLocks noChangeAspect="1"/>
              </p:cNvGraphicFramePr>
              <p:nvPr/>
            </p:nvGraphicFramePr>
            <p:xfrm>
              <a:off x="1031" y="768"/>
              <a:ext cx="217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86" name="公式" r:id="rId3" imgW="203024" imgH="317225" progId="Equation.3">
                      <p:embed/>
                    </p:oleObj>
                  </mc:Choice>
                  <mc:Fallback>
                    <p:oleObj name="公式" r:id="rId3" imgW="203024" imgH="317225" progId="Equation.3">
                      <p:embed/>
                      <p:pic>
                        <p:nvPicPr>
                          <p:cNvPr id="0" name="Picture 6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31" y="768"/>
                            <a:ext cx="217" cy="3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399" name="Object 7"/>
              <p:cNvGraphicFramePr>
                <a:graphicFrameLocks noChangeAspect="1"/>
              </p:cNvGraphicFramePr>
              <p:nvPr/>
            </p:nvGraphicFramePr>
            <p:xfrm>
              <a:off x="1530" y="768"/>
              <a:ext cx="246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87" name="公式" r:id="rId5" imgW="228501" imgH="317362" progId="Equation.3">
                      <p:embed/>
                    </p:oleObj>
                  </mc:Choice>
                  <mc:Fallback>
                    <p:oleObj name="公式" r:id="rId5" imgW="228501" imgH="317362" progId="Equation.3">
                      <p:embed/>
                      <p:pic>
                        <p:nvPicPr>
                          <p:cNvPr id="0" name="Picture 6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0" y="768"/>
                            <a:ext cx="246" cy="3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9400" name="Object 8"/>
            <p:cNvGraphicFramePr>
              <a:graphicFrameLocks noChangeAspect="1"/>
            </p:cNvGraphicFramePr>
            <p:nvPr/>
          </p:nvGraphicFramePr>
          <p:xfrm>
            <a:off x="768" y="1516"/>
            <a:ext cx="1296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488" name="Equation" r:id="rId7" imgW="710891" imgH="215806" progId="Equation.3">
                    <p:embed/>
                  </p:oleObj>
                </mc:Choice>
                <mc:Fallback>
                  <p:oleObj name="Equation" r:id="rId7" imgW="710891" imgH="215806" progId="Equation.3">
                    <p:embed/>
                    <p:pic>
                      <p:nvPicPr>
                        <p:cNvPr id="0" name="Picture 6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516"/>
                          <a:ext cx="1296" cy="3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04800" y="3238498"/>
            <a:ext cx="8077200" cy="633413"/>
            <a:chOff x="192" y="1905"/>
            <a:chExt cx="5088" cy="399"/>
          </a:xfrm>
        </p:grpSpPr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192" y="1929"/>
              <a:ext cx="4128" cy="340"/>
              <a:chOff x="192" y="1929"/>
              <a:chExt cx="4128" cy="340"/>
            </a:xfrm>
          </p:grpSpPr>
          <p:sp>
            <p:nvSpPr>
              <p:cNvPr id="59403" name="Text Box 11"/>
              <p:cNvSpPr txBox="1">
                <a:spLocks noChangeArrowheads="1"/>
              </p:cNvSpPr>
              <p:nvPr/>
            </p:nvSpPr>
            <p:spPr bwMode="auto">
              <a:xfrm>
                <a:off x="192" y="1929"/>
                <a:ext cx="4128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dirty="0">
                    <a:latin typeface="黑体" pitchFamily="49" charset="-122"/>
                    <a:ea typeface="黑体" pitchFamily="49" charset="-122"/>
                  </a:rPr>
                  <a:t>   </a:t>
                </a:r>
                <a:r>
                  <a:rPr kumimoji="1" lang="zh-CN" altLang="en-US" sz="2800" dirty="0">
                    <a:latin typeface="黑体" pitchFamily="49" charset="-122"/>
                    <a:ea typeface="黑体" pitchFamily="49" charset="-122"/>
                  </a:rPr>
                  <a:t>在   电流回路中所产生的磁通量    </a:t>
                </a:r>
              </a:p>
            </p:txBody>
          </p:sp>
          <p:graphicFrame>
            <p:nvGraphicFramePr>
              <p:cNvPr id="59404" name="Object 12"/>
              <p:cNvGraphicFramePr>
                <a:graphicFrameLocks noChangeAspect="1"/>
              </p:cNvGraphicFramePr>
              <p:nvPr/>
            </p:nvGraphicFramePr>
            <p:xfrm>
              <a:off x="839" y="1929"/>
              <a:ext cx="217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89" name="公式" r:id="rId9" imgW="203024" imgH="317225" progId="Equation.3">
                      <p:embed/>
                    </p:oleObj>
                  </mc:Choice>
                  <mc:Fallback>
                    <p:oleObj name="公式" r:id="rId9" imgW="203024" imgH="317225" progId="Equation.3">
                      <p:embed/>
                      <p:pic>
                        <p:nvPicPr>
                          <p:cNvPr id="0" name="Picture 6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9" y="1929"/>
                            <a:ext cx="217" cy="3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405" name="Object 13"/>
              <p:cNvGraphicFramePr>
                <a:graphicFrameLocks noChangeAspect="1"/>
              </p:cNvGraphicFramePr>
              <p:nvPr/>
            </p:nvGraphicFramePr>
            <p:xfrm>
              <a:off x="282" y="1929"/>
              <a:ext cx="246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90" name="公式" r:id="rId10" imgW="228501" imgH="317362" progId="Equation.3">
                      <p:embed/>
                    </p:oleObj>
                  </mc:Choice>
                  <mc:Fallback>
                    <p:oleObj name="公式" r:id="rId10" imgW="228501" imgH="317362" progId="Equation.3">
                      <p:embed/>
                      <p:pic>
                        <p:nvPicPr>
                          <p:cNvPr id="0" name="Picture 6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2" y="1929"/>
                            <a:ext cx="246" cy="3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9406" name="Object 14"/>
            <p:cNvGraphicFramePr>
              <a:graphicFrameLocks noChangeAspect="1"/>
            </p:cNvGraphicFramePr>
            <p:nvPr/>
          </p:nvGraphicFramePr>
          <p:xfrm>
            <a:off x="3936" y="1905"/>
            <a:ext cx="1344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491" name="Equation" r:id="rId11" imgW="723586" imgH="215806" progId="Equation.3">
                    <p:embed/>
                  </p:oleObj>
                </mc:Choice>
                <mc:Fallback>
                  <p:oleObj name="Equation" r:id="rId11" imgW="723586" imgH="215806" progId="Equation.3">
                    <p:embed/>
                    <p:pic>
                      <p:nvPicPr>
                        <p:cNvPr id="0" name="Picture 6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905"/>
                          <a:ext cx="1344" cy="3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343400" y="1128711"/>
            <a:ext cx="4419600" cy="1993900"/>
            <a:chOff x="2688" y="528"/>
            <a:chExt cx="2784" cy="1256"/>
          </a:xfrm>
        </p:grpSpPr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2736" y="528"/>
              <a:ext cx="2624" cy="1256"/>
              <a:chOff x="2688" y="624"/>
              <a:chExt cx="2624" cy="1256"/>
            </a:xfrm>
          </p:grpSpPr>
          <p:sp>
            <p:nvSpPr>
              <p:cNvPr id="59409" name="Line 17"/>
              <p:cNvSpPr>
                <a:spLocks noChangeShapeType="1"/>
              </p:cNvSpPr>
              <p:nvPr/>
            </p:nvSpPr>
            <p:spPr bwMode="auto">
              <a:xfrm flipH="1">
                <a:off x="2688" y="1246"/>
                <a:ext cx="872" cy="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10" name="Arc 18"/>
              <p:cNvSpPr>
                <a:spLocks/>
              </p:cNvSpPr>
              <p:nvPr/>
            </p:nvSpPr>
            <p:spPr bwMode="auto">
              <a:xfrm flipH="1">
                <a:off x="2928" y="1392"/>
                <a:ext cx="760" cy="391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11" name="Arc 19"/>
              <p:cNvSpPr>
                <a:spLocks/>
              </p:cNvSpPr>
              <p:nvPr/>
            </p:nvSpPr>
            <p:spPr bwMode="auto">
              <a:xfrm flipH="1" flipV="1">
                <a:off x="2880" y="768"/>
                <a:ext cx="760" cy="33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</p:spPr>
            <p:txBody>
              <a:bodyPr rot="10800000" wrap="none" anchor="ctr"/>
              <a:lstStyle/>
              <a:p>
                <a:pPr algn="ctr"/>
                <a:endParaRPr kumimoji="1" lang="zh-CN" altLang="zh-CN" sz="2400" b="1">
                  <a:solidFill>
                    <a:srgbClr val="E21E48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9412" name="AutoShape 20"/>
              <p:cNvSpPr>
                <a:spLocks noChangeArrowheads="1"/>
              </p:cNvSpPr>
              <p:nvPr/>
            </p:nvSpPr>
            <p:spPr bwMode="auto">
              <a:xfrm>
                <a:off x="3552" y="939"/>
                <a:ext cx="336" cy="614"/>
              </a:xfrm>
              <a:custGeom>
                <a:avLst/>
                <a:gdLst>
                  <a:gd name="G0" fmla="+- 1864 0 0"/>
                  <a:gd name="G1" fmla="+- 21600 0 1864"/>
                  <a:gd name="G2" fmla="+- 21600 0 186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864" y="10800"/>
                    </a:moveTo>
                    <a:cubicBezTo>
                      <a:pt x="1864" y="15735"/>
                      <a:pt x="5865" y="19736"/>
                      <a:pt x="10800" y="19736"/>
                    </a:cubicBezTo>
                    <a:cubicBezTo>
                      <a:pt x="15735" y="19736"/>
                      <a:pt x="19736" y="15735"/>
                      <a:pt x="19736" y="10800"/>
                    </a:cubicBezTo>
                    <a:cubicBezTo>
                      <a:pt x="19736" y="5865"/>
                      <a:pt x="15735" y="1864"/>
                      <a:pt x="10800" y="1864"/>
                    </a:cubicBezTo>
                    <a:cubicBezTo>
                      <a:pt x="5865" y="1864"/>
                      <a:pt x="1864" y="5865"/>
                      <a:pt x="1864" y="108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787FF">
                      <a:gamma/>
                      <a:shade val="76078"/>
                      <a:invGamma/>
                    </a:srgbClr>
                  </a:gs>
                  <a:gs pos="50000">
                    <a:srgbClr val="D787FF"/>
                  </a:gs>
                  <a:gs pos="100000">
                    <a:srgbClr val="D787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13" name="Line 21"/>
              <p:cNvSpPr>
                <a:spLocks noChangeShapeType="1"/>
              </p:cNvSpPr>
              <p:nvPr/>
            </p:nvSpPr>
            <p:spPr bwMode="auto">
              <a:xfrm>
                <a:off x="3744" y="1246"/>
                <a:ext cx="576" cy="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14" name="Arc 22"/>
              <p:cNvSpPr>
                <a:spLocks/>
              </p:cNvSpPr>
              <p:nvPr/>
            </p:nvSpPr>
            <p:spPr bwMode="auto">
              <a:xfrm>
                <a:off x="3648" y="1392"/>
                <a:ext cx="952" cy="488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15" name="Arc 23"/>
              <p:cNvSpPr>
                <a:spLocks/>
              </p:cNvSpPr>
              <p:nvPr/>
            </p:nvSpPr>
            <p:spPr bwMode="auto">
              <a:xfrm flipV="1">
                <a:off x="3648" y="624"/>
                <a:ext cx="904" cy="484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9416" name="Object 24"/>
              <p:cNvGraphicFramePr>
                <a:graphicFrameLocks noChangeAspect="1"/>
              </p:cNvGraphicFramePr>
              <p:nvPr/>
            </p:nvGraphicFramePr>
            <p:xfrm>
              <a:off x="2736" y="912"/>
              <a:ext cx="219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92" name="公式" r:id="rId13" imgW="241195" imgH="330057" progId="Equation.3">
                      <p:embed/>
                    </p:oleObj>
                  </mc:Choice>
                  <mc:Fallback>
                    <p:oleObj name="公式" r:id="rId13" imgW="241195" imgH="330057" progId="Equation.3">
                      <p:embed/>
                      <p:pic>
                        <p:nvPicPr>
                          <p:cNvPr id="0" name="Picture 6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6" y="912"/>
                            <a:ext cx="219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417" name="AutoShape 25"/>
              <p:cNvSpPr>
                <a:spLocks noChangeArrowheads="1"/>
              </p:cNvSpPr>
              <p:nvPr/>
            </p:nvSpPr>
            <p:spPr bwMode="auto">
              <a:xfrm>
                <a:off x="4320" y="960"/>
                <a:ext cx="336" cy="672"/>
              </a:xfrm>
              <a:custGeom>
                <a:avLst/>
                <a:gdLst>
                  <a:gd name="G0" fmla="+- 1864 0 0"/>
                  <a:gd name="G1" fmla="+- 21600 0 1864"/>
                  <a:gd name="G2" fmla="+- 21600 0 186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864" y="10800"/>
                    </a:moveTo>
                    <a:cubicBezTo>
                      <a:pt x="1864" y="15735"/>
                      <a:pt x="5865" y="19736"/>
                      <a:pt x="10800" y="19736"/>
                    </a:cubicBezTo>
                    <a:cubicBezTo>
                      <a:pt x="15735" y="19736"/>
                      <a:pt x="19736" y="15735"/>
                      <a:pt x="19736" y="10800"/>
                    </a:cubicBezTo>
                    <a:cubicBezTo>
                      <a:pt x="19736" y="5865"/>
                      <a:pt x="15735" y="1864"/>
                      <a:pt x="10800" y="1864"/>
                    </a:cubicBezTo>
                    <a:cubicBezTo>
                      <a:pt x="5865" y="1864"/>
                      <a:pt x="1864" y="5865"/>
                      <a:pt x="1864" y="108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00">
                      <a:gamma/>
                      <a:shade val="66275"/>
                      <a:invGamma/>
                    </a:srgbClr>
                  </a:gs>
                  <a:gs pos="50000">
                    <a:srgbClr val="FFFF00"/>
                  </a:gs>
                  <a:gs pos="100000">
                    <a:srgbClr val="FFFF00">
                      <a:gamma/>
                      <a:shade val="6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9418" name="Object 26"/>
              <p:cNvGraphicFramePr>
                <a:graphicFrameLocks noChangeAspect="1"/>
              </p:cNvGraphicFramePr>
              <p:nvPr/>
            </p:nvGraphicFramePr>
            <p:xfrm>
              <a:off x="4944" y="624"/>
              <a:ext cx="237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93" name="公式" r:id="rId15" imgW="266584" imgH="330057" progId="Equation.3">
                      <p:embed/>
                    </p:oleObj>
                  </mc:Choice>
                  <mc:Fallback>
                    <p:oleObj name="公式" r:id="rId15" imgW="266584" imgH="330057" progId="Equation.3">
                      <p:embed/>
                      <p:pic>
                        <p:nvPicPr>
                          <p:cNvPr id="0" name="Picture 6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624"/>
                            <a:ext cx="237" cy="3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419" name="Line 27"/>
              <p:cNvSpPr>
                <a:spLocks noChangeShapeType="1"/>
              </p:cNvSpPr>
              <p:nvPr/>
            </p:nvSpPr>
            <p:spPr bwMode="auto">
              <a:xfrm flipH="1">
                <a:off x="3696" y="1344"/>
                <a:ext cx="632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20" name="Line 28"/>
              <p:cNvSpPr>
                <a:spLocks noChangeShapeType="1"/>
              </p:cNvSpPr>
              <p:nvPr/>
            </p:nvSpPr>
            <p:spPr bwMode="auto">
              <a:xfrm>
                <a:off x="4512" y="1344"/>
                <a:ext cx="800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21" name="Arc 29"/>
              <p:cNvSpPr>
                <a:spLocks/>
              </p:cNvSpPr>
              <p:nvPr/>
            </p:nvSpPr>
            <p:spPr bwMode="auto">
              <a:xfrm flipH="1">
                <a:off x="3600" y="1496"/>
                <a:ext cx="856" cy="37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22" name="Arc 30"/>
              <p:cNvSpPr>
                <a:spLocks/>
              </p:cNvSpPr>
              <p:nvPr/>
            </p:nvSpPr>
            <p:spPr bwMode="auto">
              <a:xfrm flipH="1" flipV="1">
                <a:off x="3696" y="720"/>
                <a:ext cx="760" cy="474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23" name="Arc 31"/>
              <p:cNvSpPr>
                <a:spLocks/>
              </p:cNvSpPr>
              <p:nvPr/>
            </p:nvSpPr>
            <p:spPr bwMode="auto">
              <a:xfrm>
                <a:off x="4416" y="1488"/>
                <a:ext cx="864" cy="37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24" name="Arc 32"/>
              <p:cNvSpPr>
                <a:spLocks/>
              </p:cNvSpPr>
              <p:nvPr/>
            </p:nvSpPr>
            <p:spPr bwMode="auto">
              <a:xfrm flipV="1">
                <a:off x="4416" y="816"/>
                <a:ext cx="792" cy="378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25" name="Freeform 33"/>
              <p:cNvSpPr>
                <a:spLocks/>
              </p:cNvSpPr>
              <p:nvPr/>
            </p:nvSpPr>
            <p:spPr bwMode="auto">
              <a:xfrm>
                <a:off x="4320" y="1632"/>
                <a:ext cx="288" cy="112"/>
              </a:xfrm>
              <a:custGeom>
                <a:avLst/>
                <a:gdLst/>
                <a:ahLst/>
                <a:cxnLst>
                  <a:cxn ang="0">
                    <a:pos x="384" y="48"/>
                  </a:cxn>
                  <a:cxn ang="0">
                    <a:pos x="288" y="96"/>
                  </a:cxn>
                  <a:cxn ang="0">
                    <a:pos x="144" y="96"/>
                  </a:cxn>
                  <a:cxn ang="0">
                    <a:pos x="0" y="0"/>
                  </a:cxn>
                </a:cxnLst>
                <a:rect l="0" t="0" r="r" b="b"/>
                <a:pathLst>
                  <a:path w="384" h="112">
                    <a:moveTo>
                      <a:pt x="384" y="48"/>
                    </a:moveTo>
                    <a:cubicBezTo>
                      <a:pt x="356" y="68"/>
                      <a:pt x="328" y="88"/>
                      <a:pt x="288" y="96"/>
                    </a:cubicBezTo>
                    <a:cubicBezTo>
                      <a:pt x="248" y="104"/>
                      <a:pt x="192" y="112"/>
                      <a:pt x="144" y="96"/>
                    </a:cubicBezTo>
                    <a:cubicBezTo>
                      <a:pt x="96" y="80"/>
                      <a:pt x="24" y="16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9426" name="Object 34"/>
              <p:cNvGraphicFramePr>
                <a:graphicFrameLocks noChangeAspect="1"/>
              </p:cNvGraphicFramePr>
              <p:nvPr/>
            </p:nvGraphicFramePr>
            <p:xfrm>
              <a:off x="4128" y="1536"/>
              <a:ext cx="191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94" name="公式" r:id="rId17" imgW="4421880" imgH="6516720" progId="Equation.3">
                      <p:embed/>
                    </p:oleObj>
                  </mc:Choice>
                  <mc:Fallback>
                    <p:oleObj name="公式" r:id="rId17" imgW="4421880" imgH="6516720" progId="Equation.3">
                      <p:embed/>
                      <p:pic>
                        <p:nvPicPr>
                          <p:cNvPr id="0" name="Picture 6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1536"/>
                            <a:ext cx="191" cy="32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427" name="Object 35"/>
              <p:cNvGraphicFramePr>
                <a:graphicFrameLocks noChangeAspect="1"/>
              </p:cNvGraphicFramePr>
              <p:nvPr/>
            </p:nvGraphicFramePr>
            <p:xfrm>
              <a:off x="3360" y="720"/>
              <a:ext cx="180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495" name="公式" r:id="rId19" imgW="4161240" imgH="6516720" progId="Equation.3">
                      <p:embed/>
                    </p:oleObj>
                  </mc:Choice>
                  <mc:Fallback>
                    <p:oleObj name="公式" r:id="rId19" imgW="4161240" imgH="6516720" progId="Equation.3">
                      <p:embed/>
                      <p:pic>
                        <p:nvPicPr>
                          <p:cNvPr id="0" name="Picture 6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0" y="720"/>
                            <a:ext cx="180" cy="32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428" name="Freeform 36"/>
              <p:cNvSpPr>
                <a:spLocks/>
              </p:cNvSpPr>
              <p:nvPr/>
            </p:nvSpPr>
            <p:spPr bwMode="auto">
              <a:xfrm flipV="1">
                <a:off x="3552" y="816"/>
                <a:ext cx="288" cy="144"/>
              </a:xfrm>
              <a:custGeom>
                <a:avLst/>
                <a:gdLst/>
                <a:ahLst/>
                <a:cxnLst>
                  <a:cxn ang="0">
                    <a:pos x="384" y="48"/>
                  </a:cxn>
                  <a:cxn ang="0">
                    <a:pos x="288" y="96"/>
                  </a:cxn>
                  <a:cxn ang="0">
                    <a:pos x="144" y="96"/>
                  </a:cxn>
                  <a:cxn ang="0">
                    <a:pos x="0" y="0"/>
                  </a:cxn>
                </a:cxnLst>
                <a:rect l="0" t="0" r="r" b="b"/>
                <a:pathLst>
                  <a:path w="384" h="112">
                    <a:moveTo>
                      <a:pt x="384" y="48"/>
                    </a:moveTo>
                    <a:cubicBezTo>
                      <a:pt x="356" y="68"/>
                      <a:pt x="328" y="88"/>
                      <a:pt x="288" y="96"/>
                    </a:cubicBezTo>
                    <a:cubicBezTo>
                      <a:pt x="248" y="104"/>
                      <a:pt x="192" y="112"/>
                      <a:pt x="144" y="96"/>
                    </a:cubicBezTo>
                    <a:cubicBezTo>
                      <a:pt x="96" y="80"/>
                      <a:pt x="24" y="16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29" name="Line 37"/>
              <p:cNvSpPr>
                <a:spLocks noChangeShapeType="1"/>
              </p:cNvSpPr>
              <p:nvPr/>
            </p:nvSpPr>
            <p:spPr bwMode="auto">
              <a:xfrm flipH="1">
                <a:off x="2928" y="1344"/>
                <a:ext cx="632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30" name="Line 38"/>
              <p:cNvSpPr>
                <a:spLocks noChangeShapeType="1"/>
              </p:cNvSpPr>
              <p:nvPr/>
            </p:nvSpPr>
            <p:spPr bwMode="auto">
              <a:xfrm>
                <a:off x="4464" y="1248"/>
                <a:ext cx="62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9431" name="Rectangle 39"/>
            <p:cNvSpPr>
              <a:spLocks noChangeArrowheads="1"/>
            </p:cNvSpPr>
            <p:nvPr/>
          </p:nvSpPr>
          <p:spPr bwMode="auto">
            <a:xfrm>
              <a:off x="2688" y="528"/>
              <a:ext cx="27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0" y="4938712"/>
            <a:ext cx="8686800" cy="1919288"/>
            <a:chOff x="0" y="2928"/>
            <a:chExt cx="5472" cy="1209"/>
          </a:xfrm>
        </p:grpSpPr>
        <p:sp>
          <p:nvSpPr>
            <p:cNvPr id="59433" name="Text Box 41"/>
            <p:cNvSpPr txBox="1">
              <a:spLocks noChangeArrowheads="1"/>
            </p:cNvSpPr>
            <p:nvPr/>
          </p:nvSpPr>
          <p:spPr bwMode="auto">
            <a:xfrm>
              <a:off x="624" y="3272"/>
              <a:ext cx="4848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zh-CN" sz="2800" dirty="0">
                  <a:latin typeface="黑体" pitchFamily="49" charset="-122"/>
                  <a:ea typeface="黑体" pitchFamily="49" charset="-122"/>
                </a:rPr>
                <a:t>   </a:t>
              </a: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   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互感仅与两个线圈形状、大小、匝数、相对位置以及周围的磁介质有关</a:t>
              </a: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（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无铁磁质时为常量</a:t>
              </a: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）</a:t>
              </a: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.</a:t>
              </a:r>
            </a:p>
          </p:txBody>
        </p:sp>
        <p:grpSp>
          <p:nvGrpSpPr>
            <p:cNvPr id="9" name="Group 42"/>
            <p:cNvGrpSpPr>
              <a:grpSpLocks/>
            </p:cNvGrpSpPr>
            <p:nvPr/>
          </p:nvGrpSpPr>
          <p:grpSpPr bwMode="auto">
            <a:xfrm>
              <a:off x="0" y="2928"/>
              <a:ext cx="1248" cy="672"/>
              <a:chOff x="816" y="528"/>
              <a:chExt cx="1104" cy="672"/>
            </a:xfrm>
          </p:grpSpPr>
          <p:sp>
            <p:nvSpPr>
              <p:cNvPr id="59435" name="AutoShape 43"/>
              <p:cNvSpPr>
                <a:spLocks noChangeArrowheads="1"/>
              </p:cNvSpPr>
              <p:nvPr/>
            </p:nvSpPr>
            <p:spPr bwMode="auto">
              <a:xfrm>
                <a:off x="816" y="528"/>
                <a:ext cx="1104" cy="672"/>
              </a:xfrm>
              <a:prstGeom prst="irregularSeal1">
                <a:avLst/>
              </a:prstGeom>
              <a:solidFill>
                <a:srgbClr val="FDE3EC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436" name="Text Box 44"/>
              <p:cNvSpPr txBox="1">
                <a:spLocks noChangeArrowheads="1"/>
              </p:cNvSpPr>
              <p:nvPr/>
            </p:nvSpPr>
            <p:spPr bwMode="auto">
              <a:xfrm>
                <a:off x="1092" y="682"/>
                <a:ext cx="69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1C1C1C"/>
                    </a:solidFill>
                    <a:latin typeface="黑体" pitchFamily="49" charset="-122"/>
                    <a:ea typeface="黑体" pitchFamily="49" charset="-122"/>
                  </a:rPr>
                  <a:t>注意</a:t>
                </a:r>
              </a:p>
            </p:txBody>
          </p:sp>
        </p:grpSp>
      </p:grp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914400" y="4024311"/>
            <a:ext cx="7391400" cy="1184275"/>
            <a:chOff x="624" y="2400"/>
            <a:chExt cx="4656" cy="746"/>
          </a:xfrm>
        </p:grpSpPr>
        <p:sp>
          <p:nvSpPr>
            <p:cNvPr id="59438" name="Text Box 46"/>
            <p:cNvSpPr txBox="1">
              <a:spLocks noChangeArrowheads="1"/>
            </p:cNvSpPr>
            <p:nvPr/>
          </p:nvSpPr>
          <p:spPr bwMode="auto">
            <a:xfrm>
              <a:off x="624" y="2407"/>
              <a:ext cx="182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 </a:t>
              </a:r>
              <a:r>
                <a:rPr kumimoji="1"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）互感系数 </a:t>
              </a:r>
            </a:p>
          </p:txBody>
        </p:sp>
        <p:sp>
          <p:nvSpPr>
            <p:cNvPr id="59439" name="Text Box 47"/>
            <p:cNvSpPr txBox="1">
              <a:spLocks noChangeArrowheads="1"/>
            </p:cNvSpPr>
            <p:nvPr/>
          </p:nvSpPr>
          <p:spPr bwMode="auto">
            <a:xfrm>
              <a:off x="672" y="2704"/>
              <a:ext cx="17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（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理论可证明</a:t>
              </a: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）</a:t>
              </a:r>
            </a:p>
          </p:txBody>
        </p:sp>
        <p:graphicFrame>
          <p:nvGraphicFramePr>
            <p:cNvPr id="59440" name="Object 48"/>
            <p:cNvGraphicFramePr>
              <a:graphicFrameLocks noChangeAspect="1"/>
            </p:cNvGraphicFramePr>
            <p:nvPr/>
          </p:nvGraphicFramePr>
          <p:xfrm>
            <a:off x="2256" y="2400"/>
            <a:ext cx="3024" cy="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496" name="Equation" r:id="rId21" imgW="1701800" imgH="431800" progId="Equation.3">
                    <p:embed/>
                  </p:oleObj>
                </mc:Choice>
                <mc:Fallback>
                  <p:oleObj name="Equation" r:id="rId21" imgW="1701800" imgH="431800" progId="Equation.3">
                    <p:embed/>
                    <p:pic>
                      <p:nvPicPr>
                        <p:cNvPr id="0" name="Picture 6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400"/>
                          <a:ext cx="3024" cy="746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矩形 48"/>
          <p:cNvSpPr/>
          <p:nvPr/>
        </p:nvSpPr>
        <p:spPr>
          <a:xfrm>
            <a:off x="740229" y="152400"/>
            <a:ext cx="215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互感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3400" y="2425702"/>
            <a:ext cx="6629401" cy="1079501"/>
            <a:chOff x="240" y="1359"/>
            <a:chExt cx="4176" cy="680"/>
          </a:xfrm>
        </p:grpSpPr>
        <p:graphicFrame>
          <p:nvGraphicFramePr>
            <p:cNvPr id="6041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6093414"/>
                </p:ext>
              </p:extLst>
            </p:nvPr>
          </p:nvGraphicFramePr>
          <p:xfrm>
            <a:off x="1815" y="1359"/>
            <a:ext cx="2601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02" name="Equation" r:id="rId3" imgW="1346040" imgH="380880" progId="Equation.DSMT4">
                    <p:embed/>
                  </p:oleObj>
                </mc:Choice>
                <mc:Fallback>
                  <p:oleObj name="Equation" r:id="rId3" imgW="1346040" imgH="380880" progId="Equation.DSMT4">
                    <p:embed/>
                    <p:pic>
                      <p:nvPicPr>
                        <p:cNvPr id="0" name="Picture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5" y="1359"/>
                          <a:ext cx="2601" cy="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20" name="Text Box 4"/>
            <p:cNvSpPr txBox="1">
              <a:spLocks noChangeArrowheads="1"/>
            </p:cNvSpPr>
            <p:nvPr/>
          </p:nvSpPr>
          <p:spPr bwMode="auto">
            <a:xfrm>
              <a:off x="240" y="1488"/>
              <a:ext cx="19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0000FF"/>
                </a:buClr>
                <a:buFont typeface="Wingdings" pitchFamily="2" charset="2"/>
                <a:buChar char="Ø"/>
              </a:pPr>
              <a:r>
                <a:rPr kumimoji="1" lang="en-US" altLang="zh-CN" sz="2800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互感系数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62000" y="3581400"/>
            <a:ext cx="7924800" cy="3084513"/>
            <a:chOff x="480" y="2160"/>
            <a:chExt cx="4992" cy="1943"/>
          </a:xfrm>
        </p:grpSpPr>
        <p:sp>
          <p:nvSpPr>
            <p:cNvPr id="60422" name="Text Box 6"/>
            <p:cNvSpPr txBox="1">
              <a:spLocks noChangeArrowheads="1"/>
            </p:cNvSpPr>
            <p:nvPr/>
          </p:nvSpPr>
          <p:spPr bwMode="auto">
            <a:xfrm>
              <a:off x="1920" y="2160"/>
              <a:ext cx="3552" cy="1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问：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下列几种情况互感是否变化</a:t>
              </a: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？               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）线框平行直导线移动；              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）线框垂直于直导线移动；          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）线框绕 </a:t>
              </a:r>
              <a:r>
                <a:rPr kumimoji="1" lang="en-US" altLang="zh-CN" sz="2800" i="1" dirty="0">
                  <a:latin typeface="黑体" pitchFamily="49" charset="-122"/>
                  <a:ea typeface="黑体" pitchFamily="49" charset="-122"/>
                </a:rPr>
                <a:t>OC</a:t>
              </a: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轴转动；                      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4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）直导线中电流变化</a:t>
              </a: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.</a:t>
              </a:r>
            </a:p>
          </p:txBody>
        </p: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480" y="2208"/>
              <a:ext cx="1248" cy="1872"/>
              <a:chOff x="432" y="1872"/>
              <a:chExt cx="1344" cy="2256"/>
            </a:xfrm>
          </p:grpSpPr>
          <p:sp>
            <p:nvSpPr>
              <p:cNvPr id="60424" name="Rectangle 8"/>
              <p:cNvSpPr>
                <a:spLocks noChangeArrowheads="1"/>
              </p:cNvSpPr>
              <p:nvPr/>
            </p:nvSpPr>
            <p:spPr bwMode="auto">
              <a:xfrm>
                <a:off x="432" y="1872"/>
                <a:ext cx="1344" cy="2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25" name="Line 9"/>
              <p:cNvSpPr>
                <a:spLocks noChangeShapeType="1"/>
              </p:cNvSpPr>
              <p:nvPr/>
            </p:nvSpPr>
            <p:spPr bwMode="auto">
              <a:xfrm>
                <a:off x="624" y="2256"/>
                <a:ext cx="0" cy="15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26" name="Rectangle 10"/>
              <p:cNvSpPr>
                <a:spLocks noChangeArrowheads="1"/>
              </p:cNvSpPr>
              <p:nvPr/>
            </p:nvSpPr>
            <p:spPr bwMode="auto">
              <a:xfrm>
                <a:off x="912" y="2400"/>
                <a:ext cx="720" cy="912"/>
              </a:xfrm>
              <a:prstGeom prst="rect">
                <a:avLst/>
              </a:prstGeom>
              <a:noFill/>
              <a:ln w="28575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27" name="Line 11"/>
              <p:cNvSpPr>
                <a:spLocks noChangeShapeType="1"/>
              </p:cNvSpPr>
              <p:nvPr/>
            </p:nvSpPr>
            <p:spPr bwMode="auto">
              <a:xfrm>
                <a:off x="1248" y="2064"/>
                <a:ext cx="0" cy="16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28" name="Text Box 12"/>
              <p:cNvSpPr txBox="1">
                <a:spLocks noChangeArrowheads="1"/>
              </p:cNvSpPr>
              <p:nvPr/>
            </p:nvSpPr>
            <p:spPr bwMode="auto">
              <a:xfrm>
                <a:off x="1248" y="2112"/>
                <a:ext cx="288" cy="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itchFamily="18" charset="0"/>
                  </a:rPr>
                  <a:t>O</a:t>
                </a:r>
              </a:p>
            </p:txBody>
          </p:sp>
          <p:sp>
            <p:nvSpPr>
              <p:cNvPr id="60429" name="Text Box 13"/>
              <p:cNvSpPr txBox="1">
                <a:spLocks noChangeArrowheads="1"/>
              </p:cNvSpPr>
              <p:nvPr/>
            </p:nvSpPr>
            <p:spPr bwMode="auto">
              <a:xfrm>
                <a:off x="1248" y="3312"/>
                <a:ext cx="240" cy="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itchFamily="18" charset="0"/>
                  </a:rPr>
                  <a:t>C</a:t>
                </a:r>
              </a:p>
            </p:txBody>
          </p:sp>
          <p:sp>
            <p:nvSpPr>
              <p:cNvPr id="60430" name="Line 14"/>
              <p:cNvSpPr>
                <a:spLocks noChangeShapeType="1"/>
              </p:cNvSpPr>
              <p:nvPr/>
            </p:nvSpPr>
            <p:spPr bwMode="auto">
              <a:xfrm flipV="1">
                <a:off x="624" y="1872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0431" name="Line 15"/>
              <p:cNvSpPr>
                <a:spLocks noChangeShapeType="1"/>
              </p:cNvSpPr>
              <p:nvPr/>
            </p:nvSpPr>
            <p:spPr bwMode="auto">
              <a:xfrm flipV="1">
                <a:off x="624" y="3744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60432" name="Text Box 16"/>
          <p:cNvSpPr txBox="1">
            <a:spLocks noChangeArrowheads="1"/>
          </p:cNvSpPr>
          <p:nvPr/>
        </p:nvSpPr>
        <p:spPr bwMode="auto">
          <a:xfrm>
            <a:off x="685800" y="984249"/>
            <a:ext cx="3810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2 </a:t>
            </a:r>
            <a:r>
              <a:rPr kumimoji="1"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）互感电动势 </a:t>
            </a:r>
          </a:p>
        </p:txBody>
      </p:sp>
      <p:graphicFrame>
        <p:nvGraphicFramePr>
          <p:cNvPr id="6043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696570"/>
              </p:ext>
            </p:extLst>
          </p:nvPr>
        </p:nvGraphicFramePr>
        <p:xfrm>
          <a:off x="1744890" y="1447800"/>
          <a:ext cx="2446110" cy="1015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3" name="Equation" r:id="rId5" imgW="749160" imgH="355320" progId="Equation.DSMT4">
                  <p:embed/>
                </p:oleObj>
              </mc:Choice>
              <mc:Fallback>
                <p:oleObj name="Equation" r:id="rId5" imgW="749160" imgH="355320" progId="Equation.DSMT4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890" y="1447800"/>
                        <a:ext cx="2446110" cy="10159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054191"/>
              </p:ext>
            </p:extLst>
          </p:nvPr>
        </p:nvGraphicFramePr>
        <p:xfrm>
          <a:off x="5207177" y="1371600"/>
          <a:ext cx="2166761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4" name="Equation" r:id="rId7" imgW="736560" imgH="355320" progId="Equation.DSMT4">
                  <p:embed/>
                </p:oleObj>
              </mc:Choice>
              <mc:Fallback>
                <p:oleObj name="Equation" r:id="rId7" imgW="736560" imgH="355320" progId="Equation.DSMT4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177" y="1371600"/>
                        <a:ext cx="2166761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740229" y="152400"/>
            <a:ext cx="215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互感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" y="914400"/>
            <a:ext cx="8839200" cy="5090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互感系数的计算</a:t>
            </a:r>
            <a:endParaRPr lang="zh-CN" altLang="zh-CN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一般情况下，互感系数的计算也十分复杂，在实际中更多地也是通过实验方法测定。对于某些特殊的结构，互感系数可以通过理论计算得到。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通常的步骤为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）设一个回路通有电流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）求出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在另一个回路中产生的磁场分布情况（求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）；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）计算在另一个回路中产生的磁通量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）由互感系数定义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，求出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值。</a:t>
            </a:r>
          </a:p>
        </p:txBody>
      </p:sp>
      <p:sp>
        <p:nvSpPr>
          <p:cNvPr id="3" name="矩形 2"/>
          <p:cNvSpPr/>
          <p:nvPr/>
        </p:nvSpPr>
        <p:spPr>
          <a:xfrm>
            <a:off x="740229" y="152400"/>
            <a:ext cx="215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互感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897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0229" y="152400"/>
            <a:ext cx="215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互感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1066801"/>
            <a:ext cx="4572000" cy="299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9.3.3 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螺线管和线圈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如图所示，长直密绕螺线管长为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，横截面积为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，线圈匝数为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，在其中段绕有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匝长度较短的线圈。计算它们之间的互感系数。</a:t>
            </a:r>
          </a:p>
        </p:txBody>
      </p:sp>
      <p:pic>
        <p:nvPicPr>
          <p:cNvPr id="122882" name="Picture 2" descr="C:\Users\zhangru\Desktop\新教材ppt\上册整合后的图片\9.3.4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55851"/>
            <a:ext cx="4114800" cy="25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4114800"/>
            <a:ext cx="7249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设螺线管中通有电流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，则其中磁场为：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185811"/>
              </p:ext>
            </p:extLst>
          </p:nvPr>
        </p:nvGraphicFramePr>
        <p:xfrm>
          <a:off x="7010400" y="3910046"/>
          <a:ext cx="1947462" cy="1000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0" r:id="rId4" imgW="685502" imgH="355446" progId="Equation.DSMT4">
                  <p:embed/>
                </p:oleObj>
              </mc:Choice>
              <mc:Fallback>
                <p:oleObj r:id="rId4" imgW="685502" imgH="355446" progId="Equation.DSMT4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910046"/>
                        <a:ext cx="1947462" cy="1000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52400" y="4986141"/>
            <a:ext cx="419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穿过短线圈的总磁通量为：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920370"/>
              </p:ext>
            </p:extLst>
          </p:nvPr>
        </p:nvGraphicFramePr>
        <p:xfrm>
          <a:off x="4343400" y="4825823"/>
          <a:ext cx="4044147" cy="965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1" r:id="rId6" imgW="1473200" imgH="355600" progId="Equation.DSMT4">
                  <p:embed/>
                </p:oleObj>
              </mc:Choice>
              <mc:Fallback>
                <p:oleObj r:id="rId6" imgW="1473200" imgH="355600" progId="Equation.DSMT4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825823"/>
                        <a:ext cx="4044147" cy="965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111609"/>
              </p:ext>
            </p:extLst>
          </p:nvPr>
        </p:nvGraphicFramePr>
        <p:xfrm>
          <a:off x="3886200" y="5815734"/>
          <a:ext cx="32004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2" r:id="rId8" imgW="1206500" imgH="381000" progId="Equation.DSMT4">
                  <p:embed/>
                </p:oleObj>
              </mc:Choice>
              <mc:Fallback>
                <p:oleObj r:id="rId8" imgW="1206500" imgH="381000" progId="Equation.DSMT4">
                  <p:embed/>
                  <p:pic>
                    <p:nvPicPr>
                      <p:cNvPr id="0" name="Picture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815734"/>
                        <a:ext cx="3200400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1470898" y="595378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互感系数为：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519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0229" y="152400"/>
            <a:ext cx="215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互感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308" y="931722"/>
            <a:ext cx="5422492" cy="3487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9.3.4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如图所示，两个共轴圆线圈，半径分别为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=20cm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=1cm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，匝数分别为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=50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=20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，相距为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=3cm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）求两线圈的互感系数；（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）若小线圈中电流以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50A/s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的变化率减小，求大线圈中的感生电动势。</a:t>
            </a:r>
          </a:p>
        </p:txBody>
      </p:sp>
      <p:pic>
        <p:nvPicPr>
          <p:cNvPr id="124929" name="Picture 1" descr="C:\Users\zhangru\Desktop\新教材ppt\上册整合后的图片\9.3.5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92" y="1219200"/>
            <a:ext cx="356910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28600" y="4456093"/>
            <a:ext cx="883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）设半径为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的线圈中通有电流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其轴线上到中心点距离为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处磁感应强度大小为：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76355"/>
              </p:ext>
            </p:extLst>
          </p:nvPr>
        </p:nvGraphicFramePr>
        <p:xfrm>
          <a:off x="2910114" y="5334000"/>
          <a:ext cx="3396344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8" r:id="rId4" imgW="990170" imgH="406224" progId="Equation.DSMT4">
                  <p:embed/>
                </p:oleObj>
              </mc:Choice>
              <mc:Fallback>
                <p:oleObj r:id="rId4" imgW="990170" imgH="406224" progId="Equation.DSMT4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0114" y="5334000"/>
                        <a:ext cx="3396344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0229" y="152400"/>
            <a:ext cx="215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互感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Picture 1" descr="C:\Users\zhangru\Desktop\新教材ppt\上册整合后的图片\9.3.5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92" y="1219200"/>
            <a:ext cx="356910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81000" y="1066800"/>
            <a:ext cx="5105400" cy="1522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因为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很小，所以小线圈所在处磁场可视为均匀的，则通过小线圈的磁通量为：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378718"/>
              </p:ext>
            </p:extLst>
          </p:nvPr>
        </p:nvGraphicFramePr>
        <p:xfrm>
          <a:off x="533399" y="2514600"/>
          <a:ext cx="4648201" cy="1016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09" r:id="rId4" imgW="1828800" imgH="406400" progId="Equation.DSMT4">
                  <p:embed/>
                </p:oleObj>
              </mc:Choice>
              <mc:Fallback>
                <p:oleObj r:id="rId4" imgW="1828800" imgH="406400" progId="Equation.DSMT4">
                  <p:embed/>
                  <p:pic>
                    <p:nvPicPr>
                      <p:cNvPr id="0" name="Picture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99" y="2514600"/>
                        <a:ext cx="4648201" cy="10167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28600" y="350520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两线圈的互感系数为：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436259"/>
              </p:ext>
            </p:extLst>
          </p:nvPr>
        </p:nvGraphicFramePr>
        <p:xfrm>
          <a:off x="1993696" y="4122797"/>
          <a:ext cx="53657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10" name="Equation" r:id="rId6" imgW="2171520" imgH="406080" progId="Equation.DSMT4">
                  <p:embed/>
                </p:oleObj>
              </mc:Choice>
              <mc:Fallback>
                <p:oleObj name="Equation" r:id="rId6" imgW="2171520" imgH="406080" progId="Equation.DSMT4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696" y="4122797"/>
                        <a:ext cx="536575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228600" y="5181600"/>
            <a:ext cx="5346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）大线圈中的感生电动势为：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250421"/>
              </p:ext>
            </p:extLst>
          </p:nvPr>
        </p:nvGraphicFramePr>
        <p:xfrm>
          <a:off x="2933131" y="5769122"/>
          <a:ext cx="3592512" cy="94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11" name="Equation" r:id="rId8" imgW="1346040" imgH="355320" progId="Equation.DSMT4">
                  <p:embed/>
                </p:oleObj>
              </mc:Choice>
              <mc:Fallback>
                <p:oleObj name="Equation" r:id="rId8" imgW="1346040" imgH="355320" progId="Equation.DSMT4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131" y="5769122"/>
                        <a:ext cx="3592512" cy="942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94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2743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</a:pPr>
            <a:r>
              <a:rPr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互感的应用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838200" y="1371600"/>
            <a:ext cx="449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）变压器的应用；</a:t>
            </a: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04800" y="1828800"/>
            <a:ext cx="8458200" cy="10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）电流互感器套在电路上，可测大电流和保护线路；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" y="3276600"/>
            <a:ext cx="8229600" cy="10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）感应线圈使低压直流电变为高压脉冲，形成高压放电，用于点火装置等</a:t>
            </a: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;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838200" y="2819400"/>
            <a:ext cx="754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）钳形安培表测回路中交流电大小；</a:t>
            </a: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838200" y="5257800"/>
            <a:ext cx="7391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）电子线路中的互感是一个重要的元件</a:t>
            </a: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381000" y="5800210"/>
            <a:ext cx="8458200" cy="10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互感也会引起有害的干扰，在设计电路时必须合理布局，并采取有效的屏蔽措施</a:t>
            </a: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304800" y="4343400"/>
            <a:ext cx="8686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8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）电焊机利用互感产生低压大电流熔化金属进行焊接</a:t>
            </a:r>
            <a:r>
              <a:rPr lang="en-US" altLang="zh-CN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sp>
        <p:nvSpPr>
          <p:cNvPr id="10" name="矩形 9"/>
          <p:cNvSpPr/>
          <p:nvPr/>
        </p:nvSpPr>
        <p:spPr>
          <a:xfrm>
            <a:off x="740229" y="152400"/>
            <a:ext cx="215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互感</a:t>
            </a:r>
            <a:endParaRPr lang="zh-CN" altLang="zh-CN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  <p:bldP spid="64516" grpId="0" autoUpdateAnimBg="0"/>
      <p:bldP spid="64517" grpId="0" autoUpdateAnimBg="0"/>
      <p:bldP spid="64518" grpId="0" autoUpdateAnimBg="0"/>
      <p:bldP spid="64519" grpId="0" autoUpdateAnimBg="0"/>
      <p:bldP spid="64520" grpId="0" autoUpdateAnimBg="0"/>
      <p:bldP spid="64521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2743200"/>
            <a:ext cx="81483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9.4 </a:t>
            </a:r>
            <a:r>
              <a:rPr lang="zh-CN" altLang="zh-CN" sz="5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磁场的能量和能量密度</a:t>
            </a:r>
          </a:p>
        </p:txBody>
      </p:sp>
    </p:spTree>
    <p:extLst>
      <p:ext uri="{BB962C8B-B14F-4D97-AF65-F5344CB8AC3E}">
        <p14:creationId xmlns:p14="http://schemas.microsoft.com/office/powerpoint/2010/main" val="3400840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62000" y="4495800"/>
            <a:ext cx="2590800" cy="1890713"/>
            <a:chOff x="480" y="2640"/>
            <a:chExt cx="1632" cy="1191"/>
          </a:xfrm>
        </p:grpSpPr>
        <p:sp>
          <p:nvSpPr>
            <p:cNvPr id="72707" name="Text Box 3"/>
            <p:cNvSpPr txBox="1">
              <a:spLocks noChangeArrowheads="1"/>
            </p:cNvSpPr>
            <p:nvPr/>
          </p:nvSpPr>
          <p:spPr bwMode="auto">
            <a:xfrm>
              <a:off x="480" y="2640"/>
              <a:ext cx="1632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自感线圈磁能</a:t>
              </a:r>
              <a:endPara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72708" name="Object 4"/>
            <p:cNvGraphicFramePr>
              <a:graphicFrameLocks noChangeAspect="1"/>
            </p:cNvGraphicFramePr>
            <p:nvPr/>
          </p:nvGraphicFramePr>
          <p:xfrm>
            <a:off x="528" y="3162"/>
            <a:ext cx="1536" cy="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63" name="Equation" r:id="rId3" imgW="736280" imgH="393529" progId="Equation.3">
                    <p:embed/>
                  </p:oleObj>
                </mc:Choice>
                <mc:Fallback>
                  <p:oleObj name="Equation" r:id="rId3" imgW="736280" imgH="393529" progId="Equation.3">
                    <p:embed/>
                    <p:pic>
                      <p:nvPicPr>
                        <p:cNvPr id="0" name="Picture 5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162"/>
                          <a:ext cx="1536" cy="669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543800" y="4028062"/>
            <a:ext cx="1447800" cy="2286000"/>
            <a:chOff x="4656" y="2352"/>
            <a:chExt cx="912" cy="1440"/>
          </a:xfrm>
        </p:grpSpPr>
        <p:sp>
          <p:nvSpPr>
            <p:cNvPr id="72710" name="Freeform 6"/>
            <p:cNvSpPr>
              <a:spLocks/>
            </p:cNvSpPr>
            <p:nvPr/>
          </p:nvSpPr>
          <p:spPr bwMode="auto">
            <a:xfrm>
              <a:off x="4656" y="2352"/>
              <a:ext cx="768" cy="1440"/>
            </a:xfrm>
            <a:custGeom>
              <a:avLst/>
              <a:gdLst/>
              <a:ahLst/>
              <a:cxnLst>
                <a:cxn ang="0">
                  <a:pos x="0" y="1296"/>
                </a:cxn>
                <a:cxn ang="0">
                  <a:pos x="0" y="225"/>
                </a:cxn>
                <a:cxn ang="0">
                  <a:pos x="250" y="221"/>
                </a:cxn>
                <a:cxn ang="0">
                  <a:pos x="313" y="0"/>
                </a:cxn>
                <a:cxn ang="0">
                  <a:pos x="384" y="221"/>
                </a:cxn>
                <a:cxn ang="0">
                  <a:pos x="720" y="225"/>
                </a:cxn>
                <a:cxn ang="0">
                  <a:pos x="720" y="1296"/>
                </a:cxn>
                <a:cxn ang="0">
                  <a:pos x="0" y="1296"/>
                </a:cxn>
              </a:cxnLst>
              <a:rect l="0" t="0" r="r" b="b"/>
              <a:pathLst>
                <a:path w="720" h="1296">
                  <a:moveTo>
                    <a:pt x="0" y="1296"/>
                  </a:moveTo>
                  <a:lnTo>
                    <a:pt x="0" y="225"/>
                  </a:lnTo>
                  <a:lnTo>
                    <a:pt x="250" y="221"/>
                  </a:lnTo>
                  <a:cubicBezTo>
                    <a:pt x="329" y="4"/>
                    <a:pt x="313" y="85"/>
                    <a:pt x="313" y="0"/>
                  </a:cubicBezTo>
                  <a:lnTo>
                    <a:pt x="384" y="221"/>
                  </a:lnTo>
                  <a:lnTo>
                    <a:pt x="720" y="225"/>
                  </a:lnTo>
                  <a:lnTo>
                    <a:pt x="720" y="1296"/>
                  </a:lnTo>
                  <a:lnTo>
                    <a:pt x="0" y="1296"/>
                  </a:lnTo>
                  <a:close/>
                </a:path>
              </a:pathLst>
            </a:custGeom>
            <a:solidFill>
              <a:schemeClr val="folHlink">
                <a:alpha val="50000"/>
              </a:schemeClr>
            </a:solidFill>
            <a:ln w="9525">
              <a:solidFill>
                <a:srgbClr val="9A16A4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711" name="Rectangle 7"/>
            <p:cNvSpPr>
              <a:spLocks noChangeArrowheads="1"/>
            </p:cNvSpPr>
            <p:nvPr/>
          </p:nvSpPr>
          <p:spPr bwMode="auto">
            <a:xfrm>
              <a:off x="4656" y="2670"/>
              <a:ext cx="912" cy="102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回路电阻所放出的焦耳热</a:t>
              </a:r>
            </a:p>
          </p:txBody>
        </p:sp>
      </p:grpSp>
      <p:graphicFrame>
        <p:nvGraphicFramePr>
          <p:cNvPr id="727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183665"/>
              </p:ext>
            </p:extLst>
          </p:nvPr>
        </p:nvGraphicFramePr>
        <p:xfrm>
          <a:off x="5207000" y="1066800"/>
          <a:ext cx="2598725" cy="11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4" name="Equation" r:id="rId5" imgW="761760" imgH="355320" progId="Equation.DSMT4">
                  <p:embed/>
                </p:oleObj>
              </mc:Choice>
              <mc:Fallback>
                <p:oleObj name="Equation" r:id="rId5" imgW="761760" imgH="355320" progId="Equation.DSMT4">
                  <p:embed/>
                  <p:pic>
                    <p:nvPicPr>
                      <p:cNvPr id="0" name="Picture 5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1066800"/>
                        <a:ext cx="2598725" cy="114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752739"/>
              </p:ext>
            </p:extLst>
          </p:nvPr>
        </p:nvGraphicFramePr>
        <p:xfrm>
          <a:off x="4404459" y="3048000"/>
          <a:ext cx="4358541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5" name="Equation" r:id="rId7" imgW="1371600" imgH="355320" progId="Equation.DSMT4">
                  <p:embed/>
                </p:oleObj>
              </mc:Choice>
              <mc:Fallback>
                <p:oleObj name="Equation" r:id="rId7" imgW="1371600" imgH="355320" progId="Equation.DSMT4">
                  <p:embed/>
                  <p:pic>
                    <p:nvPicPr>
                      <p:cNvPr id="0" name="Picture 5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4459" y="3048000"/>
                        <a:ext cx="4358541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29401"/>
              </p:ext>
            </p:extLst>
          </p:nvPr>
        </p:nvGraphicFramePr>
        <p:xfrm>
          <a:off x="4480765" y="2209800"/>
          <a:ext cx="4053635" cy="66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6" name="Equation" r:id="rId9" imgW="1091880" imgH="190440" progId="Equation.DSMT4">
                  <p:embed/>
                </p:oleObj>
              </mc:Choice>
              <mc:Fallback>
                <p:oleObj name="Equation" r:id="rId9" imgW="1091880" imgH="190440" progId="Equation.DSMT4">
                  <p:embed/>
                  <p:pic>
                    <p:nvPicPr>
                      <p:cNvPr id="0" name="Picture 5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0765" y="2209800"/>
                        <a:ext cx="4053635" cy="661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572000" y="4028062"/>
            <a:ext cx="685800" cy="2286000"/>
            <a:chOff x="2880" y="2352"/>
            <a:chExt cx="432" cy="1440"/>
          </a:xfrm>
        </p:grpSpPr>
        <p:sp>
          <p:nvSpPr>
            <p:cNvPr id="72716" name="Freeform 12"/>
            <p:cNvSpPr>
              <a:spLocks/>
            </p:cNvSpPr>
            <p:nvPr/>
          </p:nvSpPr>
          <p:spPr bwMode="auto">
            <a:xfrm>
              <a:off x="2880" y="2352"/>
              <a:ext cx="384" cy="1440"/>
            </a:xfrm>
            <a:custGeom>
              <a:avLst/>
              <a:gdLst/>
              <a:ahLst/>
              <a:cxnLst>
                <a:cxn ang="0">
                  <a:pos x="0" y="1162"/>
                </a:cxn>
                <a:cxn ang="0">
                  <a:pos x="0" y="202"/>
                </a:cxn>
                <a:cxn ang="0">
                  <a:pos x="144" y="202"/>
                </a:cxn>
                <a:cxn ang="0">
                  <a:pos x="192" y="0"/>
                </a:cxn>
                <a:cxn ang="0">
                  <a:pos x="259" y="202"/>
                </a:cxn>
                <a:cxn ang="0">
                  <a:pos x="442" y="202"/>
                </a:cxn>
                <a:cxn ang="0">
                  <a:pos x="442" y="1162"/>
                </a:cxn>
                <a:cxn ang="0">
                  <a:pos x="0" y="1162"/>
                </a:cxn>
              </a:cxnLst>
              <a:rect l="0" t="0" r="r" b="b"/>
              <a:pathLst>
                <a:path w="442" h="1162">
                  <a:moveTo>
                    <a:pt x="0" y="1162"/>
                  </a:moveTo>
                  <a:lnTo>
                    <a:pt x="0" y="202"/>
                  </a:lnTo>
                  <a:lnTo>
                    <a:pt x="144" y="202"/>
                  </a:lnTo>
                  <a:cubicBezTo>
                    <a:pt x="193" y="7"/>
                    <a:pt x="192" y="76"/>
                    <a:pt x="192" y="0"/>
                  </a:cubicBezTo>
                  <a:lnTo>
                    <a:pt x="259" y="202"/>
                  </a:lnTo>
                  <a:lnTo>
                    <a:pt x="442" y="202"/>
                  </a:lnTo>
                  <a:lnTo>
                    <a:pt x="442" y="1162"/>
                  </a:lnTo>
                  <a:lnTo>
                    <a:pt x="0" y="1162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CDCFB"/>
                </a:gs>
              </a:gsLst>
              <a:lin ang="5400000" scaled="1"/>
            </a:gradFill>
            <a:ln w="12700" cmpd="sng">
              <a:solidFill>
                <a:srgbClr val="CC00CC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717" name="Text Box 13"/>
            <p:cNvSpPr txBox="1">
              <a:spLocks noChangeArrowheads="1"/>
            </p:cNvSpPr>
            <p:nvPr/>
          </p:nvSpPr>
          <p:spPr bwMode="auto">
            <a:xfrm>
              <a:off x="2880" y="2658"/>
              <a:ext cx="432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电源作功</a:t>
              </a:r>
              <a:endParaRPr lang="zh-CN" altLang="en-US" sz="2800" dirty="0">
                <a:solidFill>
                  <a:srgbClr val="1C1C1C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867400" y="4028062"/>
            <a:ext cx="1371600" cy="2286000"/>
            <a:chOff x="3696" y="2352"/>
            <a:chExt cx="864" cy="1440"/>
          </a:xfrm>
        </p:grpSpPr>
        <p:sp>
          <p:nvSpPr>
            <p:cNvPr id="72719" name="Freeform 15"/>
            <p:cNvSpPr>
              <a:spLocks/>
            </p:cNvSpPr>
            <p:nvPr/>
          </p:nvSpPr>
          <p:spPr bwMode="auto">
            <a:xfrm>
              <a:off x="3696" y="2352"/>
              <a:ext cx="816" cy="1440"/>
            </a:xfrm>
            <a:custGeom>
              <a:avLst/>
              <a:gdLst/>
              <a:ahLst/>
              <a:cxnLst>
                <a:cxn ang="0">
                  <a:pos x="0" y="1296"/>
                </a:cxn>
                <a:cxn ang="0">
                  <a:pos x="0" y="225"/>
                </a:cxn>
                <a:cxn ang="0">
                  <a:pos x="250" y="221"/>
                </a:cxn>
                <a:cxn ang="0">
                  <a:pos x="313" y="0"/>
                </a:cxn>
                <a:cxn ang="0">
                  <a:pos x="384" y="221"/>
                </a:cxn>
                <a:cxn ang="0">
                  <a:pos x="720" y="225"/>
                </a:cxn>
                <a:cxn ang="0">
                  <a:pos x="720" y="1296"/>
                </a:cxn>
                <a:cxn ang="0">
                  <a:pos x="0" y="1296"/>
                </a:cxn>
              </a:cxnLst>
              <a:rect l="0" t="0" r="r" b="b"/>
              <a:pathLst>
                <a:path w="720" h="1296">
                  <a:moveTo>
                    <a:pt x="0" y="1296"/>
                  </a:moveTo>
                  <a:lnTo>
                    <a:pt x="0" y="225"/>
                  </a:lnTo>
                  <a:lnTo>
                    <a:pt x="250" y="221"/>
                  </a:lnTo>
                  <a:cubicBezTo>
                    <a:pt x="329" y="4"/>
                    <a:pt x="313" y="85"/>
                    <a:pt x="313" y="0"/>
                  </a:cubicBezTo>
                  <a:lnTo>
                    <a:pt x="384" y="221"/>
                  </a:lnTo>
                  <a:lnTo>
                    <a:pt x="720" y="225"/>
                  </a:lnTo>
                  <a:lnTo>
                    <a:pt x="720" y="1296"/>
                  </a:lnTo>
                  <a:lnTo>
                    <a:pt x="0" y="1296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12700" cmpd="sng">
              <a:solidFill>
                <a:srgbClr val="0DADB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720" name="Text Box 16"/>
            <p:cNvSpPr txBox="1">
              <a:spLocks noChangeArrowheads="1"/>
            </p:cNvSpPr>
            <p:nvPr/>
          </p:nvSpPr>
          <p:spPr bwMode="auto">
            <a:xfrm>
              <a:off x="3696" y="2610"/>
              <a:ext cx="864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电源反抗自感电动势作的功</a:t>
              </a:r>
              <a:endParaRPr lang="zh-CN" altLang="en-US" sz="2800" dirty="0">
                <a:solidFill>
                  <a:srgbClr val="1C1C1C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1371600"/>
            <a:ext cx="3733800" cy="2470150"/>
            <a:chOff x="144" y="720"/>
            <a:chExt cx="2352" cy="1556"/>
          </a:xfrm>
        </p:grpSpPr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144" y="720"/>
              <a:ext cx="2352" cy="1536"/>
              <a:chOff x="144" y="720"/>
              <a:chExt cx="2352" cy="1536"/>
            </a:xfrm>
          </p:grpSpPr>
          <p:sp>
            <p:nvSpPr>
              <p:cNvPr id="72723" name="Rectangle 19"/>
              <p:cNvSpPr>
                <a:spLocks noChangeArrowheads="1"/>
              </p:cNvSpPr>
              <p:nvPr/>
            </p:nvSpPr>
            <p:spPr bwMode="auto">
              <a:xfrm>
                <a:off x="144" y="720"/>
                <a:ext cx="2352" cy="15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" name="Group 20"/>
              <p:cNvGrpSpPr>
                <a:grpSpLocks/>
              </p:cNvGrpSpPr>
              <p:nvPr/>
            </p:nvGrpSpPr>
            <p:grpSpPr bwMode="auto">
              <a:xfrm>
                <a:off x="189" y="816"/>
                <a:ext cx="2262" cy="1433"/>
                <a:chOff x="189" y="816"/>
                <a:chExt cx="2262" cy="1433"/>
              </a:xfrm>
            </p:grpSpPr>
            <p:sp>
              <p:nvSpPr>
                <p:cNvPr id="72725" name="AutoShape 21"/>
                <p:cNvSpPr>
                  <a:spLocks noChangeArrowheads="1"/>
                </p:cNvSpPr>
                <p:nvPr/>
              </p:nvSpPr>
              <p:spPr bwMode="auto">
                <a:xfrm rot="-5390567">
                  <a:off x="1216" y="108"/>
                  <a:ext cx="480" cy="1991"/>
                </a:xfrm>
                <a:prstGeom prst="can">
                  <a:avLst>
                    <a:gd name="adj" fmla="val 42382"/>
                  </a:avLst>
                </a:prstGeom>
                <a:gradFill rotWithShape="0">
                  <a:gsLst>
                    <a:gs pos="0">
                      <a:schemeClr val="folHlink">
                        <a:gamma/>
                        <a:shade val="8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86275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26" name="Freeform 22"/>
                <p:cNvSpPr>
                  <a:spLocks/>
                </p:cNvSpPr>
                <p:nvPr/>
              </p:nvSpPr>
              <p:spPr bwMode="auto">
                <a:xfrm>
                  <a:off x="732" y="816"/>
                  <a:ext cx="206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27" name="Freeform 23"/>
                <p:cNvSpPr>
                  <a:spLocks/>
                </p:cNvSpPr>
                <p:nvPr/>
              </p:nvSpPr>
              <p:spPr bwMode="auto">
                <a:xfrm>
                  <a:off x="822" y="816"/>
                  <a:ext cx="207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28" name="Freeform 24"/>
                <p:cNvSpPr>
                  <a:spLocks/>
                </p:cNvSpPr>
                <p:nvPr/>
              </p:nvSpPr>
              <p:spPr bwMode="auto">
                <a:xfrm>
                  <a:off x="913" y="816"/>
                  <a:ext cx="206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29" name="Freeform 25"/>
                <p:cNvSpPr>
                  <a:spLocks/>
                </p:cNvSpPr>
                <p:nvPr/>
              </p:nvSpPr>
              <p:spPr bwMode="auto">
                <a:xfrm>
                  <a:off x="1003" y="816"/>
                  <a:ext cx="207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0" name="Freeform 26"/>
                <p:cNvSpPr>
                  <a:spLocks/>
                </p:cNvSpPr>
                <p:nvPr/>
              </p:nvSpPr>
              <p:spPr bwMode="auto">
                <a:xfrm>
                  <a:off x="1094" y="816"/>
                  <a:ext cx="206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1" name="Freeform 27"/>
                <p:cNvSpPr>
                  <a:spLocks/>
                </p:cNvSpPr>
                <p:nvPr/>
              </p:nvSpPr>
              <p:spPr bwMode="auto">
                <a:xfrm>
                  <a:off x="1184" y="816"/>
                  <a:ext cx="207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2" name="Freeform 28"/>
                <p:cNvSpPr>
                  <a:spLocks/>
                </p:cNvSpPr>
                <p:nvPr/>
              </p:nvSpPr>
              <p:spPr bwMode="auto">
                <a:xfrm>
                  <a:off x="1275" y="816"/>
                  <a:ext cx="206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3" name="Freeform 29"/>
                <p:cNvSpPr>
                  <a:spLocks/>
                </p:cNvSpPr>
                <p:nvPr/>
              </p:nvSpPr>
              <p:spPr bwMode="auto">
                <a:xfrm>
                  <a:off x="1365" y="816"/>
                  <a:ext cx="207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4" name="Freeform 30"/>
                <p:cNvSpPr>
                  <a:spLocks/>
                </p:cNvSpPr>
                <p:nvPr/>
              </p:nvSpPr>
              <p:spPr bwMode="auto">
                <a:xfrm>
                  <a:off x="1456" y="816"/>
                  <a:ext cx="206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5" name="Freeform 31"/>
                <p:cNvSpPr>
                  <a:spLocks/>
                </p:cNvSpPr>
                <p:nvPr/>
              </p:nvSpPr>
              <p:spPr bwMode="auto">
                <a:xfrm>
                  <a:off x="1546" y="816"/>
                  <a:ext cx="181" cy="576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6" name="Freeform 32"/>
                <p:cNvSpPr>
                  <a:spLocks/>
                </p:cNvSpPr>
                <p:nvPr/>
              </p:nvSpPr>
              <p:spPr bwMode="auto">
                <a:xfrm>
                  <a:off x="1637" y="816"/>
                  <a:ext cx="206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7" name="Freeform 33"/>
                <p:cNvSpPr>
                  <a:spLocks/>
                </p:cNvSpPr>
                <p:nvPr/>
              </p:nvSpPr>
              <p:spPr bwMode="auto">
                <a:xfrm>
                  <a:off x="1727" y="816"/>
                  <a:ext cx="207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8" name="Freeform 34"/>
                <p:cNvSpPr>
                  <a:spLocks/>
                </p:cNvSpPr>
                <p:nvPr/>
              </p:nvSpPr>
              <p:spPr bwMode="auto">
                <a:xfrm>
                  <a:off x="1818" y="816"/>
                  <a:ext cx="206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39" name="Freeform 35"/>
                <p:cNvSpPr>
                  <a:spLocks/>
                </p:cNvSpPr>
                <p:nvPr/>
              </p:nvSpPr>
              <p:spPr bwMode="auto">
                <a:xfrm>
                  <a:off x="1908" y="816"/>
                  <a:ext cx="207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0" name="Freeform 36"/>
                <p:cNvSpPr>
                  <a:spLocks/>
                </p:cNvSpPr>
                <p:nvPr/>
              </p:nvSpPr>
              <p:spPr bwMode="auto">
                <a:xfrm>
                  <a:off x="1999" y="816"/>
                  <a:ext cx="206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1" name="Freeform 37"/>
                <p:cNvSpPr>
                  <a:spLocks/>
                </p:cNvSpPr>
                <p:nvPr/>
              </p:nvSpPr>
              <p:spPr bwMode="auto">
                <a:xfrm>
                  <a:off x="2089" y="816"/>
                  <a:ext cx="206" cy="57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7" y="5"/>
                    </a:cxn>
                    <a:cxn ang="0">
                      <a:pos x="93" y="98"/>
                    </a:cxn>
                    <a:cxn ang="0">
                      <a:pos x="140" y="472"/>
                    </a:cxn>
                    <a:cxn ang="0">
                      <a:pos x="179" y="574"/>
                    </a:cxn>
                    <a:cxn ang="0">
                      <a:pos x="218" y="535"/>
                    </a:cxn>
                  </a:cxnLst>
                  <a:rect l="0" t="0" r="r" b="b"/>
                  <a:pathLst>
                    <a:path w="219" h="574">
                      <a:moveTo>
                        <a:pt x="0" y="28"/>
                      </a:moveTo>
                      <a:cubicBezTo>
                        <a:pt x="3" y="26"/>
                        <a:pt x="39" y="0"/>
                        <a:pt x="47" y="5"/>
                      </a:cubicBezTo>
                      <a:cubicBezTo>
                        <a:pt x="70" y="21"/>
                        <a:pt x="87" y="70"/>
                        <a:pt x="93" y="98"/>
                      </a:cubicBezTo>
                      <a:cubicBezTo>
                        <a:pt x="119" y="220"/>
                        <a:pt x="109" y="351"/>
                        <a:pt x="140" y="472"/>
                      </a:cubicBezTo>
                      <a:cubicBezTo>
                        <a:pt x="145" y="514"/>
                        <a:pt x="136" y="559"/>
                        <a:pt x="179" y="574"/>
                      </a:cubicBezTo>
                      <a:cubicBezTo>
                        <a:pt x="219" y="560"/>
                        <a:pt x="192" y="558"/>
                        <a:pt x="218" y="53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2" name="Line 38"/>
                <p:cNvSpPr>
                  <a:spLocks noChangeShapeType="1"/>
                </p:cNvSpPr>
                <p:nvPr/>
              </p:nvSpPr>
              <p:spPr bwMode="auto">
                <a:xfrm>
                  <a:off x="777" y="1344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3" name="Freeform 39"/>
                <p:cNvSpPr>
                  <a:spLocks/>
                </p:cNvSpPr>
                <p:nvPr/>
              </p:nvSpPr>
              <p:spPr bwMode="auto">
                <a:xfrm>
                  <a:off x="2207" y="819"/>
                  <a:ext cx="114" cy="528"/>
                </a:xfrm>
                <a:custGeom>
                  <a:avLst/>
                  <a:gdLst/>
                  <a:ahLst/>
                  <a:cxnLst>
                    <a:cxn ang="0">
                      <a:pos x="4" y="45"/>
                    </a:cxn>
                    <a:cxn ang="0">
                      <a:pos x="82" y="14"/>
                    </a:cxn>
                    <a:cxn ang="0">
                      <a:pos x="105" y="380"/>
                    </a:cxn>
                    <a:cxn ang="0">
                      <a:pos x="113" y="474"/>
                    </a:cxn>
                    <a:cxn ang="0">
                      <a:pos x="121" y="528"/>
                    </a:cxn>
                  </a:cxnLst>
                  <a:rect l="0" t="0" r="r" b="b"/>
                  <a:pathLst>
                    <a:path w="121" h="528">
                      <a:moveTo>
                        <a:pt x="4" y="45"/>
                      </a:moveTo>
                      <a:cubicBezTo>
                        <a:pt x="59" y="7"/>
                        <a:pt x="0" y="0"/>
                        <a:pt x="82" y="14"/>
                      </a:cubicBezTo>
                      <a:cubicBezTo>
                        <a:pt x="98" y="135"/>
                        <a:pt x="96" y="258"/>
                        <a:pt x="105" y="380"/>
                      </a:cubicBezTo>
                      <a:cubicBezTo>
                        <a:pt x="107" y="411"/>
                        <a:pt x="110" y="443"/>
                        <a:pt x="113" y="474"/>
                      </a:cubicBezTo>
                      <a:cubicBezTo>
                        <a:pt x="115" y="492"/>
                        <a:pt x="121" y="528"/>
                        <a:pt x="121" y="528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2315" y="1344"/>
                  <a:ext cx="0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5" name="Rectangle 41"/>
                <p:cNvSpPr>
                  <a:spLocks noChangeArrowheads="1"/>
                </p:cNvSpPr>
                <p:nvPr/>
              </p:nvSpPr>
              <p:spPr bwMode="auto">
                <a:xfrm>
                  <a:off x="732" y="1872"/>
                  <a:ext cx="950" cy="96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66"/>
                    </a:gs>
                    <a:gs pos="50000">
                      <a:srgbClr val="000066">
                        <a:gamma/>
                        <a:tint val="3922"/>
                        <a:invGamma/>
                      </a:srgbClr>
                    </a:gs>
                    <a:gs pos="100000">
                      <a:srgbClr val="000066"/>
                    </a:gs>
                  </a:gsLst>
                  <a:lin ang="54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6" name="Line 42"/>
                <p:cNvSpPr>
                  <a:spLocks noChangeShapeType="1"/>
                </p:cNvSpPr>
                <p:nvPr/>
              </p:nvSpPr>
              <p:spPr bwMode="auto">
                <a:xfrm>
                  <a:off x="777" y="1728"/>
                  <a:ext cx="498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7" name="Line 43"/>
                <p:cNvSpPr>
                  <a:spLocks noChangeShapeType="1"/>
                </p:cNvSpPr>
                <p:nvPr/>
              </p:nvSpPr>
              <p:spPr bwMode="auto">
                <a:xfrm>
                  <a:off x="1275" y="1728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8" name="Line 44"/>
                <p:cNvSpPr>
                  <a:spLocks noChangeShapeType="1"/>
                </p:cNvSpPr>
                <p:nvPr/>
              </p:nvSpPr>
              <p:spPr bwMode="auto">
                <a:xfrm>
                  <a:off x="1953" y="1920"/>
                  <a:ext cx="362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49" name="Line 45"/>
                <p:cNvSpPr>
                  <a:spLocks noChangeShapeType="1"/>
                </p:cNvSpPr>
                <p:nvPr/>
              </p:nvSpPr>
              <p:spPr bwMode="auto">
                <a:xfrm>
                  <a:off x="1682" y="1920"/>
                  <a:ext cx="181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50" name="Line 46"/>
                <p:cNvSpPr>
                  <a:spLocks noChangeShapeType="1"/>
                </p:cNvSpPr>
                <p:nvPr/>
              </p:nvSpPr>
              <p:spPr bwMode="auto">
                <a:xfrm>
                  <a:off x="1863" y="1776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51" name="Line 47"/>
                <p:cNvSpPr>
                  <a:spLocks noChangeShapeType="1"/>
                </p:cNvSpPr>
                <p:nvPr/>
              </p:nvSpPr>
              <p:spPr bwMode="auto">
                <a:xfrm>
                  <a:off x="1953" y="1824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52" name="Line 48"/>
                <p:cNvSpPr>
                  <a:spLocks noChangeShapeType="1"/>
                </p:cNvSpPr>
                <p:nvPr/>
              </p:nvSpPr>
              <p:spPr bwMode="auto">
                <a:xfrm>
                  <a:off x="777" y="1536"/>
                  <a:ext cx="1538" cy="0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prstDash val="dash"/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53" name="Line 49"/>
                <p:cNvSpPr>
                  <a:spLocks noChangeShapeType="1"/>
                </p:cNvSpPr>
                <p:nvPr/>
              </p:nvSpPr>
              <p:spPr bwMode="auto">
                <a:xfrm>
                  <a:off x="551" y="864"/>
                  <a:ext cx="0" cy="480"/>
                </a:xfrm>
                <a:prstGeom prst="line">
                  <a:avLst/>
                </a:prstGeom>
                <a:noFill/>
                <a:ln w="19050">
                  <a:solidFill>
                    <a:srgbClr val="FF0066"/>
                  </a:solidFill>
                  <a:prstDash val="dash"/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72754" name="Object 50"/>
                <p:cNvGraphicFramePr>
                  <a:graphicFrameLocks noChangeAspect="1"/>
                </p:cNvGraphicFramePr>
                <p:nvPr/>
              </p:nvGraphicFramePr>
              <p:xfrm>
                <a:off x="1591" y="1392"/>
                <a:ext cx="182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467" name="公式" r:id="rId11" imgW="114201" imgH="253780" progId="Equation.3">
                        <p:embed/>
                      </p:oleObj>
                    </mc:Choice>
                    <mc:Fallback>
                      <p:oleObj name="公式" r:id="rId11" imgW="114201" imgH="253780" progId="Equation.3">
                        <p:embed/>
                        <p:pic>
                          <p:nvPicPr>
                            <p:cNvPr id="0" name="Picture 54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91" y="1392"/>
                              <a:ext cx="182" cy="33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755" name="Object 51"/>
                <p:cNvGraphicFramePr>
                  <a:graphicFrameLocks noChangeAspect="1"/>
                </p:cNvGraphicFramePr>
                <p:nvPr/>
              </p:nvGraphicFramePr>
              <p:xfrm>
                <a:off x="189" y="960"/>
                <a:ext cx="317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468" name="公式" r:id="rId13" imgW="291973" imgH="228501" progId="Equation.3">
                        <p:embed/>
                      </p:oleObj>
                    </mc:Choice>
                    <mc:Fallback>
                      <p:oleObj name="公式" r:id="rId13" imgW="291973" imgH="228501" progId="Equation.3">
                        <p:embed/>
                        <p:pic>
                          <p:nvPicPr>
                            <p:cNvPr id="0" name="Picture 54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9" y="960"/>
                              <a:ext cx="317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756" name="Object 52"/>
                <p:cNvGraphicFramePr>
                  <a:graphicFrameLocks noChangeAspect="1"/>
                </p:cNvGraphicFramePr>
                <p:nvPr/>
              </p:nvGraphicFramePr>
              <p:xfrm>
                <a:off x="617" y="1125"/>
                <a:ext cx="284" cy="2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469" name="公式" r:id="rId15" imgW="215713" imgH="241091" progId="Equation.3">
                        <p:embed/>
                      </p:oleObj>
                    </mc:Choice>
                    <mc:Fallback>
                      <p:oleObj name="公式" r:id="rId15" imgW="215713" imgH="241091" progId="Equation.3">
                        <p:embed/>
                        <p:pic>
                          <p:nvPicPr>
                            <p:cNvPr id="0" name="Picture 54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7" y="1125"/>
                              <a:ext cx="284" cy="2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8575">
                                  <a:solidFill>
                                    <a:srgbClr val="0000FF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757" name="Object 53"/>
                <p:cNvGraphicFramePr>
                  <a:graphicFrameLocks noChangeAspect="1"/>
                </p:cNvGraphicFramePr>
                <p:nvPr/>
              </p:nvGraphicFramePr>
              <p:xfrm>
                <a:off x="1908" y="1968"/>
                <a:ext cx="288" cy="2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470" name="Equation" r:id="rId17" imgW="139639" imgH="152334" progId="Equation.3">
                        <p:embed/>
                      </p:oleObj>
                    </mc:Choice>
                    <mc:Fallback>
                      <p:oleObj name="Equation" r:id="rId17" imgW="139639" imgH="152334" progId="Equation.3">
                        <p:embed/>
                        <p:pic>
                          <p:nvPicPr>
                            <p:cNvPr id="0" name="Picture 54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08" y="1968"/>
                              <a:ext cx="288" cy="28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aphicFrame>
          <p:nvGraphicFramePr>
            <p:cNvPr id="72758" name="Object 54"/>
            <p:cNvGraphicFramePr>
              <a:graphicFrameLocks noChangeAspect="1"/>
            </p:cNvGraphicFramePr>
            <p:nvPr/>
          </p:nvGraphicFramePr>
          <p:xfrm>
            <a:off x="912" y="1968"/>
            <a:ext cx="301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71" name="Equation" r:id="rId19" imgW="152268" imgH="164957" progId="Equation.3">
                    <p:embed/>
                  </p:oleObj>
                </mc:Choice>
                <mc:Fallback>
                  <p:oleObj name="Equation" r:id="rId19" imgW="152268" imgH="164957" progId="Equation.3">
                    <p:embed/>
                    <p:pic>
                      <p:nvPicPr>
                        <p:cNvPr id="0" name="Picture 5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968"/>
                          <a:ext cx="301" cy="3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矩形 54"/>
          <p:cNvSpPr/>
          <p:nvPr/>
        </p:nvSpPr>
        <p:spPr>
          <a:xfrm>
            <a:off x="635278" y="152400"/>
            <a:ext cx="5003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自感线圈的磁场能量</a:t>
            </a:r>
            <a:endParaRPr lang="zh-CN" altLang="en-US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13638"/>
              </p:ext>
            </p:extLst>
          </p:nvPr>
        </p:nvGraphicFramePr>
        <p:xfrm>
          <a:off x="685800" y="2386012"/>
          <a:ext cx="43434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4" name="公式" r:id="rId3" imgW="2133600" imgH="355600" progId="Equation.3">
                  <p:embed/>
                </p:oleObj>
              </mc:Choice>
              <mc:Fallback>
                <p:oleObj name="公式" r:id="rId3" imgW="2133600" imgH="355600" progId="Equation.3">
                  <p:embed/>
                  <p:pic>
                    <p:nvPicPr>
                      <p:cNvPr id="0" name="Picture 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386012"/>
                        <a:ext cx="43434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841893"/>
              </p:ext>
            </p:extLst>
          </p:nvPr>
        </p:nvGraphicFramePr>
        <p:xfrm>
          <a:off x="609600" y="3136900"/>
          <a:ext cx="480060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5" name="Equation" r:id="rId5" imgW="1701800" imgH="419100" progId="Equation.3">
                  <p:embed/>
                </p:oleObj>
              </mc:Choice>
              <mc:Fallback>
                <p:oleObj name="Equation" r:id="rId5" imgW="1701800" imgH="419100" progId="Equation.3">
                  <p:embed/>
                  <p:pic>
                    <p:nvPicPr>
                      <p:cNvPr id="0" name="Picture 5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136900"/>
                        <a:ext cx="4800600" cy="1087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018840"/>
              </p:ext>
            </p:extLst>
          </p:nvPr>
        </p:nvGraphicFramePr>
        <p:xfrm>
          <a:off x="5334000" y="3122612"/>
          <a:ext cx="167640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6" name="公式" r:id="rId7" imgW="927100" imgH="698500" progId="Equation.3">
                  <p:embed/>
                </p:oleObj>
              </mc:Choice>
              <mc:Fallback>
                <p:oleObj name="公式" r:id="rId7" imgW="927100" imgH="698500" progId="Equation.3">
                  <p:embed/>
                  <p:pic>
                    <p:nvPicPr>
                      <p:cNvPr id="0" name="Picture 5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122612"/>
                        <a:ext cx="1676400" cy="117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585728"/>
              </p:ext>
            </p:extLst>
          </p:nvPr>
        </p:nvGraphicFramePr>
        <p:xfrm>
          <a:off x="7010400" y="3338512"/>
          <a:ext cx="12954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7" name="Equation" r:id="rId9" imgW="444114" imgH="215713" progId="Equation.3">
                  <p:embed/>
                </p:oleObj>
              </mc:Choice>
              <mc:Fallback>
                <p:oleObj name="Equation" r:id="rId9" imgW="444114" imgH="215713" progId="Equation.3">
                  <p:embed/>
                  <p:pic>
                    <p:nvPicPr>
                      <p:cNvPr id="0" name="Picture 5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338512"/>
                        <a:ext cx="12954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04800" y="4414837"/>
            <a:ext cx="7315200" cy="1181100"/>
            <a:chOff x="192" y="2616"/>
            <a:chExt cx="4608" cy="744"/>
          </a:xfrm>
        </p:grpSpPr>
        <p:sp>
          <p:nvSpPr>
            <p:cNvPr id="73735" name="Text Box 7"/>
            <p:cNvSpPr txBox="1">
              <a:spLocks noChangeArrowheads="1"/>
            </p:cNvSpPr>
            <p:nvPr/>
          </p:nvSpPr>
          <p:spPr bwMode="auto">
            <a:xfrm>
              <a:off x="192" y="2775"/>
              <a:ext cx="18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11"/>
                </a:buBlip>
              </a:pP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磁场能量密度</a:t>
              </a:r>
              <a:endPara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73736" name="Object 8"/>
            <p:cNvGraphicFramePr>
              <a:graphicFrameLocks noChangeAspect="1"/>
            </p:cNvGraphicFramePr>
            <p:nvPr/>
          </p:nvGraphicFramePr>
          <p:xfrm>
            <a:off x="2016" y="2616"/>
            <a:ext cx="2784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48" name="Equation" r:id="rId12" imgW="1663700" imgH="444500" progId="Equation.3">
                    <p:embed/>
                  </p:oleObj>
                </mc:Choice>
                <mc:Fallback>
                  <p:oleObj name="Equation" r:id="rId12" imgW="1663700" imgH="444500" progId="Equation.3">
                    <p:embed/>
                    <p:pic>
                      <p:nvPicPr>
                        <p:cNvPr id="0" name="Picture 5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2616"/>
                          <a:ext cx="2784" cy="744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04800" y="5672137"/>
            <a:ext cx="7467600" cy="1185863"/>
            <a:chOff x="192" y="3408"/>
            <a:chExt cx="4704" cy="747"/>
          </a:xfrm>
        </p:grpSpPr>
        <p:sp>
          <p:nvSpPr>
            <p:cNvPr id="73738" name="Text Box 10"/>
            <p:cNvSpPr txBox="1">
              <a:spLocks noChangeArrowheads="1"/>
            </p:cNvSpPr>
            <p:nvPr/>
          </p:nvSpPr>
          <p:spPr bwMode="auto">
            <a:xfrm>
              <a:off x="192" y="3587"/>
              <a:ext cx="1488" cy="3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11"/>
                </a:buBlip>
              </a:pP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磁场能量</a:t>
              </a:r>
            </a:p>
          </p:txBody>
        </p:sp>
        <p:graphicFrame>
          <p:nvGraphicFramePr>
            <p:cNvPr id="73739" name="Object 11"/>
            <p:cNvGraphicFramePr>
              <a:graphicFrameLocks noChangeAspect="1"/>
            </p:cNvGraphicFramePr>
            <p:nvPr/>
          </p:nvGraphicFramePr>
          <p:xfrm>
            <a:off x="1968" y="3408"/>
            <a:ext cx="2928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49" name="Equation" r:id="rId14" imgW="1600200" imgH="444500" progId="Equation.3">
                    <p:embed/>
                  </p:oleObj>
                </mc:Choice>
                <mc:Fallback>
                  <p:oleObj name="Equation" r:id="rId14" imgW="1600200" imgH="444500" progId="Equation.3">
                    <p:embed/>
                    <p:pic>
                      <p:nvPicPr>
                        <p:cNvPr id="0" name="Picture 5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3408"/>
                          <a:ext cx="2928" cy="7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228600" y="1123950"/>
            <a:ext cx="4953000" cy="1042987"/>
            <a:chOff x="144" y="543"/>
            <a:chExt cx="3120" cy="657"/>
          </a:xfrm>
        </p:grpSpPr>
        <p:sp>
          <p:nvSpPr>
            <p:cNvPr id="73741" name="Text Box 13"/>
            <p:cNvSpPr txBox="1">
              <a:spLocks noChangeArrowheads="1"/>
            </p:cNvSpPr>
            <p:nvPr/>
          </p:nvSpPr>
          <p:spPr bwMode="auto">
            <a:xfrm>
              <a:off x="144" y="624"/>
              <a:ext cx="249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11"/>
                </a:buBlip>
              </a:pPr>
              <a:r>
                <a:rPr kumimoji="1" lang="en-US" altLang="zh-CN" sz="28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自感线圈磁能</a:t>
              </a:r>
              <a:endPara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73742" name="Object 14"/>
            <p:cNvGraphicFramePr>
              <a:graphicFrameLocks noChangeAspect="1"/>
            </p:cNvGraphicFramePr>
            <p:nvPr/>
          </p:nvGraphicFramePr>
          <p:xfrm>
            <a:off x="1872" y="543"/>
            <a:ext cx="1392" cy="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50" name="Equation" r:id="rId16" imgW="736280" imgH="393529" progId="Equation.3">
                    <p:embed/>
                  </p:oleObj>
                </mc:Choice>
                <mc:Fallback>
                  <p:oleObj name="Equation" r:id="rId16" imgW="736280" imgH="393529" progId="Equation.3">
                    <p:embed/>
                    <p:pic>
                      <p:nvPicPr>
                        <p:cNvPr id="0" name="Picture 5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543"/>
                          <a:ext cx="1392" cy="657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86400" y="1023937"/>
            <a:ext cx="3352800" cy="1600200"/>
            <a:chOff x="3456" y="480"/>
            <a:chExt cx="2112" cy="1008"/>
          </a:xfrm>
        </p:grpSpPr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3546" y="572"/>
              <a:ext cx="1977" cy="870"/>
              <a:chOff x="3546" y="572"/>
              <a:chExt cx="1977" cy="870"/>
            </a:xfrm>
          </p:grpSpPr>
          <p:sp>
            <p:nvSpPr>
              <p:cNvPr id="73745" name="AutoShape 17"/>
              <p:cNvSpPr>
                <a:spLocks noChangeArrowheads="1"/>
              </p:cNvSpPr>
              <p:nvPr/>
            </p:nvSpPr>
            <p:spPr bwMode="auto">
              <a:xfrm rot="-5390567">
                <a:off x="4306" y="-142"/>
                <a:ext cx="458" cy="1977"/>
              </a:xfrm>
              <a:prstGeom prst="can">
                <a:avLst>
                  <a:gd name="adj" fmla="val 44105"/>
                </a:avLst>
              </a:prstGeom>
              <a:gradFill rotWithShape="0">
                <a:gsLst>
                  <a:gs pos="0">
                    <a:schemeClr val="folHlink">
                      <a:gamma/>
                      <a:shade val="6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46" name="Freeform 18"/>
              <p:cNvSpPr>
                <a:spLocks/>
              </p:cNvSpPr>
              <p:nvPr/>
            </p:nvSpPr>
            <p:spPr bwMode="auto">
              <a:xfrm>
                <a:off x="3816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47" name="Freeform 19"/>
              <p:cNvSpPr>
                <a:spLocks/>
              </p:cNvSpPr>
              <p:nvPr/>
            </p:nvSpPr>
            <p:spPr bwMode="auto">
              <a:xfrm>
                <a:off x="3905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48" name="Freeform 20"/>
              <p:cNvSpPr>
                <a:spLocks/>
              </p:cNvSpPr>
              <p:nvPr/>
            </p:nvSpPr>
            <p:spPr bwMode="auto">
              <a:xfrm>
                <a:off x="3995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49" name="Freeform 21"/>
              <p:cNvSpPr>
                <a:spLocks/>
              </p:cNvSpPr>
              <p:nvPr/>
            </p:nvSpPr>
            <p:spPr bwMode="auto">
              <a:xfrm>
                <a:off x="4085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0" name="Freeform 22"/>
              <p:cNvSpPr>
                <a:spLocks/>
              </p:cNvSpPr>
              <p:nvPr/>
            </p:nvSpPr>
            <p:spPr bwMode="auto">
              <a:xfrm>
                <a:off x="4175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1" name="Freeform 23"/>
              <p:cNvSpPr>
                <a:spLocks/>
              </p:cNvSpPr>
              <p:nvPr/>
            </p:nvSpPr>
            <p:spPr bwMode="auto">
              <a:xfrm>
                <a:off x="4265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2" name="Freeform 24"/>
              <p:cNvSpPr>
                <a:spLocks/>
              </p:cNvSpPr>
              <p:nvPr/>
            </p:nvSpPr>
            <p:spPr bwMode="auto">
              <a:xfrm>
                <a:off x="4355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3" name="Freeform 25"/>
              <p:cNvSpPr>
                <a:spLocks/>
              </p:cNvSpPr>
              <p:nvPr/>
            </p:nvSpPr>
            <p:spPr bwMode="auto">
              <a:xfrm>
                <a:off x="4445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4" name="Freeform 26"/>
              <p:cNvSpPr>
                <a:spLocks/>
              </p:cNvSpPr>
              <p:nvPr/>
            </p:nvSpPr>
            <p:spPr bwMode="auto">
              <a:xfrm>
                <a:off x="4535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5" name="Freeform 27"/>
              <p:cNvSpPr>
                <a:spLocks/>
              </p:cNvSpPr>
              <p:nvPr/>
            </p:nvSpPr>
            <p:spPr bwMode="auto">
              <a:xfrm>
                <a:off x="4624" y="572"/>
                <a:ext cx="180" cy="549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6" name="Freeform 28"/>
              <p:cNvSpPr>
                <a:spLocks/>
              </p:cNvSpPr>
              <p:nvPr/>
            </p:nvSpPr>
            <p:spPr bwMode="auto">
              <a:xfrm>
                <a:off x="4714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7" name="Freeform 29"/>
              <p:cNvSpPr>
                <a:spLocks/>
              </p:cNvSpPr>
              <p:nvPr/>
            </p:nvSpPr>
            <p:spPr bwMode="auto">
              <a:xfrm>
                <a:off x="4804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8" name="Freeform 30"/>
              <p:cNvSpPr>
                <a:spLocks/>
              </p:cNvSpPr>
              <p:nvPr/>
            </p:nvSpPr>
            <p:spPr bwMode="auto">
              <a:xfrm>
                <a:off x="4894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59" name="Freeform 31"/>
              <p:cNvSpPr>
                <a:spLocks/>
              </p:cNvSpPr>
              <p:nvPr/>
            </p:nvSpPr>
            <p:spPr bwMode="auto">
              <a:xfrm>
                <a:off x="4984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60" name="Freeform 32"/>
              <p:cNvSpPr>
                <a:spLocks/>
              </p:cNvSpPr>
              <p:nvPr/>
            </p:nvSpPr>
            <p:spPr bwMode="auto">
              <a:xfrm>
                <a:off x="5074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61" name="Freeform 33"/>
              <p:cNvSpPr>
                <a:spLocks/>
              </p:cNvSpPr>
              <p:nvPr/>
            </p:nvSpPr>
            <p:spPr bwMode="auto">
              <a:xfrm>
                <a:off x="5164" y="572"/>
                <a:ext cx="205" cy="54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7" y="5"/>
                  </a:cxn>
                  <a:cxn ang="0">
                    <a:pos x="93" y="98"/>
                  </a:cxn>
                  <a:cxn ang="0">
                    <a:pos x="140" y="472"/>
                  </a:cxn>
                  <a:cxn ang="0">
                    <a:pos x="179" y="574"/>
                  </a:cxn>
                  <a:cxn ang="0">
                    <a:pos x="218" y="535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62" name="Line 34"/>
              <p:cNvSpPr>
                <a:spLocks noChangeShapeType="1"/>
              </p:cNvSpPr>
              <p:nvPr/>
            </p:nvSpPr>
            <p:spPr bwMode="auto">
              <a:xfrm>
                <a:off x="3861" y="1076"/>
                <a:ext cx="0" cy="366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63" name="Freeform 35"/>
              <p:cNvSpPr>
                <a:spLocks/>
              </p:cNvSpPr>
              <p:nvPr/>
            </p:nvSpPr>
            <p:spPr bwMode="auto">
              <a:xfrm>
                <a:off x="5281" y="575"/>
                <a:ext cx="113" cy="504"/>
              </a:xfrm>
              <a:custGeom>
                <a:avLst/>
                <a:gdLst/>
                <a:ahLst/>
                <a:cxnLst>
                  <a:cxn ang="0">
                    <a:pos x="4" y="45"/>
                  </a:cxn>
                  <a:cxn ang="0">
                    <a:pos x="82" y="14"/>
                  </a:cxn>
                  <a:cxn ang="0">
                    <a:pos x="105" y="380"/>
                  </a:cxn>
                  <a:cxn ang="0">
                    <a:pos x="113" y="474"/>
                  </a:cxn>
                  <a:cxn ang="0">
                    <a:pos x="121" y="528"/>
                  </a:cxn>
                </a:cxnLst>
                <a:rect l="0" t="0" r="r" b="b"/>
                <a:pathLst>
                  <a:path w="121" h="528">
                    <a:moveTo>
                      <a:pt x="4" y="45"/>
                    </a:moveTo>
                    <a:cubicBezTo>
                      <a:pt x="59" y="7"/>
                      <a:pt x="0" y="0"/>
                      <a:pt x="82" y="14"/>
                    </a:cubicBezTo>
                    <a:cubicBezTo>
                      <a:pt x="98" y="135"/>
                      <a:pt x="96" y="258"/>
                      <a:pt x="105" y="380"/>
                    </a:cubicBezTo>
                    <a:cubicBezTo>
                      <a:pt x="107" y="411"/>
                      <a:pt x="110" y="443"/>
                      <a:pt x="113" y="474"/>
                    </a:cubicBezTo>
                    <a:cubicBezTo>
                      <a:pt x="115" y="492"/>
                      <a:pt x="121" y="528"/>
                      <a:pt x="121" y="528"/>
                    </a:cubicBez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3764" name="Object 36"/>
              <p:cNvGraphicFramePr>
                <a:graphicFrameLocks noChangeAspect="1"/>
              </p:cNvGraphicFramePr>
              <p:nvPr/>
            </p:nvGraphicFramePr>
            <p:xfrm>
              <a:off x="3701" y="867"/>
              <a:ext cx="282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551" name="公式" r:id="rId18" imgW="215713" imgH="241091" progId="Equation.3">
                      <p:embed/>
                    </p:oleObj>
                  </mc:Choice>
                  <mc:Fallback>
                    <p:oleObj name="公式" r:id="rId18" imgW="215713" imgH="241091" progId="Equation.3">
                      <p:embed/>
                      <p:pic>
                        <p:nvPicPr>
                          <p:cNvPr id="0" name="Picture 58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01" y="867"/>
                            <a:ext cx="282" cy="25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3765" name="Line 37"/>
              <p:cNvSpPr>
                <a:spLocks noChangeShapeType="1"/>
              </p:cNvSpPr>
              <p:nvPr/>
            </p:nvSpPr>
            <p:spPr bwMode="auto">
              <a:xfrm>
                <a:off x="5388" y="1076"/>
                <a:ext cx="0" cy="36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3766" name="Object 38"/>
              <p:cNvGraphicFramePr>
                <a:graphicFrameLocks noChangeAspect="1"/>
              </p:cNvGraphicFramePr>
              <p:nvPr/>
            </p:nvGraphicFramePr>
            <p:xfrm>
              <a:off x="4445" y="1121"/>
              <a:ext cx="299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552" name="公式" r:id="rId20" imgW="190500" imgH="228600" progId="Equation.3">
                      <p:embed/>
                    </p:oleObj>
                  </mc:Choice>
                  <mc:Fallback>
                    <p:oleObj name="公式" r:id="rId20" imgW="190500" imgH="228600" progId="Equation.3">
                      <p:embed/>
                      <p:pic>
                        <p:nvPicPr>
                          <p:cNvPr id="0" name="Picture 5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45" y="1121"/>
                            <a:ext cx="299" cy="28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3767" name="Line 39"/>
              <p:cNvSpPr>
                <a:spLocks noChangeShapeType="1"/>
              </p:cNvSpPr>
              <p:nvPr/>
            </p:nvSpPr>
            <p:spPr bwMode="auto">
              <a:xfrm flipV="1">
                <a:off x="3861" y="1213"/>
                <a:ext cx="0" cy="13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68" name="Line 40"/>
              <p:cNvSpPr>
                <a:spLocks noChangeShapeType="1"/>
              </p:cNvSpPr>
              <p:nvPr/>
            </p:nvSpPr>
            <p:spPr bwMode="auto">
              <a:xfrm flipV="1">
                <a:off x="5388" y="1213"/>
                <a:ext cx="0" cy="13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3769" name="Object 41"/>
              <p:cNvGraphicFramePr>
                <a:graphicFrameLocks noChangeAspect="1"/>
              </p:cNvGraphicFramePr>
              <p:nvPr/>
            </p:nvGraphicFramePr>
            <p:xfrm>
              <a:off x="3606" y="1167"/>
              <a:ext cx="184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553" name="公式" r:id="rId22" imgW="165028" imgH="228501" progId="Equation.3">
                      <p:embed/>
                    </p:oleObj>
                  </mc:Choice>
                  <mc:Fallback>
                    <p:oleObj name="公式" r:id="rId22" imgW="165028" imgH="228501" progId="Equation.3">
                      <p:embed/>
                      <p:pic>
                        <p:nvPicPr>
                          <p:cNvPr id="0" name="Picture 5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6" y="1167"/>
                            <a:ext cx="184" cy="2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3770" name="Rectangle 42"/>
            <p:cNvSpPr>
              <a:spLocks noChangeArrowheads="1"/>
            </p:cNvSpPr>
            <p:nvPr/>
          </p:nvSpPr>
          <p:spPr bwMode="auto">
            <a:xfrm>
              <a:off x="3456" y="480"/>
              <a:ext cx="2112" cy="10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635278" y="152400"/>
            <a:ext cx="5003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磁场的能量和能量密度</a:t>
            </a:r>
            <a:endParaRPr lang="zh-CN" altLang="en-US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5400" y="2514600"/>
            <a:ext cx="65325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9.1 </a:t>
            </a:r>
            <a:r>
              <a:rPr lang="zh-CN" altLang="zh-CN" sz="6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电磁感应定律</a:t>
            </a:r>
          </a:p>
        </p:txBody>
      </p:sp>
    </p:spTree>
    <p:extLst>
      <p:ext uri="{BB962C8B-B14F-4D97-AF65-F5344CB8AC3E}">
        <p14:creationId xmlns:p14="http://schemas.microsoft.com/office/powerpoint/2010/main" val="3203104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724400" y="2209800"/>
            <a:ext cx="4267200" cy="4191000"/>
            <a:chOff x="2976" y="1392"/>
            <a:chExt cx="2688" cy="2640"/>
          </a:xfrm>
        </p:grpSpPr>
        <p:sp>
          <p:nvSpPr>
            <p:cNvPr id="75779" name="Rectangle 3"/>
            <p:cNvSpPr>
              <a:spLocks noChangeArrowheads="1"/>
            </p:cNvSpPr>
            <p:nvPr/>
          </p:nvSpPr>
          <p:spPr bwMode="auto">
            <a:xfrm>
              <a:off x="2976" y="1392"/>
              <a:ext cx="2688" cy="26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80" name="AutoShape 4"/>
            <p:cNvSpPr>
              <a:spLocks noChangeArrowheads="1"/>
            </p:cNvSpPr>
            <p:nvPr/>
          </p:nvSpPr>
          <p:spPr bwMode="auto">
            <a:xfrm rot="-5389315">
              <a:off x="4427" y="1164"/>
              <a:ext cx="277" cy="2005"/>
            </a:xfrm>
            <a:prstGeom prst="can">
              <a:avLst>
                <a:gd name="adj" fmla="val 60822"/>
              </a:avLst>
            </a:prstGeom>
            <a:gradFill rotWithShape="0">
              <a:gsLst>
                <a:gs pos="0">
                  <a:srgbClr val="00CCFF">
                    <a:gamma/>
                    <a:shade val="66275"/>
                    <a:invGamma/>
                  </a:srgbClr>
                </a:gs>
                <a:gs pos="50000">
                  <a:srgbClr val="00CCFF"/>
                </a:gs>
                <a:gs pos="100000">
                  <a:srgbClr val="00CCFF">
                    <a:gamma/>
                    <a:shade val="66275"/>
                    <a:invGamma/>
                  </a:srgbClr>
                </a:gs>
              </a:gsLst>
              <a:lin ang="54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81" name="AutoShape 5"/>
            <p:cNvSpPr>
              <a:spLocks noChangeArrowheads="1"/>
            </p:cNvSpPr>
            <p:nvPr/>
          </p:nvSpPr>
          <p:spPr bwMode="auto">
            <a:xfrm rot="-5389315">
              <a:off x="3991" y="1097"/>
              <a:ext cx="945" cy="2208"/>
            </a:xfrm>
            <a:prstGeom prst="can">
              <a:avLst>
                <a:gd name="adj" fmla="val 61950"/>
              </a:avLst>
            </a:prstGeom>
            <a:solidFill>
              <a:srgbClr val="00CCFF">
                <a:alpha val="5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82" name="Line 6"/>
            <p:cNvSpPr>
              <a:spLocks noChangeShapeType="1"/>
            </p:cNvSpPr>
            <p:nvPr/>
          </p:nvSpPr>
          <p:spPr bwMode="auto">
            <a:xfrm rot="-5389315">
              <a:off x="3794" y="1913"/>
              <a:ext cx="0" cy="2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83" name="Line 7"/>
            <p:cNvSpPr>
              <a:spLocks noChangeShapeType="1"/>
            </p:cNvSpPr>
            <p:nvPr/>
          </p:nvSpPr>
          <p:spPr bwMode="auto">
            <a:xfrm rot="-5389315">
              <a:off x="3793" y="2191"/>
              <a:ext cx="0" cy="2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84" name="Line 8"/>
            <p:cNvSpPr>
              <a:spLocks noChangeShapeType="1"/>
            </p:cNvSpPr>
            <p:nvPr/>
          </p:nvSpPr>
          <p:spPr bwMode="auto">
            <a:xfrm rot="16210685" flipV="1">
              <a:off x="4699" y="1339"/>
              <a:ext cx="0" cy="58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5785" name="Object 9"/>
            <p:cNvGraphicFramePr>
              <a:graphicFrameLocks noChangeAspect="1"/>
            </p:cNvGraphicFramePr>
            <p:nvPr/>
          </p:nvGraphicFramePr>
          <p:xfrm>
            <a:off x="2996" y="2043"/>
            <a:ext cx="316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61" name="Equation" r:id="rId3" imgW="9112680" imgH="7560720" progId="Equation.3">
                    <p:embed/>
                  </p:oleObj>
                </mc:Choice>
                <mc:Fallback>
                  <p:oleObj name="Equation" r:id="rId3" imgW="9112680" imgH="7560720" progId="Equation.3">
                    <p:embed/>
                    <p:pic>
                      <p:nvPicPr>
                        <p:cNvPr id="0" name="Picture 5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6" y="2043"/>
                          <a:ext cx="316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6" name="Line 10"/>
            <p:cNvSpPr>
              <a:spLocks noChangeShapeType="1"/>
            </p:cNvSpPr>
            <p:nvPr/>
          </p:nvSpPr>
          <p:spPr bwMode="auto">
            <a:xfrm>
              <a:off x="3312" y="2016"/>
              <a:ext cx="0" cy="304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75787" name="Object 11"/>
            <p:cNvGraphicFramePr>
              <a:graphicFrameLocks noChangeAspect="1"/>
            </p:cNvGraphicFramePr>
            <p:nvPr/>
          </p:nvGraphicFramePr>
          <p:xfrm>
            <a:off x="4128" y="1440"/>
            <a:ext cx="240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62" name="公式" r:id="rId5" imgW="2597760" imgH="3384720" progId="Equation.3">
                    <p:embed/>
                  </p:oleObj>
                </mc:Choice>
                <mc:Fallback>
                  <p:oleObj name="公式" r:id="rId5" imgW="2597760" imgH="3384720" progId="Equation.3">
                    <p:embed/>
                    <p:pic>
                      <p:nvPicPr>
                        <p:cNvPr id="0" name="Picture 5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440"/>
                          <a:ext cx="240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8" name="Freeform 12" descr="上对角虚线"/>
            <p:cNvSpPr>
              <a:spLocks/>
            </p:cNvSpPr>
            <p:nvPr/>
          </p:nvSpPr>
          <p:spPr bwMode="auto">
            <a:xfrm>
              <a:off x="3744" y="1728"/>
              <a:ext cx="1776" cy="2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54"/>
                </a:cxn>
                <a:cxn ang="0">
                  <a:pos x="132" y="150"/>
                </a:cxn>
                <a:cxn ang="0">
                  <a:pos x="186" y="324"/>
                </a:cxn>
                <a:cxn ang="0">
                  <a:pos x="1776" y="336"/>
                </a:cxn>
                <a:cxn ang="0">
                  <a:pos x="1758" y="228"/>
                </a:cxn>
                <a:cxn ang="0">
                  <a:pos x="1664" y="91"/>
                </a:cxn>
                <a:cxn ang="0">
                  <a:pos x="1626" y="30"/>
                </a:cxn>
                <a:cxn ang="0">
                  <a:pos x="1536" y="6"/>
                </a:cxn>
                <a:cxn ang="0">
                  <a:pos x="0" y="0"/>
                </a:cxn>
              </a:cxnLst>
              <a:rect l="0" t="0" r="r" b="b"/>
              <a:pathLst>
                <a:path w="1776" h="336">
                  <a:moveTo>
                    <a:pt x="0" y="0"/>
                  </a:moveTo>
                  <a:lnTo>
                    <a:pt x="78" y="54"/>
                  </a:lnTo>
                  <a:lnTo>
                    <a:pt x="132" y="150"/>
                  </a:lnTo>
                  <a:lnTo>
                    <a:pt x="186" y="324"/>
                  </a:lnTo>
                  <a:lnTo>
                    <a:pt x="1776" y="336"/>
                  </a:lnTo>
                  <a:lnTo>
                    <a:pt x="1758" y="228"/>
                  </a:lnTo>
                  <a:lnTo>
                    <a:pt x="1664" y="91"/>
                  </a:lnTo>
                  <a:lnTo>
                    <a:pt x="1626" y="30"/>
                  </a:lnTo>
                  <a:lnTo>
                    <a:pt x="1536" y="6"/>
                  </a:lnTo>
                  <a:lnTo>
                    <a:pt x="0" y="0"/>
                  </a:lnTo>
                  <a:close/>
                </a:path>
              </a:pathLst>
            </a:custGeom>
            <a:pattFill prst="dashUpDiag">
              <a:fgClr>
                <a:schemeClr val="tx2"/>
              </a:fgClr>
              <a:bgClr>
                <a:schemeClr val="accent2"/>
              </a:bgClr>
            </a:pattFill>
            <a:ln w="9525">
              <a:noFill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789" name="Freeform 13" descr="上对角虚线"/>
            <p:cNvSpPr>
              <a:spLocks/>
            </p:cNvSpPr>
            <p:nvPr/>
          </p:nvSpPr>
          <p:spPr bwMode="auto">
            <a:xfrm>
              <a:off x="3732" y="2304"/>
              <a:ext cx="1836" cy="366"/>
            </a:xfrm>
            <a:custGeom>
              <a:avLst/>
              <a:gdLst/>
              <a:ahLst/>
              <a:cxnLst>
                <a:cxn ang="0">
                  <a:pos x="1578" y="360"/>
                </a:cxn>
                <a:cxn ang="0">
                  <a:pos x="1692" y="288"/>
                </a:cxn>
                <a:cxn ang="0">
                  <a:pos x="1800" y="134"/>
                </a:cxn>
                <a:cxn ang="0">
                  <a:pos x="1836" y="0"/>
                </a:cxn>
                <a:cxn ang="0">
                  <a:pos x="210" y="18"/>
                </a:cxn>
                <a:cxn ang="0">
                  <a:pos x="192" y="96"/>
                </a:cxn>
                <a:cxn ang="0">
                  <a:pos x="126" y="234"/>
                </a:cxn>
                <a:cxn ang="0">
                  <a:pos x="72" y="300"/>
                </a:cxn>
                <a:cxn ang="0">
                  <a:pos x="0" y="366"/>
                </a:cxn>
                <a:cxn ang="0">
                  <a:pos x="1578" y="360"/>
                </a:cxn>
              </a:cxnLst>
              <a:rect l="0" t="0" r="r" b="b"/>
              <a:pathLst>
                <a:path w="1836" h="366">
                  <a:moveTo>
                    <a:pt x="1578" y="360"/>
                  </a:moveTo>
                  <a:lnTo>
                    <a:pt x="1692" y="288"/>
                  </a:lnTo>
                  <a:lnTo>
                    <a:pt x="1800" y="134"/>
                  </a:lnTo>
                  <a:lnTo>
                    <a:pt x="1836" y="0"/>
                  </a:lnTo>
                  <a:lnTo>
                    <a:pt x="210" y="18"/>
                  </a:lnTo>
                  <a:lnTo>
                    <a:pt x="192" y="96"/>
                  </a:lnTo>
                  <a:lnTo>
                    <a:pt x="126" y="234"/>
                  </a:lnTo>
                  <a:lnTo>
                    <a:pt x="72" y="300"/>
                  </a:lnTo>
                  <a:lnTo>
                    <a:pt x="0" y="366"/>
                  </a:lnTo>
                  <a:lnTo>
                    <a:pt x="1578" y="360"/>
                  </a:lnTo>
                  <a:close/>
                </a:path>
              </a:pathLst>
            </a:custGeom>
            <a:pattFill prst="dashUpDiag">
              <a:fgClr>
                <a:schemeClr val="tx2"/>
              </a:fgClr>
              <a:bgClr>
                <a:srgbClr val="D9F8FF"/>
              </a:bgClr>
            </a:pattFill>
            <a:ln w="9525">
              <a:noFill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791" name="Freeform 15"/>
            <p:cNvSpPr>
              <a:spLocks/>
            </p:cNvSpPr>
            <p:nvPr/>
          </p:nvSpPr>
          <p:spPr bwMode="auto">
            <a:xfrm>
              <a:off x="3942" y="2016"/>
              <a:ext cx="1626" cy="3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78" y="0"/>
                </a:cxn>
                <a:cxn ang="0">
                  <a:pos x="1626" y="86"/>
                </a:cxn>
                <a:cxn ang="0">
                  <a:pos x="1626" y="171"/>
                </a:cxn>
                <a:cxn ang="0">
                  <a:pos x="1608" y="263"/>
                </a:cxn>
                <a:cxn ang="0">
                  <a:pos x="1578" y="300"/>
                </a:cxn>
                <a:cxn ang="0">
                  <a:pos x="18" y="312"/>
                </a:cxn>
                <a:cxn ang="0">
                  <a:pos x="18" y="182"/>
                </a:cxn>
                <a:cxn ang="0">
                  <a:pos x="6" y="108"/>
                </a:cxn>
                <a:cxn ang="0">
                  <a:pos x="0" y="0"/>
                </a:cxn>
              </a:cxnLst>
              <a:rect l="0" t="0" r="r" b="b"/>
              <a:pathLst>
                <a:path w="1626" h="312">
                  <a:moveTo>
                    <a:pt x="0" y="0"/>
                  </a:moveTo>
                  <a:lnTo>
                    <a:pt x="1578" y="0"/>
                  </a:lnTo>
                  <a:lnTo>
                    <a:pt x="1626" y="86"/>
                  </a:lnTo>
                  <a:lnTo>
                    <a:pt x="1626" y="171"/>
                  </a:lnTo>
                  <a:lnTo>
                    <a:pt x="1608" y="263"/>
                  </a:lnTo>
                  <a:lnTo>
                    <a:pt x="1578" y="300"/>
                  </a:lnTo>
                  <a:lnTo>
                    <a:pt x="18" y="312"/>
                  </a:lnTo>
                  <a:lnTo>
                    <a:pt x="18" y="182"/>
                  </a:lnTo>
                  <a:lnTo>
                    <a:pt x="6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F4FF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792" name="Line 16"/>
            <p:cNvSpPr>
              <a:spLocks noChangeShapeType="1"/>
            </p:cNvSpPr>
            <p:nvPr/>
          </p:nvSpPr>
          <p:spPr bwMode="auto">
            <a:xfrm rot="-5389315">
              <a:off x="4602" y="1830"/>
              <a:ext cx="0" cy="6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5793" name="Object 17"/>
            <p:cNvGraphicFramePr>
              <a:graphicFrameLocks noChangeAspect="1"/>
            </p:cNvGraphicFramePr>
            <p:nvPr/>
          </p:nvGraphicFramePr>
          <p:xfrm>
            <a:off x="4992" y="2016"/>
            <a:ext cx="240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63" name="公式" r:id="rId7" imgW="2597760" imgH="3384720" progId="Equation.3">
                    <p:embed/>
                  </p:oleObj>
                </mc:Choice>
                <mc:Fallback>
                  <p:oleObj name="公式" r:id="rId7" imgW="2597760" imgH="3384720" progId="Equation.3">
                    <p:embed/>
                    <p:pic>
                      <p:nvPicPr>
                        <p:cNvPr id="0" name="Picture 5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2016"/>
                          <a:ext cx="240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94" name="Oval 18" descr="上对角虚线"/>
            <p:cNvSpPr>
              <a:spLocks noChangeArrowheads="1"/>
            </p:cNvSpPr>
            <p:nvPr/>
          </p:nvSpPr>
          <p:spPr bwMode="auto">
            <a:xfrm>
              <a:off x="3360" y="1728"/>
              <a:ext cx="576" cy="945"/>
            </a:xfrm>
            <a:prstGeom prst="ellipse">
              <a:avLst/>
            </a:prstGeom>
            <a:pattFill prst="dashUpDiag">
              <a:fgClr>
                <a:schemeClr val="tx2"/>
              </a:fgClr>
              <a:bgClr>
                <a:srgbClr val="EBFBFF"/>
              </a:bgClr>
            </a:patt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5" name="Oval 19"/>
            <p:cNvSpPr>
              <a:spLocks noChangeArrowheads="1"/>
            </p:cNvSpPr>
            <p:nvPr/>
          </p:nvSpPr>
          <p:spPr bwMode="auto">
            <a:xfrm rot="-5389315">
              <a:off x="3506" y="2062"/>
              <a:ext cx="277" cy="185"/>
            </a:xfrm>
            <a:prstGeom prst="ellipse">
              <a:avLst/>
            </a:prstGeom>
            <a:solidFill>
              <a:srgbClr val="C5F4FF"/>
            </a:solidFill>
            <a:ln w="28575">
              <a:solidFill>
                <a:srgbClr val="0DAD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6" name="AutoShape 20"/>
            <p:cNvSpPr>
              <a:spLocks noChangeArrowheads="1"/>
            </p:cNvSpPr>
            <p:nvPr/>
          </p:nvSpPr>
          <p:spPr bwMode="auto">
            <a:xfrm rot="-5389315">
              <a:off x="3991" y="1097"/>
              <a:ext cx="945" cy="2208"/>
            </a:xfrm>
            <a:prstGeom prst="can">
              <a:avLst>
                <a:gd name="adj" fmla="val 61950"/>
              </a:avLst>
            </a:prstGeom>
            <a:noFill/>
            <a:ln w="28575">
              <a:solidFill>
                <a:srgbClr val="0DAD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7" name="Line 21"/>
            <p:cNvSpPr>
              <a:spLocks noChangeShapeType="1"/>
            </p:cNvSpPr>
            <p:nvPr/>
          </p:nvSpPr>
          <p:spPr bwMode="auto">
            <a:xfrm flipH="1">
              <a:off x="3072" y="2016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798" name="Line 22"/>
            <p:cNvSpPr>
              <a:spLocks noChangeShapeType="1"/>
            </p:cNvSpPr>
            <p:nvPr/>
          </p:nvSpPr>
          <p:spPr bwMode="auto">
            <a:xfrm flipH="1">
              <a:off x="3072" y="230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6096000" y="4495800"/>
            <a:ext cx="1685925" cy="1797050"/>
            <a:chOff x="3840" y="2832"/>
            <a:chExt cx="1062" cy="1132"/>
          </a:xfrm>
        </p:grpSpPr>
        <p:sp>
          <p:nvSpPr>
            <p:cNvPr id="75814" name="Oval 38" descr="上对角虚线"/>
            <p:cNvSpPr>
              <a:spLocks noChangeArrowheads="1"/>
            </p:cNvSpPr>
            <p:nvPr/>
          </p:nvSpPr>
          <p:spPr bwMode="auto">
            <a:xfrm>
              <a:off x="3840" y="2832"/>
              <a:ext cx="1008" cy="994"/>
            </a:xfrm>
            <a:prstGeom prst="ellipse">
              <a:avLst/>
            </a:prstGeom>
            <a:pattFill prst="dashUpDiag">
              <a:fgClr>
                <a:schemeClr val="tx2"/>
              </a:fgClr>
              <a:bgClr>
                <a:schemeClr val="accent2"/>
              </a:bgClr>
            </a:pattFill>
            <a:ln w="28575">
              <a:solidFill>
                <a:srgbClr val="0DAD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15" name="Oval 39"/>
            <p:cNvSpPr>
              <a:spLocks noChangeArrowheads="1"/>
            </p:cNvSpPr>
            <p:nvPr/>
          </p:nvSpPr>
          <p:spPr bwMode="auto">
            <a:xfrm>
              <a:off x="4196" y="3183"/>
              <a:ext cx="295" cy="292"/>
            </a:xfrm>
            <a:prstGeom prst="ellipse">
              <a:avLst/>
            </a:prstGeom>
            <a:gradFill rotWithShape="0">
              <a:gsLst>
                <a:gs pos="0">
                  <a:srgbClr val="C5F4FF"/>
                </a:gs>
                <a:gs pos="100000">
                  <a:srgbClr val="C5F4FF">
                    <a:gamma/>
                    <a:tint val="93333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0DAD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16" name="Line 40"/>
            <p:cNvSpPr>
              <a:spLocks noChangeShapeType="1"/>
            </p:cNvSpPr>
            <p:nvPr/>
          </p:nvSpPr>
          <p:spPr bwMode="auto">
            <a:xfrm>
              <a:off x="4342" y="3327"/>
              <a:ext cx="282" cy="425"/>
            </a:xfrm>
            <a:prstGeom prst="line">
              <a:avLst/>
            </a:prstGeom>
            <a:noFill/>
            <a:ln w="28575">
              <a:solidFill>
                <a:srgbClr val="E8186C"/>
              </a:solidFill>
              <a:prstDash val="dash"/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5817" name="Object 41"/>
            <p:cNvGraphicFramePr>
              <a:graphicFrameLocks noChangeAspect="1"/>
            </p:cNvGraphicFramePr>
            <p:nvPr/>
          </p:nvGraphicFramePr>
          <p:xfrm>
            <a:off x="4656" y="3696"/>
            <a:ext cx="246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64" name="公式" r:id="rId9" imgW="279279" imgH="317362" progId="Equation.3">
                    <p:embed/>
                  </p:oleObj>
                </mc:Choice>
                <mc:Fallback>
                  <p:oleObj name="公式" r:id="rId9" imgW="279279" imgH="317362" progId="Equation.3">
                    <p:embed/>
                    <p:pic>
                      <p:nvPicPr>
                        <p:cNvPr id="0" name="Picture 5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696"/>
                          <a:ext cx="246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18" name="Line 42"/>
            <p:cNvSpPr>
              <a:spLocks noChangeShapeType="1"/>
            </p:cNvSpPr>
            <p:nvPr/>
          </p:nvSpPr>
          <p:spPr bwMode="auto">
            <a:xfrm flipH="1">
              <a:off x="4265" y="3327"/>
              <a:ext cx="77" cy="114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75819" name="Object 43"/>
            <p:cNvGraphicFramePr>
              <a:graphicFrameLocks noChangeAspect="1"/>
            </p:cNvGraphicFramePr>
            <p:nvPr/>
          </p:nvGraphicFramePr>
          <p:xfrm>
            <a:off x="4064" y="3441"/>
            <a:ext cx="231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65" name="Equation" r:id="rId11" imgW="5985360" imgH="7560720" progId="Equation.3">
                    <p:embed/>
                  </p:oleObj>
                </mc:Choice>
                <mc:Fallback>
                  <p:oleObj name="Equation" r:id="rId11" imgW="5985360" imgH="7560720" progId="Equation.3">
                    <p:embed/>
                    <p:pic>
                      <p:nvPicPr>
                        <p:cNvPr id="0" name="Picture 5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" y="3441"/>
                          <a:ext cx="231" cy="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矩形 6"/>
          <p:cNvSpPr/>
          <p:nvPr/>
        </p:nvSpPr>
        <p:spPr>
          <a:xfrm>
            <a:off x="228600" y="914400"/>
            <a:ext cx="8839200" cy="1522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9.4.1 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同轴电缆内储存的能量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同轴电缆的内径和外径分别是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，通有电流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，则长为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的一段同轴电缆储存了多少磁场能量？</a:t>
            </a:r>
          </a:p>
        </p:txBody>
      </p:sp>
      <p:sp>
        <p:nvSpPr>
          <p:cNvPr id="46" name="矩形 45"/>
          <p:cNvSpPr/>
          <p:nvPr/>
        </p:nvSpPr>
        <p:spPr>
          <a:xfrm>
            <a:off x="635278" y="152400"/>
            <a:ext cx="5003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磁场的能量和能量密度</a:t>
            </a:r>
            <a:endParaRPr lang="zh-CN" altLang="en-US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" y="2362200"/>
            <a:ext cx="4572000" cy="1522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由安培环路定理可得同轴电缆内外导体间的磁场分布为：</a:t>
            </a: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025101"/>
              </p:ext>
            </p:extLst>
          </p:nvPr>
        </p:nvGraphicFramePr>
        <p:xfrm>
          <a:off x="533400" y="3794007"/>
          <a:ext cx="3886200" cy="887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6" r:id="rId13" imgW="1562100" imgH="355600" progId="Equation.DSMT4">
                  <p:embed/>
                </p:oleObj>
              </mc:Choice>
              <mc:Fallback>
                <p:oleObj r:id="rId13" imgW="1562100" imgH="355600" progId="Equation.DSMT4">
                  <p:embed/>
                  <p:pic>
                    <p:nvPicPr>
                      <p:cNvPr id="0" name="Picture 5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94007"/>
                        <a:ext cx="3886200" cy="8875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-7257" y="472440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磁场的能量密度分布为：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1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27512"/>
              </p:ext>
            </p:extLst>
          </p:nvPr>
        </p:nvGraphicFramePr>
        <p:xfrm>
          <a:off x="65967" y="5434010"/>
          <a:ext cx="4658433" cy="973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7" name="Equation" r:id="rId15" imgW="1866600" imgH="380880" progId="Equation.DSMT4">
                  <p:embed/>
                </p:oleObj>
              </mc:Choice>
              <mc:Fallback>
                <p:oleObj name="Equation" r:id="rId15" imgW="1866600" imgH="380880" progId="Equation.DSMT4">
                  <p:embed/>
                  <p:pic>
                    <p:nvPicPr>
                      <p:cNvPr id="0" name="Picture 5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67" y="5434010"/>
                        <a:ext cx="4658433" cy="9730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278" y="152400"/>
            <a:ext cx="5003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磁场的能量和能量密度</a:t>
            </a:r>
            <a:endParaRPr lang="zh-CN" altLang="en-US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312109"/>
              </p:ext>
            </p:extLst>
          </p:nvPr>
        </p:nvGraphicFramePr>
        <p:xfrm>
          <a:off x="304799" y="1219200"/>
          <a:ext cx="772885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6" r:id="rId3" imgW="2705100" imgH="406400" progId="Equation.DSMT4">
                  <p:embed/>
                </p:oleObj>
              </mc:Choice>
              <mc:Fallback>
                <p:oleObj r:id="rId3" imgW="2705100" imgH="406400" progId="Equation.DSMT4">
                  <p:embed/>
                  <p:pic>
                    <p:nvPicPr>
                      <p:cNvPr id="0" name="Picture 3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799" y="1219200"/>
                        <a:ext cx="772885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35278" y="275338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或者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根据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902160"/>
              </p:ext>
            </p:extLst>
          </p:nvPr>
        </p:nvGraphicFramePr>
        <p:xfrm>
          <a:off x="3053160" y="2597809"/>
          <a:ext cx="2433240" cy="1059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7" name="Equation" r:id="rId5" imgW="736280" imgH="393529" progId="Equation.3">
                  <p:embed/>
                </p:oleObj>
              </mc:Choice>
              <mc:Fallback>
                <p:oleObj name="Equation" r:id="rId5" imgW="736280" imgH="393529" progId="Equation.3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3160" y="2597809"/>
                        <a:ext cx="2433240" cy="1059791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896147"/>
              </p:ext>
            </p:extLst>
          </p:nvPr>
        </p:nvGraphicFramePr>
        <p:xfrm>
          <a:off x="1828800" y="3810000"/>
          <a:ext cx="3751943" cy="108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8" r:id="rId7" imgW="1383699" imgH="406224" progId="Equation.DSMT4">
                  <p:embed/>
                </p:oleObj>
              </mc:Choice>
              <mc:Fallback>
                <p:oleObj r:id="rId7" imgW="1383699" imgH="406224" progId="Equation.DSMT4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810000"/>
                        <a:ext cx="3751943" cy="10867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41411" y="4953000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可见，两种方法得到的结果是一致的。</a:t>
            </a:r>
          </a:p>
        </p:txBody>
      </p: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6400800" y="2471737"/>
            <a:ext cx="1685925" cy="1797050"/>
            <a:chOff x="3936" y="2832"/>
            <a:chExt cx="1062" cy="1132"/>
          </a:xfrm>
        </p:grpSpPr>
        <p:sp>
          <p:nvSpPr>
            <p:cNvPr id="11" name="Oval 30" descr="上对角虚线"/>
            <p:cNvSpPr>
              <a:spLocks noChangeArrowheads="1"/>
            </p:cNvSpPr>
            <p:nvPr/>
          </p:nvSpPr>
          <p:spPr bwMode="auto">
            <a:xfrm>
              <a:off x="3936" y="2832"/>
              <a:ext cx="1008" cy="994"/>
            </a:xfrm>
            <a:prstGeom prst="ellipse">
              <a:avLst/>
            </a:prstGeom>
            <a:pattFill prst="dashUpDiag">
              <a:fgClr>
                <a:srgbClr val="00DCD7"/>
              </a:fgClr>
              <a:bgClr>
                <a:schemeClr val="accent2"/>
              </a:bgClr>
            </a:pattFill>
            <a:ln w="28575">
              <a:solidFill>
                <a:srgbClr val="0DAD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31"/>
            <p:cNvSpPr>
              <a:spLocks noChangeArrowheads="1"/>
            </p:cNvSpPr>
            <p:nvPr/>
          </p:nvSpPr>
          <p:spPr bwMode="auto">
            <a:xfrm>
              <a:off x="4292" y="3183"/>
              <a:ext cx="295" cy="292"/>
            </a:xfrm>
            <a:prstGeom prst="ellipse">
              <a:avLst/>
            </a:prstGeom>
            <a:gradFill rotWithShape="0">
              <a:gsLst>
                <a:gs pos="0">
                  <a:srgbClr val="C5F4FF"/>
                </a:gs>
                <a:gs pos="100000">
                  <a:srgbClr val="C5F4FF">
                    <a:gamma/>
                    <a:tint val="93333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0DAD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32"/>
            <p:cNvSpPr>
              <a:spLocks noChangeShapeType="1"/>
            </p:cNvSpPr>
            <p:nvPr/>
          </p:nvSpPr>
          <p:spPr bwMode="auto">
            <a:xfrm>
              <a:off x="4438" y="3327"/>
              <a:ext cx="282" cy="425"/>
            </a:xfrm>
            <a:prstGeom prst="line">
              <a:avLst/>
            </a:prstGeom>
            <a:noFill/>
            <a:ln w="28575">
              <a:solidFill>
                <a:srgbClr val="E8186C"/>
              </a:solidFill>
              <a:prstDash val="dash"/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" name="Object 33"/>
            <p:cNvGraphicFramePr>
              <a:graphicFrameLocks noChangeAspect="1"/>
            </p:cNvGraphicFramePr>
            <p:nvPr/>
          </p:nvGraphicFramePr>
          <p:xfrm>
            <a:off x="4752" y="3696"/>
            <a:ext cx="246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59" name="公式" r:id="rId9" imgW="279279" imgH="317362" progId="Equation.3">
                    <p:embed/>
                  </p:oleObj>
                </mc:Choice>
                <mc:Fallback>
                  <p:oleObj name="公式" r:id="rId9" imgW="279279" imgH="317362" progId="Equation.3">
                    <p:embed/>
                    <p:pic>
                      <p:nvPicPr>
                        <p:cNvPr id="0" name="Picture 3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3696"/>
                          <a:ext cx="246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Line 34"/>
            <p:cNvSpPr>
              <a:spLocks noChangeShapeType="1"/>
            </p:cNvSpPr>
            <p:nvPr/>
          </p:nvSpPr>
          <p:spPr bwMode="auto">
            <a:xfrm flipH="1">
              <a:off x="4368" y="3342"/>
              <a:ext cx="77" cy="114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6" name="Object 35"/>
            <p:cNvGraphicFramePr>
              <a:graphicFrameLocks noChangeAspect="1"/>
            </p:cNvGraphicFramePr>
            <p:nvPr/>
          </p:nvGraphicFramePr>
          <p:xfrm>
            <a:off x="4224" y="3408"/>
            <a:ext cx="231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60" name="Equation" r:id="rId11" imgW="244440" imgH="309960" progId="Equation.3">
                    <p:embed/>
                  </p:oleObj>
                </mc:Choice>
                <mc:Fallback>
                  <p:oleObj name="Equation" r:id="rId11" imgW="244440" imgH="309960" progId="Equation.3">
                    <p:embed/>
                    <p:pic>
                      <p:nvPicPr>
                        <p:cNvPr id="0" name="Picture 3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3408"/>
                          <a:ext cx="231" cy="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36"/>
          <p:cNvGrpSpPr>
            <a:grpSpLocks/>
          </p:cNvGrpSpPr>
          <p:nvPr/>
        </p:nvGrpSpPr>
        <p:grpSpPr bwMode="auto">
          <a:xfrm>
            <a:off x="6553200" y="2622550"/>
            <a:ext cx="1676400" cy="1295400"/>
            <a:chOff x="4032" y="2928"/>
            <a:chExt cx="1056" cy="816"/>
          </a:xfrm>
        </p:grpSpPr>
        <p:sp>
          <p:nvSpPr>
            <p:cNvPr id="18" name="AutoShape 37"/>
            <p:cNvSpPr>
              <a:spLocks noChangeArrowheads="1"/>
            </p:cNvSpPr>
            <p:nvPr/>
          </p:nvSpPr>
          <p:spPr bwMode="auto">
            <a:xfrm>
              <a:off x="4032" y="2928"/>
              <a:ext cx="829" cy="816"/>
            </a:xfrm>
            <a:custGeom>
              <a:avLst/>
              <a:gdLst>
                <a:gd name="G0" fmla="+- 1959 0 0"/>
                <a:gd name="G1" fmla="+- 21600 0 1959"/>
                <a:gd name="G2" fmla="+- 21600 0 195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59" y="10800"/>
                  </a:moveTo>
                  <a:cubicBezTo>
                    <a:pt x="1959" y="15683"/>
                    <a:pt x="5917" y="19641"/>
                    <a:pt x="10800" y="19641"/>
                  </a:cubicBezTo>
                  <a:cubicBezTo>
                    <a:pt x="15683" y="19641"/>
                    <a:pt x="19641" y="15683"/>
                    <a:pt x="19641" y="10800"/>
                  </a:cubicBezTo>
                  <a:cubicBezTo>
                    <a:pt x="19641" y="5917"/>
                    <a:pt x="15683" y="1959"/>
                    <a:pt x="10800" y="1959"/>
                  </a:cubicBezTo>
                  <a:cubicBezTo>
                    <a:pt x="5917" y="1959"/>
                    <a:pt x="1959" y="5917"/>
                    <a:pt x="1959" y="10800"/>
                  </a:cubicBezTo>
                  <a:close/>
                </a:path>
              </a:pathLst>
            </a:custGeom>
            <a:solidFill>
              <a:srgbClr val="FACA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38"/>
            <p:cNvSpPr>
              <a:spLocks noChangeShapeType="1"/>
            </p:cNvSpPr>
            <p:nvPr/>
          </p:nvSpPr>
          <p:spPr bwMode="auto">
            <a:xfrm flipV="1">
              <a:off x="4445" y="3040"/>
              <a:ext cx="167" cy="29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4612" y="3275"/>
              <a:ext cx="143" cy="0"/>
            </a:xfrm>
            <a:prstGeom prst="line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sm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40"/>
            <p:cNvSpPr>
              <a:spLocks noChangeShapeType="1"/>
            </p:cNvSpPr>
            <p:nvPr/>
          </p:nvSpPr>
          <p:spPr bwMode="auto">
            <a:xfrm flipH="1">
              <a:off x="4850" y="3275"/>
              <a:ext cx="190" cy="12"/>
            </a:xfrm>
            <a:prstGeom prst="line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sm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2" name="Object 41"/>
            <p:cNvGraphicFramePr>
              <a:graphicFrameLocks noChangeAspect="1"/>
            </p:cNvGraphicFramePr>
            <p:nvPr/>
          </p:nvGraphicFramePr>
          <p:xfrm>
            <a:off x="4778" y="2993"/>
            <a:ext cx="31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61" name="Equation" r:id="rId13" imgW="3900600" imgH="3645720" progId="Equation.3">
                    <p:embed/>
                  </p:oleObj>
                </mc:Choice>
                <mc:Fallback>
                  <p:oleObj name="Equation" r:id="rId13" imgW="3900600" imgH="3645720" progId="Equation.3">
                    <p:embed/>
                    <p:pic>
                      <p:nvPicPr>
                        <p:cNvPr id="0" name="Picture 3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8" y="2993"/>
                          <a:ext cx="310" cy="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42"/>
            <p:cNvGraphicFramePr>
              <a:graphicFrameLocks noChangeAspect="1"/>
            </p:cNvGraphicFramePr>
            <p:nvPr/>
          </p:nvGraphicFramePr>
          <p:xfrm>
            <a:off x="4416" y="2985"/>
            <a:ext cx="217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62" name="Equation" r:id="rId15" imgW="2337120" imgH="2601720" progId="Equation.3">
                    <p:embed/>
                  </p:oleObj>
                </mc:Choice>
                <mc:Fallback>
                  <p:oleObj name="Equation" r:id="rId15" imgW="2337120" imgH="2601720" progId="Equation.3">
                    <p:embed/>
                    <p:pic>
                      <p:nvPicPr>
                        <p:cNvPr id="0" name="Picture 3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985"/>
                          <a:ext cx="217" cy="2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146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2057400" y="2663825"/>
            <a:ext cx="5029200" cy="6127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6000" b="1" dirty="0">
                <a:solidFill>
                  <a:srgbClr val="000000"/>
                </a:solidFill>
                <a:ea typeface="黑体" pitchFamily="2" charset="-122"/>
              </a:rPr>
              <a:t>本章内容小结</a:t>
            </a:r>
          </a:p>
        </p:txBody>
      </p:sp>
    </p:spTree>
    <p:extLst>
      <p:ext uri="{BB962C8B-B14F-4D97-AF65-F5344CB8AC3E}">
        <p14:creationId xmlns:p14="http://schemas.microsoft.com/office/powerpoint/2010/main" val="15138459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998537"/>
            <a:ext cx="5867401" cy="1463675"/>
            <a:chOff x="192" y="662"/>
            <a:chExt cx="3696" cy="922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192" y="816"/>
              <a:ext cx="312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itchFamily="18" charset="0"/>
                </a:rPr>
                <a:t>1.   </a:t>
              </a:r>
              <a:r>
                <a:rPr kumimoji="1" lang="zh-CN" altLang="en-US" sz="2800" b="1">
                  <a:latin typeface="Times New Roman" pitchFamily="18" charset="0"/>
                </a:rPr>
                <a:t>法拉第电磁感应定律</a:t>
              </a:r>
            </a:p>
          </p:txBody>
        </p:sp>
        <p:graphicFrame>
          <p:nvGraphicFramePr>
            <p:cNvPr id="88069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2736" y="662"/>
            <a:ext cx="1152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22" name="Equation" r:id="rId3" imgW="571320" imgH="355320" progId="Equation.DSMT4">
                    <p:embed/>
                  </p:oleObj>
                </mc:Choice>
                <mc:Fallback>
                  <p:oleObj name="Equation" r:id="rId3" imgW="571320" imgH="355320" progId="Equation.DSMT4">
                    <p:embed/>
                    <p:pic>
                      <p:nvPicPr>
                        <p:cNvPr id="8806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662"/>
                          <a:ext cx="1152" cy="6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70" name="Text Box 6"/>
            <p:cNvSpPr txBox="1">
              <a:spLocks noChangeArrowheads="1"/>
            </p:cNvSpPr>
            <p:nvPr/>
          </p:nvSpPr>
          <p:spPr bwMode="auto">
            <a:xfrm>
              <a:off x="192" y="1257"/>
              <a:ext cx="20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itchFamily="18" charset="0"/>
                </a:rPr>
                <a:t>2.   </a:t>
              </a:r>
              <a:r>
                <a:rPr kumimoji="1" lang="zh-CN" altLang="en-US" sz="2800" b="1">
                  <a:latin typeface="Times New Roman" pitchFamily="18" charset="0"/>
                </a:rPr>
                <a:t>楞次定律</a:t>
              </a:r>
            </a:p>
          </p:txBody>
        </p:sp>
      </p:grpSp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457200" y="2819400"/>
            <a:ext cx="5410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二 动生电动势和感生电动势</a:t>
            </a: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381000" y="3544888"/>
            <a:ext cx="3352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</a:rPr>
              <a:t>1.   </a:t>
            </a:r>
            <a:r>
              <a:rPr kumimoji="1" lang="zh-CN" altLang="en-US" sz="2800" b="1">
                <a:latin typeface="Times New Roman" pitchFamily="18" charset="0"/>
              </a:rPr>
              <a:t>动生电动势</a:t>
            </a:r>
          </a:p>
        </p:txBody>
      </p:sp>
      <p:graphicFrame>
        <p:nvGraphicFramePr>
          <p:cNvPr id="88074" name="Object 10"/>
          <p:cNvGraphicFramePr>
            <a:graphicFrameLocks noChangeAspect="1"/>
          </p:cNvGraphicFramePr>
          <p:nvPr>
            <p:extLst/>
          </p:nvPr>
        </p:nvGraphicFramePr>
        <p:xfrm>
          <a:off x="3027363" y="3429000"/>
          <a:ext cx="347186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3" name="Equation" r:id="rId5" imgW="1054080" imgH="291960" progId="Equation.DSMT4">
                  <p:embed/>
                </p:oleObj>
              </mc:Choice>
              <mc:Fallback>
                <p:oleObj name="Equation" r:id="rId5" imgW="1054080" imgH="291960" progId="Equation.DSMT4">
                  <p:embed/>
                  <p:pic>
                    <p:nvPicPr>
                      <p:cNvPr id="8807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3429000"/>
                        <a:ext cx="3471862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5" name="Text Box 11"/>
          <p:cNvSpPr txBox="1">
            <a:spLocks noChangeArrowheads="1"/>
          </p:cNvSpPr>
          <p:nvPr/>
        </p:nvSpPr>
        <p:spPr bwMode="auto">
          <a:xfrm>
            <a:off x="381000" y="4687888"/>
            <a:ext cx="3352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</a:rPr>
              <a:t>2.   </a:t>
            </a:r>
            <a:r>
              <a:rPr kumimoji="1" lang="zh-CN" altLang="en-US" sz="2800" b="1">
                <a:latin typeface="Times New Roman" pitchFamily="18" charset="0"/>
              </a:rPr>
              <a:t>感生电动势</a:t>
            </a:r>
          </a:p>
        </p:txBody>
      </p:sp>
      <p:graphicFrame>
        <p:nvGraphicFramePr>
          <p:cNvPr id="88076" name="Object 12"/>
          <p:cNvGraphicFramePr>
            <a:graphicFrameLocks noChangeAspect="1"/>
          </p:cNvGraphicFramePr>
          <p:nvPr>
            <p:extLst/>
          </p:nvPr>
        </p:nvGraphicFramePr>
        <p:xfrm>
          <a:off x="3065381" y="4343400"/>
          <a:ext cx="5011819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4" name="Equation" r:id="rId7" imgW="1485720" imgH="368280" progId="Equation.DSMT4">
                  <p:embed/>
                </p:oleObj>
              </mc:Choice>
              <mc:Fallback>
                <p:oleObj name="Equation" r:id="rId7" imgW="1485720" imgH="368280" progId="Equation.DSMT4">
                  <p:embed/>
                  <p:pic>
                    <p:nvPicPr>
                      <p:cNvPr id="880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381" y="4343400"/>
                        <a:ext cx="5011819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81000" y="5670550"/>
            <a:ext cx="8534400" cy="1016000"/>
            <a:chOff x="192" y="3508"/>
            <a:chExt cx="5376" cy="640"/>
          </a:xfrm>
        </p:grpSpPr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192" y="3552"/>
              <a:ext cx="5376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9"/>
                </a:buBlip>
              </a:pPr>
              <a:r>
                <a:rPr lang="en-US" altLang="zh-CN" sz="2800" b="1">
                  <a:solidFill>
                    <a:srgbClr val="1C1C1C"/>
                  </a:solidFill>
                  <a:latin typeface="Times New Roman" pitchFamily="18" charset="0"/>
                </a:rPr>
                <a:t>     </a:t>
              </a:r>
              <a:r>
                <a:rPr lang="zh-CN" altLang="en-US" sz="2800" b="1">
                  <a:solidFill>
                    <a:srgbClr val="1C1C1C"/>
                  </a:solidFill>
                  <a:latin typeface="Times New Roman" pitchFamily="18" charset="0"/>
                </a:rPr>
                <a:t>由变化的磁场可以激发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itchFamily="18" charset="0"/>
                </a:rPr>
                <a:t>感生电场</a:t>
              </a:r>
              <a:r>
                <a:rPr lang="zh-CN" altLang="en-US" sz="2800" b="1">
                  <a:solidFill>
                    <a:srgbClr val="1C1C1C"/>
                  </a:solidFill>
                  <a:latin typeface="Times New Roman" pitchFamily="18" charset="0"/>
                </a:rPr>
                <a:t>       ，它是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itchFamily="18" charset="0"/>
                </a:rPr>
                <a:t>有旋</a:t>
              </a:r>
              <a:r>
                <a:rPr lang="zh-CN" altLang="en-US" sz="2800" b="1">
                  <a:solidFill>
                    <a:srgbClr val="1C1C1C"/>
                  </a:solidFill>
                  <a:latin typeface="Times New Roman" pitchFamily="18" charset="0"/>
                </a:rPr>
                <a:t>场，注意与静电场的区别</a:t>
              </a:r>
              <a:r>
                <a:rPr lang="en-US" altLang="zh-CN" sz="2800" b="1">
                  <a:solidFill>
                    <a:srgbClr val="1C1C1C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88079" name="Object 15"/>
            <p:cNvGraphicFramePr>
              <a:graphicFrameLocks noChangeAspect="1"/>
            </p:cNvGraphicFramePr>
            <p:nvPr/>
          </p:nvGraphicFramePr>
          <p:xfrm>
            <a:off x="3840" y="3508"/>
            <a:ext cx="374" cy="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25" name="Equation" r:id="rId10" imgW="190440" imgH="241200" progId="Equation.DSMT4">
                    <p:embed/>
                  </p:oleObj>
                </mc:Choice>
                <mc:Fallback>
                  <p:oleObj name="Equation" r:id="rId10" imgW="190440" imgH="241200" progId="Equation.DSMT4">
                    <p:embed/>
                    <p:pic>
                      <p:nvPicPr>
                        <p:cNvPr id="88079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508"/>
                          <a:ext cx="374" cy="4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762000" y="145565"/>
            <a:ext cx="4267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一 电磁感应定律</a:t>
            </a:r>
          </a:p>
        </p:txBody>
      </p:sp>
    </p:spTree>
    <p:extLst>
      <p:ext uri="{BB962C8B-B14F-4D97-AF65-F5344CB8AC3E}">
        <p14:creationId xmlns:p14="http://schemas.microsoft.com/office/powerpoint/2010/main" val="3614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685800" y="212725"/>
            <a:ext cx="5181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0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三 自感电动势和互感电动势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533400" y="1066800"/>
            <a:ext cx="1828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</a:rPr>
              <a:t>1.  </a:t>
            </a:r>
            <a:r>
              <a:rPr kumimoji="1" lang="zh-CN" altLang="en-US" sz="2800" b="1">
                <a:latin typeface="Times New Roman" pitchFamily="18" charset="0"/>
              </a:rPr>
              <a:t>自感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533400" y="1600200"/>
            <a:ext cx="34290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800" b="1">
                <a:solidFill>
                  <a:srgbClr val="1C1C1C"/>
                </a:solidFill>
                <a:latin typeface="Times New Roman" pitchFamily="18" charset="0"/>
              </a:rPr>
              <a:t>  </a:t>
            </a:r>
            <a:r>
              <a:rPr lang="zh-CN" altLang="en-US" sz="2800" b="1">
                <a:solidFill>
                  <a:srgbClr val="1C1C1C"/>
                </a:solidFill>
                <a:latin typeface="Times New Roman" pitchFamily="18" charset="0"/>
              </a:rPr>
              <a:t>自感系数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533400" y="2362200"/>
            <a:ext cx="2667000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800" b="1">
                <a:solidFill>
                  <a:srgbClr val="1C1C1C"/>
                </a:solidFill>
                <a:latin typeface="Times New Roman" pitchFamily="18" charset="0"/>
              </a:rPr>
              <a:t>  </a:t>
            </a:r>
            <a:r>
              <a:rPr lang="zh-CN" altLang="en-US" sz="2800" b="1">
                <a:solidFill>
                  <a:srgbClr val="1C1C1C"/>
                </a:solidFill>
                <a:latin typeface="Times New Roman" pitchFamily="18" charset="0"/>
              </a:rPr>
              <a:t>自感电动势</a:t>
            </a:r>
          </a:p>
        </p:txBody>
      </p:sp>
      <p:graphicFrame>
        <p:nvGraphicFramePr>
          <p:cNvPr id="89095" name="Object 7"/>
          <p:cNvGraphicFramePr>
            <a:graphicFrameLocks noChangeAspect="1"/>
          </p:cNvGraphicFramePr>
          <p:nvPr>
            <p:extLst/>
          </p:nvPr>
        </p:nvGraphicFramePr>
        <p:xfrm>
          <a:off x="3048000" y="1466850"/>
          <a:ext cx="1905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8" name="Equation" r:id="rId4" imgW="545760" imgH="215640" progId="Equation.DSMT4">
                  <p:embed/>
                </p:oleObj>
              </mc:Choice>
              <mc:Fallback>
                <p:oleObj name="Equation" r:id="rId4" imgW="545760" imgH="215640" progId="Equation.DSMT4">
                  <p:embed/>
                  <p:pic>
                    <p:nvPicPr>
                      <p:cNvPr id="890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466850"/>
                        <a:ext cx="1905000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6" name="Object 8"/>
          <p:cNvGraphicFramePr>
            <a:graphicFrameLocks noChangeAspect="1"/>
          </p:cNvGraphicFramePr>
          <p:nvPr>
            <p:extLst/>
          </p:nvPr>
        </p:nvGraphicFramePr>
        <p:xfrm>
          <a:off x="3124199" y="2057400"/>
          <a:ext cx="2095199" cy="1101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9" name="Equation" r:id="rId6" imgW="634680" imgH="355320" progId="Equation.DSMT4">
                  <p:embed/>
                </p:oleObj>
              </mc:Choice>
              <mc:Fallback>
                <p:oleObj name="Equation" r:id="rId6" imgW="634680" imgH="355320" progId="Equation.DSMT4">
                  <p:embed/>
                  <p:pic>
                    <p:nvPicPr>
                      <p:cNvPr id="890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199" y="2057400"/>
                        <a:ext cx="2095199" cy="1101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7" name="Object 9"/>
          <p:cNvGraphicFramePr>
            <a:graphicFrameLocks noChangeAspect="1"/>
          </p:cNvGraphicFramePr>
          <p:nvPr>
            <p:extLst/>
          </p:nvPr>
        </p:nvGraphicFramePr>
        <p:xfrm>
          <a:off x="6019800" y="1269526"/>
          <a:ext cx="2007796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0" name="Equation" r:id="rId8" imgW="711000" imgH="355320" progId="Equation.DSMT4">
                  <p:embed/>
                </p:oleObj>
              </mc:Choice>
              <mc:Fallback>
                <p:oleObj name="Equation" r:id="rId8" imgW="711000" imgH="355320" progId="Equation.DSMT4">
                  <p:embed/>
                  <p:pic>
                    <p:nvPicPr>
                      <p:cNvPr id="8909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269526"/>
                        <a:ext cx="2007796" cy="933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33400" y="3048000"/>
            <a:ext cx="7874000" cy="3557588"/>
            <a:chOff x="192" y="1920"/>
            <a:chExt cx="4960" cy="2241"/>
          </a:xfrm>
        </p:grpSpPr>
        <p:sp>
          <p:nvSpPr>
            <p:cNvPr id="89099" name="Text Box 11"/>
            <p:cNvSpPr txBox="1">
              <a:spLocks noChangeArrowheads="1"/>
            </p:cNvSpPr>
            <p:nvPr/>
          </p:nvSpPr>
          <p:spPr bwMode="auto">
            <a:xfrm>
              <a:off x="192" y="1920"/>
              <a:ext cx="12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itchFamily="18" charset="0"/>
                </a:rPr>
                <a:t>2.  </a:t>
              </a:r>
              <a:r>
                <a:rPr kumimoji="1" lang="zh-CN" altLang="en-US" sz="2800" b="1">
                  <a:latin typeface="Times New Roman" pitchFamily="18" charset="0"/>
                </a:rPr>
                <a:t>互感</a:t>
              </a:r>
            </a:p>
          </p:txBody>
        </p:sp>
        <p:sp>
          <p:nvSpPr>
            <p:cNvPr id="89100" name="Text Box 12"/>
            <p:cNvSpPr txBox="1">
              <a:spLocks noChangeArrowheads="1"/>
            </p:cNvSpPr>
            <p:nvPr/>
          </p:nvSpPr>
          <p:spPr bwMode="auto">
            <a:xfrm>
              <a:off x="192" y="2361"/>
              <a:ext cx="177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3"/>
                </a:buBlip>
              </a:pPr>
              <a:r>
                <a:rPr kumimoji="1" lang="en-US" altLang="zh-CN" sz="2800" b="1">
                  <a:latin typeface="Times New Roman" pitchFamily="18" charset="0"/>
                </a:rPr>
                <a:t>  </a:t>
              </a:r>
              <a:r>
                <a:rPr kumimoji="1" lang="zh-CN" altLang="en-US" sz="2800" b="1">
                  <a:latin typeface="Times New Roman" pitchFamily="18" charset="0"/>
                </a:rPr>
                <a:t>互</a:t>
              </a:r>
              <a:r>
                <a:rPr lang="zh-CN" altLang="en-US" sz="2800" b="1">
                  <a:solidFill>
                    <a:srgbClr val="1C1C1C"/>
                  </a:solidFill>
                  <a:latin typeface="Times New Roman" pitchFamily="18" charset="0"/>
                </a:rPr>
                <a:t>感系数</a:t>
              </a:r>
            </a:p>
          </p:txBody>
        </p:sp>
        <p:sp>
          <p:nvSpPr>
            <p:cNvPr id="89101" name="Text Box 13"/>
            <p:cNvSpPr txBox="1">
              <a:spLocks noChangeArrowheads="1"/>
            </p:cNvSpPr>
            <p:nvPr/>
          </p:nvSpPr>
          <p:spPr bwMode="auto">
            <a:xfrm>
              <a:off x="192" y="3705"/>
              <a:ext cx="16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3"/>
                </a:buBlip>
              </a:pPr>
              <a:r>
                <a:rPr kumimoji="1" lang="en-US" altLang="zh-CN" sz="2800" b="1">
                  <a:latin typeface="Times New Roman" pitchFamily="18" charset="0"/>
                </a:rPr>
                <a:t>  </a:t>
              </a:r>
              <a:r>
                <a:rPr kumimoji="1" lang="zh-CN" altLang="en-US" sz="2800" b="1">
                  <a:latin typeface="Times New Roman" pitchFamily="18" charset="0"/>
                </a:rPr>
                <a:t>互</a:t>
              </a:r>
              <a:r>
                <a:rPr lang="zh-CN" altLang="en-US" sz="2800" b="1">
                  <a:solidFill>
                    <a:srgbClr val="1C1C1C"/>
                  </a:solidFill>
                  <a:latin typeface="Times New Roman" pitchFamily="18" charset="0"/>
                </a:rPr>
                <a:t>感电动势</a:t>
              </a:r>
            </a:p>
          </p:txBody>
        </p:sp>
        <p:graphicFrame>
          <p:nvGraphicFramePr>
            <p:cNvPr id="89102" name="Object 14"/>
            <p:cNvGraphicFramePr>
              <a:graphicFrameLocks noChangeAspect="1"/>
            </p:cNvGraphicFramePr>
            <p:nvPr/>
          </p:nvGraphicFramePr>
          <p:xfrm>
            <a:off x="1776" y="2187"/>
            <a:ext cx="1680" cy="7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161" name="Equation" r:id="rId10" imgW="952200" imgH="431640" progId="Equation.DSMT4">
                    <p:embed/>
                  </p:oleObj>
                </mc:Choice>
                <mc:Fallback>
                  <p:oleObj name="Equation" r:id="rId10" imgW="952200" imgH="431640" progId="Equation.DSMT4">
                    <p:embed/>
                    <p:pic>
                      <p:nvPicPr>
                        <p:cNvPr id="8910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187"/>
                          <a:ext cx="1680" cy="7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chemeClr val="accent1"/>
                                  </a:gs>
                                  <a:gs pos="50000">
                                    <a:srgbClr val="FFFFFF"/>
                                  </a:gs>
                                  <a:gs pos="100000">
                                    <a:schemeClr val="accent1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103" name="Object 15"/>
            <p:cNvGraphicFramePr>
              <a:graphicFrameLocks noChangeAspect="1"/>
            </p:cNvGraphicFramePr>
            <p:nvPr>
              <p:extLst/>
            </p:nvPr>
          </p:nvGraphicFramePr>
          <p:xfrm>
            <a:off x="1865" y="3537"/>
            <a:ext cx="1502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162" name="Equation" r:id="rId12" imgW="749160" imgH="355320" progId="Equation.DSMT4">
                    <p:embed/>
                  </p:oleObj>
                </mc:Choice>
                <mc:Fallback>
                  <p:oleObj name="Equation" r:id="rId12" imgW="749160" imgH="355320" progId="Equation.DSMT4">
                    <p:embed/>
                    <p:pic>
                      <p:nvPicPr>
                        <p:cNvPr id="8910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5" y="3537"/>
                          <a:ext cx="1502" cy="6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104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3824" y="3491"/>
            <a:ext cx="1328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163" name="Equation" r:id="rId14" imgW="736560" imgH="355320" progId="Equation.DSMT4">
                    <p:embed/>
                  </p:oleObj>
                </mc:Choice>
                <mc:Fallback>
                  <p:oleObj name="Equation" r:id="rId14" imgW="736560" imgH="355320" progId="Equation.DSMT4">
                    <p:embed/>
                    <p:pic>
                      <p:nvPicPr>
                        <p:cNvPr id="89104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4" y="3491"/>
                          <a:ext cx="1328" cy="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105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1776" y="2784"/>
            <a:ext cx="2670" cy="6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164" name="Equation" r:id="rId16" imgW="1346040" imgH="380880" progId="Equation.DSMT4">
                    <p:embed/>
                  </p:oleObj>
                </mc:Choice>
                <mc:Fallback>
                  <p:oleObj name="Equation" r:id="rId16" imgW="1346040" imgH="380880" progId="Equation.DSMT4">
                    <p:embed/>
                    <p:pic>
                      <p:nvPicPr>
                        <p:cNvPr id="89105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784"/>
                          <a:ext cx="2670" cy="69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322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685800" y="152400"/>
            <a:ext cx="2819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四 磁场能量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304800" y="2095500"/>
            <a:ext cx="617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2800" b="1">
                <a:latin typeface="Times New Roman" pitchFamily="18" charset="0"/>
              </a:rPr>
              <a:t>  </a:t>
            </a:r>
            <a:r>
              <a:rPr lang="zh-CN" altLang="en-US" sz="2800" b="1">
                <a:solidFill>
                  <a:srgbClr val="1C1C1C"/>
                </a:solidFill>
                <a:latin typeface="Times New Roman" pitchFamily="18" charset="0"/>
              </a:rPr>
              <a:t>自感线圈储存的磁场能量</a:t>
            </a:r>
          </a:p>
        </p:txBody>
      </p:sp>
      <p:graphicFrame>
        <p:nvGraphicFramePr>
          <p:cNvPr id="90117" name="Object 5"/>
          <p:cNvGraphicFramePr>
            <a:graphicFrameLocks noChangeAspect="1"/>
          </p:cNvGraphicFramePr>
          <p:nvPr/>
        </p:nvGraphicFramePr>
        <p:xfrm>
          <a:off x="4953000" y="1866900"/>
          <a:ext cx="220980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6" name="Equation" r:id="rId4" imgW="736560" imgH="393480" progId="Equation.3">
                  <p:embed/>
                </p:oleObj>
              </mc:Choice>
              <mc:Fallback>
                <p:oleObj name="Equation" r:id="rId4" imgW="736560" imgH="393480" progId="Equation.3">
                  <p:embed/>
                  <p:pic>
                    <p:nvPicPr>
                      <p:cNvPr id="90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866900"/>
                        <a:ext cx="220980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accent1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685800" y="3748088"/>
            <a:ext cx="4419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其中，磁场能量密度</a:t>
            </a:r>
            <a:endParaRPr kumimoji="1" lang="zh-CN" altLang="en-US" sz="2800" b="1">
              <a:solidFill>
                <a:srgbClr val="CC0000"/>
              </a:solidFill>
              <a:latin typeface="Times New Roman" pitchFamily="18" charset="0"/>
            </a:endParaRPr>
          </a:p>
        </p:txBody>
      </p:sp>
      <p:graphicFrame>
        <p:nvGraphicFramePr>
          <p:cNvPr id="90119" name="Object 7"/>
          <p:cNvGraphicFramePr>
            <a:graphicFrameLocks noChangeAspect="1"/>
          </p:cNvGraphicFramePr>
          <p:nvPr/>
        </p:nvGraphicFramePr>
        <p:xfrm>
          <a:off x="4114800" y="3390900"/>
          <a:ext cx="44196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7" name="Equation" r:id="rId6" imgW="1663560" imgH="444240" progId="Equation.3">
                  <p:embed/>
                </p:oleObj>
              </mc:Choice>
              <mc:Fallback>
                <p:oleObj name="Equation" r:id="rId6" imgW="1663560" imgH="444240" progId="Equation.3">
                  <p:embed/>
                  <p:pic>
                    <p:nvPicPr>
                      <p:cNvPr id="901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90900"/>
                        <a:ext cx="44196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accent1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0" name="Text Box 8"/>
          <p:cNvSpPr txBox="1">
            <a:spLocks noChangeArrowheads="1"/>
          </p:cNvSpPr>
          <p:nvPr/>
        </p:nvSpPr>
        <p:spPr bwMode="auto">
          <a:xfrm>
            <a:off x="304800" y="2871788"/>
            <a:ext cx="3048000" cy="5191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2800" b="1">
                <a:latin typeface="Times New Roman" pitchFamily="18" charset="0"/>
              </a:rPr>
              <a:t>  </a:t>
            </a:r>
            <a:r>
              <a:rPr kumimoji="1" lang="zh-CN" altLang="en-US" sz="2800" b="1">
                <a:latin typeface="Times New Roman" pitchFamily="18" charset="0"/>
              </a:rPr>
              <a:t>空间磁场能量</a:t>
            </a:r>
          </a:p>
        </p:txBody>
      </p:sp>
      <p:graphicFrame>
        <p:nvGraphicFramePr>
          <p:cNvPr id="90121" name="Object 9"/>
          <p:cNvGraphicFramePr>
            <a:graphicFrameLocks noChangeAspect="1"/>
          </p:cNvGraphicFramePr>
          <p:nvPr/>
        </p:nvGraphicFramePr>
        <p:xfrm>
          <a:off x="3095625" y="2781300"/>
          <a:ext cx="261937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8" name="Equation" r:id="rId8" imgW="901440" imgH="291960" progId="Equation.DSMT4">
                  <p:embed/>
                </p:oleObj>
              </mc:Choice>
              <mc:Fallback>
                <p:oleObj name="Equation" r:id="rId8" imgW="901440" imgH="291960" progId="Equation.DSMT4">
                  <p:embed/>
                  <p:pic>
                    <p:nvPicPr>
                      <p:cNvPr id="901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2781300"/>
                        <a:ext cx="2619375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10871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1905000" y="2740025"/>
            <a:ext cx="5257800" cy="6889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6000" b="1" dirty="0">
                <a:solidFill>
                  <a:srgbClr val="000000"/>
                </a:solidFill>
                <a:ea typeface="黑体" pitchFamily="2" charset="-122"/>
              </a:rPr>
              <a:t>本章例题选讲</a:t>
            </a:r>
          </a:p>
        </p:txBody>
      </p:sp>
    </p:spTree>
    <p:extLst>
      <p:ext uri="{BB962C8B-B14F-4D97-AF65-F5344CB8AC3E}">
        <p14:creationId xmlns:p14="http://schemas.microsoft.com/office/powerpoint/2010/main" val="22085852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AutoShape 2"/>
          <p:cNvSpPr>
            <a:spLocks noChangeArrowheads="1"/>
          </p:cNvSpPr>
          <p:nvPr/>
        </p:nvSpPr>
        <p:spPr bwMode="auto">
          <a:xfrm>
            <a:off x="2386013" y="4017963"/>
            <a:ext cx="381000" cy="381000"/>
          </a:xfrm>
          <a:prstGeom prst="star5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3200400"/>
            <a:ext cx="1938338" cy="2362200"/>
            <a:chOff x="720" y="2208"/>
            <a:chExt cx="1221" cy="1488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912" y="2208"/>
              <a:ext cx="1008" cy="1488"/>
              <a:chOff x="912" y="2208"/>
              <a:chExt cx="1008" cy="1488"/>
            </a:xfrm>
          </p:grpSpPr>
          <p:sp>
            <p:nvSpPr>
              <p:cNvPr id="106501" name="Line 5"/>
              <p:cNvSpPr>
                <a:spLocks noChangeShapeType="1"/>
              </p:cNvSpPr>
              <p:nvPr/>
            </p:nvSpPr>
            <p:spPr bwMode="auto">
              <a:xfrm flipV="1">
                <a:off x="912" y="2208"/>
                <a:ext cx="0" cy="1488"/>
              </a:xfrm>
              <a:prstGeom prst="line">
                <a:avLst/>
              </a:prstGeom>
              <a:noFill/>
              <a:ln w="12700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502" name="Line 6"/>
              <p:cNvSpPr>
                <a:spLocks noChangeShapeType="1"/>
              </p:cNvSpPr>
              <p:nvPr/>
            </p:nvSpPr>
            <p:spPr bwMode="auto">
              <a:xfrm flipV="1">
                <a:off x="1248" y="2208"/>
                <a:ext cx="0" cy="1488"/>
              </a:xfrm>
              <a:prstGeom prst="line">
                <a:avLst/>
              </a:prstGeom>
              <a:noFill/>
              <a:ln w="12700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503" name="Line 7"/>
              <p:cNvSpPr>
                <a:spLocks noChangeShapeType="1"/>
              </p:cNvSpPr>
              <p:nvPr/>
            </p:nvSpPr>
            <p:spPr bwMode="auto">
              <a:xfrm flipV="1">
                <a:off x="1584" y="2208"/>
                <a:ext cx="0" cy="1488"/>
              </a:xfrm>
              <a:prstGeom prst="line">
                <a:avLst/>
              </a:prstGeom>
              <a:noFill/>
              <a:ln w="12700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504" name="Line 8"/>
              <p:cNvSpPr>
                <a:spLocks noChangeShapeType="1"/>
              </p:cNvSpPr>
              <p:nvPr/>
            </p:nvSpPr>
            <p:spPr bwMode="auto">
              <a:xfrm flipV="1">
                <a:off x="1920" y="2208"/>
                <a:ext cx="0" cy="1488"/>
              </a:xfrm>
              <a:prstGeom prst="line">
                <a:avLst/>
              </a:prstGeom>
              <a:noFill/>
              <a:ln w="12700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505" name="AutoShape 9"/>
              <p:cNvSpPr>
                <a:spLocks noChangeArrowheads="1"/>
              </p:cNvSpPr>
              <p:nvPr/>
            </p:nvSpPr>
            <p:spPr bwMode="auto">
              <a:xfrm flipV="1">
                <a:off x="1104" y="2544"/>
                <a:ext cx="624" cy="864"/>
              </a:xfrm>
              <a:prstGeom prst="rtTriangl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506" name="Line 10"/>
              <p:cNvSpPr>
                <a:spLocks noChangeShapeType="1"/>
              </p:cNvSpPr>
              <p:nvPr/>
            </p:nvSpPr>
            <p:spPr bwMode="auto">
              <a:xfrm flipV="1">
                <a:off x="1104" y="2304"/>
                <a:ext cx="0" cy="2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507" name="Line 11"/>
              <p:cNvSpPr>
                <a:spLocks noChangeShapeType="1"/>
              </p:cNvSpPr>
              <p:nvPr/>
            </p:nvSpPr>
            <p:spPr bwMode="auto">
              <a:xfrm flipV="1">
                <a:off x="1728" y="2304"/>
                <a:ext cx="0" cy="2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508" name="Line 12"/>
              <p:cNvSpPr>
                <a:spLocks noChangeShapeType="1"/>
              </p:cNvSpPr>
              <p:nvPr/>
            </p:nvSpPr>
            <p:spPr bwMode="auto">
              <a:xfrm>
                <a:off x="1104" y="2400"/>
                <a:ext cx="624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509" name="Freeform 13"/>
              <p:cNvSpPr>
                <a:spLocks/>
              </p:cNvSpPr>
              <p:nvPr/>
            </p:nvSpPr>
            <p:spPr bwMode="auto">
              <a:xfrm>
                <a:off x="1008" y="2976"/>
                <a:ext cx="240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48"/>
                  </a:cxn>
                  <a:cxn ang="0">
                    <a:pos x="192" y="0"/>
                  </a:cxn>
                </a:cxnLst>
                <a:rect l="0" t="0" r="r" b="b"/>
                <a:pathLst>
                  <a:path w="192" h="48">
                    <a:moveTo>
                      <a:pt x="0" y="0"/>
                    </a:moveTo>
                    <a:cubicBezTo>
                      <a:pt x="32" y="24"/>
                      <a:pt x="64" y="48"/>
                      <a:pt x="96" y="48"/>
                    </a:cubicBezTo>
                    <a:cubicBezTo>
                      <a:pt x="128" y="48"/>
                      <a:pt x="176" y="8"/>
                      <a:pt x="192" y="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lg"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06510" name="Object 14"/>
            <p:cNvGraphicFramePr>
              <a:graphicFrameLocks noChangeAspect="1"/>
            </p:cNvGraphicFramePr>
            <p:nvPr/>
          </p:nvGraphicFramePr>
          <p:xfrm>
            <a:off x="720" y="2304"/>
            <a:ext cx="184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42" name="公式" r:id="rId3" imgW="215640" imgH="266400" progId="Equation.3">
                    <p:embed/>
                  </p:oleObj>
                </mc:Choice>
                <mc:Fallback>
                  <p:oleObj name="公式" r:id="rId3" imgW="215640" imgH="266400" progId="Equation.3">
                    <p:embed/>
                    <p:pic>
                      <p:nvPicPr>
                        <p:cNvPr id="10651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304"/>
                          <a:ext cx="184" cy="2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1" name="Object 15"/>
            <p:cNvGraphicFramePr>
              <a:graphicFrameLocks noChangeAspect="1"/>
            </p:cNvGraphicFramePr>
            <p:nvPr/>
          </p:nvGraphicFramePr>
          <p:xfrm>
            <a:off x="816" y="2873"/>
            <a:ext cx="192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43" name="公式" r:id="rId5" imgW="215640" imgH="190440" progId="Equation.3">
                    <p:embed/>
                  </p:oleObj>
                </mc:Choice>
                <mc:Fallback>
                  <p:oleObj name="公式" r:id="rId5" imgW="215640" imgH="190440" progId="Equation.3">
                    <p:embed/>
                    <p:pic>
                      <p:nvPicPr>
                        <p:cNvPr id="106511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873"/>
                          <a:ext cx="192" cy="1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2" name="Object 16"/>
            <p:cNvGraphicFramePr>
              <a:graphicFrameLocks noChangeAspect="1"/>
            </p:cNvGraphicFramePr>
            <p:nvPr/>
          </p:nvGraphicFramePr>
          <p:xfrm>
            <a:off x="1008" y="3456"/>
            <a:ext cx="17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44" name="公式" r:id="rId7" imgW="177480" imgH="190440" progId="Equation.3">
                    <p:embed/>
                  </p:oleObj>
                </mc:Choice>
                <mc:Fallback>
                  <p:oleObj name="公式" r:id="rId7" imgW="177480" imgH="190440" progId="Equation.3">
                    <p:embed/>
                    <p:pic>
                      <p:nvPicPr>
                        <p:cNvPr id="106512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3456"/>
                          <a:ext cx="178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3" name="Object 17"/>
            <p:cNvGraphicFramePr>
              <a:graphicFrameLocks noChangeAspect="1"/>
            </p:cNvGraphicFramePr>
            <p:nvPr/>
          </p:nvGraphicFramePr>
          <p:xfrm>
            <a:off x="918" y="2369"/>
            <a:ext cx="165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45" name="公式" r:id="rId9" imgW="164880" imgH="253800" progId="Equation.3">
                    <p:embed/>
                  </p:oleObj>
                </mc:Choice>
                <mc:Fallback>
                  <p:oleObj name="公式" r:id="rId9" imgW="164880" imgH="253800" progId="Equation.3">
                    <p:embed/>
                    <p:pic>
                      <p:nvPicPr>
                        <p:cNvPr id="106513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8" y="2369"/>
                          <a:ext cx="165" cy="2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4" name="Object 18"/>
            <p:cNvGraphicFramePr>
              <a:graphicFrameLocks noChangeAspect="1"/>
            </p:cNvGraphicFramePr>
            <p:nvPr/>
          </p:nvGraphicFramePr>
          <p:xfrm>
            <a:off x="1789" y="2448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46" name="公式" r:id="rId11" imgW="152280" imgH="190440" progId="Equation.3">
                    <p:embed/>
                  </p:oleObj>
                </mc:Choice>
                <mc:Fallback>
                  <p:oleObj name="公式" r:id="rId11" imgW="152280" imgH="190440" progId="Equation.3">
                    <p:embed/>
                    <p:pic>
                      <p:nvPicPr>
                        <p:cNvPr id="106514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9" y="2448"/>
                          <a:ext cx="15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5" name="Object 19"/>
            <p:cNvGraphicFramePr>
              <a:graphicFrameLocks noChangeAspect="1"/>
            </p:cNvGraphicFramePr>
            <p:nvPr/>
          </p:nvGraphicFramePr>
          <p:xfrm>
            <a:off x="1344" y="2256"/>
            <a:ext cx="114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47" name="公式" r:id="rId13" imgW="114120" imgH="253800" progId="Equation.3">
                    <p:embed/>
                  </p:oleObj>
                </mc:Choice>
                <mc:Fallback>
                  <p:oleObj name="公式" r:id="rId13" imgW="114120" imgH="253800" progId="Equation.3">
                    <p:embed/>
                    <p:pic>
                      <p:nvPicPr>
                        <p:cNvPr id="106515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256"/>
                          <a:ext cx="114" cy="2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6516" name="Object 20"/>
          <p:cNvGraphicFramePr>
            <a:graphicFrameLocks noChangeAspect="1"/>
          </p:cNvGraphicFramePr>
          <p:nvPr>
            <p:extLst/>
          </p:nvPr>
        </p:nvGraphicFramePr>
        <p:xfrm>
          <a:off x="2895600" y="3838575"/>
          <a:ext cx="53498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48" name="Equation" r:id="rId15" imgW="3327120" imgH="406080" progId="Equation.3">
                  <p:embed/>
                </p:oleObj>
              </mc:Choice>
              <mc:Fallback>
                <p:oleObj name="Equation" r:id="rId15" imgW="3327120" imgH="406080" progId="Equation.3">
                  <p:embed/>
                  <p:pic>
                    <p:nvPicPr>
                      <p:cNvPr id="1065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838575"/>
                        <a:ext cx="534987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7" name="Object 21"/>
          <p:cNvGraphicFramePr>
            <a:graphicFrameLocks noChangeAspect="1"/>
          </p:cNvGraphicFramePr>
          <p:nvPr>
            <p:extLst/>
          </p:nvPr>
        </p:nvGraphicFramePr>
        <p:xfrm>
          <a:off x="2819400" y="4676775"/>
          <a:ext cx="57102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49" name="Equation" r:id="rId17" imgW="3593880" imgH="406080" progId="Equation.3">
                  <p:embed/>
                </p:oleObj>
              </mc:Choice>
              <mc:Fallback>
                <p:oleObj name="Equation" r:id="rId17" imgW="3593880" imgH="406080" progId="Equation.3">
                  <p:embed/>
                  <p:pic>
                    <p:nvPicPr>
                      <p:cNvPr id="10651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676775"/>
                        <a:ext cx="5710238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8" name="Object 22"/>
          <p:cNvGraphicFramePr>
            <a:graphicFrameLocks noChangeAspect="1"/>
          </p:cNvGraphicFramePr>
          <p:nvPr>
            <p:extLst/>
          </p:nvPr>
        </p:nvGraphicFramePr>
        <p:xfrm>
          <a:off x="2743200" y="5514975"/>
          <a:ext cx="60960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0" name="Equation" r:id="rId19" imgW="3784320" imgH="406080" progId="Equation.3">
                  <p:embed/>
                </p:oleObj>
              </mc:Choice>
              <mc:Fallback>
                <p:oleObj name="Equation" r:id="rId19" imgW="3784320" imgH="406080" progId="Equation.3">
                  <p:embed/>
                  <p:pic>
                    <p:nvPicPr>
                      <p:cNvPr id="10651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514975"/>
                        <a:ext cx="60960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28600" y="914400"/>
            <a:ext cx="8610600" cy="1758950"/>
            <a:chOff x="192" y="480"/>
            <a:chExt cx="5424" cy="1108"/>
          </a:xfrm>
        </p:grpSpPr>
        <p:sp>
          <p:nvSpPr>
            <p:cNvPr id="106520" name="Text Box 24"/>
            <p:cNvSpPr txBox="1">
              <a:spLocks noChangeArrowheads="1"/>
            </p:cNvSpPr>
            <p:nvPr/>
          </p:nvSpPr>
          <p:spPr bwMode="auto">
            <a:xfrm>
              <a:off x="192" y="480"/>
              <a:ext cx="5424" cy="1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spcBef>
                  <a:spcPct val="50000"/>
                </a:spcBef>
              </a:pPr>
              <a:r>
                <a:rPr kumimoji="1" lang="en-US" altLang="zh-CN" sz="2800" b="1" dirty="0">
                  <a:solidFill>
                    <a:srgbClr val="CC0000"/>
                  </a:solidFill>
                  <a:latin typeface="Times New Roman" pitchFamily="18" charset="0"/>
                </a:rPr>
                <a:t>         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例：</a:t>
              </a:r>
              <a:r>
                <a:rPr kumimoji="1"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如图金属三角形框在均匀磁场中以角速度       绕 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ab </a:t>
              </a:r>
              <a:r>
                <a:rPr kumimoji="1"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边旋转，求回路感应电动势 </a:t>
              </a:r>
              <a:r>
                <a:rPr kumimoji="1" lang="zh-CN" altLang="en-US" sz="28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el-GR" altLang="zh-CN" sz="28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ε</a:t>
              </a:r>
              <a:r>
                <a:rPr kumimoji="1" lang="zh-CN" altLang="en-US" sz="28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kumimoji="1"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 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 </a:t>
              </a:r>
              <a:r>
                <a:rPr kumimoji="1"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两点间的电势差              </a:t>
              </a:r>
              <a:r>
                <a:rPr kumimoji="1" lang="en-US" altLang="zh-CN" sz="2800" dirty="0">
                  <a:latin typeface="Times New Roman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06521" name="Object 25"/>
            <p:cNvGraphicFramePr>
              <a:graphicFrameLocks noChangeAspect="1"/>
            </p:cNvGraphicFramePr>
            <p:nvPr/>
          </p:nvGraphicFramePr>
          <p:xfrm>
            <a:off x="5280" y="624"/>
            <a:ext cx="27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51" name="公式" r:id="rId21" imgW="215640" imgH="190440" progId="Equation.3">
                    <p:embed/>
                  </p:oleObj>
                </mc:Choice>
                <mc:Fallback>
                  <p:oleObj name="公式" r:id="rId21" imgW="215640" imgH="190440" progId="Equation.3">
                    <p:embed/>
                    <p:pic>
                      <p:nvPicPr>
                        <p:cNvPr id="106521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624"/>
                          <a:ext cx="270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22" name="Object 26"/>
            <p:cNvGraphicFramePr>
              <a:graphicFrameLocks noChangeAspect="1"/>
            </p:cNvGraphicFramePr>
            <p:nvPr>
              <p:extLst/>
            </p:nvPr>
          </p:nvGraphicFramePr>
          <p:xfrm>
            <a:off x="960" y="1211"/>
            <a:ext cx="644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52" name="Equation" r:id="rId22" imgW="520560" imgH="228600" progId="Equation.3">
                    <p:embed/>
                  </p:oleObj>
                </mc:Choice>
                <mc:Fallback>
                  <p:oleObj name="Equation" r:id="rId22" imgW="520560" imgH="228600" progId="Equation.3">
                    <p:embed/>
                    <p:pic>
                      <p:nvPicPr>
                        <p:cNvPr id="106522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211"/>
                          <a:ext cx="644" cy="37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2819400" y="3152775"/>
            <a:ext cx="5445125" cy="657225"/>
            <a:chOff x="1824" y="1680"/>
            <a:chExt cx="3430" cy="414"/>
          </a:xfrm>
        </p:grpSpPr>
        <p:graphicFrame>
          <p:nvGraphicFramePr>
            <p:cNvPr id="106525" name="Object 29"/>
            <p:cNvGraphicFramePr>
              <a:graphicFrameLocks noChangeAspect="1"/>
            </p:cNvGraphicFramePr>
            <p:nvPr/>
          </p:nvGraphicFramePr>
          <p:xfrm>
            <a:off x="1824" y="1680"/>
            <a:ext cx="3430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53" name="Equation" r:id="rId24" imgW="3149280" imgH="406080" progId="Equation.3">
                    <p:embed/>
                  </p:oleObj>
                </mc:Choice>
                <mc:Fallback>
                  <p:oleObj name="Equation" r:id="rId24" imgW="3149280" imgH="406080" progId="Equation.3">
                    <p:embed/>
                    <p:pic>
                      <p:nvPicPr>
                        <p:cNvPr id="106525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680"/>
                          <a:ext cx="3430" cy="4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26" name="Object 30"/>
            <p:cNvGraphicFramePr>
              <a:graphicFrameLocks noChangeAspect="1"/>
            </p:cNvGraphicFramePr>
            <p:nvPr>
              <p:extLst/>
            </p:nvPr>
          </p:nvGraphicFramePr>
          <p:xfrm>
            <a:off x="2283" y="1758"/>
            <a:ext cx="357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54" name="Equation" r:id="rId26" imgW="114120" imgH="126720" progId="Equation.DSMT4">
                    <p:embed/>
                  </p:oleObj>
                </mc:Choice>
                <mc:Fallback>
                  <p:oleObj name="Equation" r:id="rId26" imgW="114120" imgH="126720" progId="Equation.DSMT4">
                    <p:embed/>
                    <p:pic>
                      <p:nvPicPr>
                        <p:cNvPr id="106526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3" y="1758"/>
                          <a:ext cx="357" cy="33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6527" name="Object 31"/>
          <p:cNvGraphicFramePr>
            <a:graphicFrameLocks noChangeAspect="1"/>
          </p:cNvGraphicFramePr>
          <p:nvPr>
            <p:extLst/>
          </p:nvPr>
        </p:nvGraphicFramePr>
        <p:xfrm>
          <a:off x="3529012" y="3980650"/>
          <a:ext cx="552164" cy="5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5" name="Equation" r:id="rId28" imgW="114120" imgH="126720" progId="Equation.DSMT4">
                  <p:embed/>
                </p:oleObj>
              </mc:Choice>
              <mc:Fallback>
                <p:oleObj name="Equation" r:id="rId28" imgW="114120" imgH="126720" progId="Equation.DSMT4">
                  <p:embed/>
                  <p:pic>
                    <p:nvPicPr>
                      <p:cNvPr id="10652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012" y="3980650"/>
                        <a:ext cx="552164" cy="5151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0"/>
          <p:cNvGraphicFramePr>
            <a:graphicFrameLocks noChangeAspect="1"/>
          </p:cNvGraphicFramePr>
          <p:nvPr>
            <p:extLst/>
          </p:nvPr>
        </p:nvGraphicFramePr>
        <p:xfrm>
          <a:off x="3505200" y="4802187"/>
          <a:ext cx="56673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6" name="Equation" r:id="rId30" imgW="114120" imgH="126720" progId="Equation.DSMT4">
                  <p:embed/>
                </p:oleObj>
              </mc:Choice>
              <mc:Fallback>
                <p:oleObj name="Equation" r:id="rId30" imgW="114120" imgH="126720" progId="Equation.DSMT4">
                  <p:embed/>
                  <p:pic>
                    <p:nvPicPr>
                      <p:cNvPr id="3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802187"/>
                        <a:ext cx="566738" cy="5318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0"/>
          <p:cNvGraphicFramePr>
            <a:graphicFrameLocks noChangeAspect="1"/>
          </p:cNvGraphicFramePr>
          <p:nvPr>
            <p:extLst/>
          </p:nvPr>
        </p:nvGraphicFramePr>
        <p:xfrm>
          <a:off x="3471862" y="5638800"/>
          <a:ext cx="56673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7" name="Equation" r:id="rId31" imgW="114120" imgH="126720" progId="Equation.DSMT4">
                  <p:embed/>
                </p:oleObj>
              </mc:Choice>
              <mc:Fallback>
                <p:oleObj name="Equation" r:id="rId31" imgW="114120" imgH="126720" progId="Equation.DSMT4">
                  <p:embed/>
                  <p:pic>
                    <p:nvPicPr>
                      <p:cNvPr id="35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2" y="5638800"/>
                        <a:ext cx="566738" cy="5318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786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724400" y="3584575"/>
            <a:ext cx="3505200" cy="2133600"/>
            <a:chOff x="3024" y="2210"/>
            <a:chExt cx="2208" cy="1344"/>
          </a:xfrm>
        </p:grpSpPr>
        <p:sp>
          <p:nvSpPr>
            <p:cNvPr id="108547" name="Rectangle 3"/>
            <p:cNvSpPr>
              <a:spLocks noChangeArrowheads="1"/>
            </p:cNvSpPr>
            <p:nvPr/>
          </p:nvSpPr>
          <p:spPr bwMode="auto">
            <a:xfrm>
              <a:off x="3024" y="2210"/>
              <a:ext cx="2208" cy="13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216" y="2347"/>
              <a:ext cx="1892" cy="1063"/>
              <a:chOff x="4747" y="6120"/>
              <a:chExt cx="2633" cy="1479"/>
            </a:xfrm>
          </p:grpSpPr>
          <p:graphicFrame>
            <p:nvGraphicFramePr>
              <p:cNvPr id="108549" name="Object 5"/>
              <p:cNvGraphicFramePr>
                <a:graphicFrameLocks noChangeAspect="1"/>
              </p:cNvGraphicFramePr>
              <p:nvPr/>
            </p:nvGraphicFramePr>
            <p:xfrm>
              <a:off x="5580" y="7049"/>
              <a:ext cx="380" cy="4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266" r:id="rId3" imgW="152334" imgH="190417" progId="Equation.DSMT4">
                      <p:embed/>
                    </p:oleObj>
                  </mc:Choice>
                  <mc:Fallback>
                    <p:oleObj r:id="rId3" imgW="152334" imgH="190417" progId="Equation.DSMT4">
                      <p:embed/>
                      <p:pic>
                        <p:nvPicPr>
                          <p:cNvPr id="108549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0" y="7049"/>
                            <a:ext cx="380" cy="4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4747" y="6120"/>
                <a:ext cx="2633" cy="1479"/>
                <a:chOff x="4747" y="6120"/>
                <a:chExt cx="2415" cy="1357"/>
              </a:xfrm>
            </p:grpSpPr>
            <p:grpSp>
              <p:nvGrpSpPr>
                <p:cNvPr id="5" name="Group 7"/>
                <p:cNvGrpSpPr>
                  <a:grpSpLocks/>
                </p:cNvGrpSpPr>
                <p:nvPr/>
              </p:nvGrpSpPr>
              <p:grpSpPr bwMode="auto">
                <a:xfrm>
                  <a:off x="5760" y="6120"/>
                  <a:ext cx="1402" cy="1357"/>
                  <a:chOff x="5400" y="9240"/>
                  <a:chExt cx="1402" cy="1357"/>
                </a:xfrm>
              </p:grpSpPr>
              <p:graphicFrame>
                <p:nvGraphicFramePr>
                  <p:cNvPr id="108552" name="Object 8"/>
                  <p:cNvGraphicFramePr>
                    <a:graphicFrameLocks noChangeAspect="1"/>
                  </p:cNvGraphicFramePr>
                  <p:nvPr/>
                </p:nvGraphicFramePr>
                <p:xfrm>
                  <a:off x="5400" y="9240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67" r:id="rId5" imgW="114102" imgH="126780" progId="Equation.3">
                          <p:embed/>
                        </p:oleObj>
                      </mc:Choice>
                      <mc:Fallback>
                        <p:oleObj r:id="rId5" imgW="114102" imgH="126780" progId="Equation.3">
                          <p:embed/>
                          <p:pic>
                            <p:nvPicPr>
                              <p:cNvPr id="108552" name="Object 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400" y="9240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53" name="Object 9"/>
                  <p:cNvGraphicFramePr>
                    <a:graphicFrameLocks noChangeAspect="1"/>
                  </p:cNvGraphicFramePr>
                  <p:nvPr/>
                </p:nvGraphicFramePr>
                <p:xfrm>
                  <a:off x="5954" y="9240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68" r:id="rId7" imgW="114102" imgH="126780" progId="Equation.3">
                          <p:embed/>
                        </p:oleObj>
                      </mc:Choice>
                      <mc:Fallback>
                        <p:oleObj r:id="rId7" imgW="114102" imgH="126780" progId="Equation.3">
                          <p:embed/>
                          <p:pic>
                            <p:nvPicPr>
                              <p:cNvPr id="108553" name="Object 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954" y="9240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54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5400" y="9776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69" r:id="rId8" imgW="114102" imgH="126780" progId="Equation.3">
                          <p:embed/>
                        </p:oleObj>
                      </mc:Choice>
                      <mc:Fallback>
                        <p:oleObj r:id="rId8" imgW="114102" imgH="126780" progId="Equation.3">
                          <p:embed/>
                          <p:pic>
                            <p:nvPicPr>
                              <p:cNvPr id="108554" name="Object 1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400" y="9776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55" name="Object 11"/>
                  <p:cNvGraphicFramePr>
                    <a:graphicFrameLocks noChangeAspect="1"/>
                  </p:cNvGraphicFramePr>
                  <p:nvPr/>
                </p:nvGraphicFramePr>
                <p:xfrm>
                  <a:off x="5954" y="9776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0" r:id="rId9" imgW="114102" imgH="126780" progId="Equation.3">
                          <p:embed/>
                        </p:oleObj>
                      </mc:Choice>
                      <mc:Fallback>
                        <p:oleObj r:id="rId9" imgW="114102" imgH="126780" progId="Equation.3">
                          <p:embed/>
                          <p:pic>
                            <p:nvPicPr>
                              <p:cNvPr id="108555" name="Object 1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954" y="9776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56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5400" y="10313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1" r:id="rId10" imgW="114102" imgH="126780" progId="Equation.3">
                          <p:embed/>
                        </p:oleObj>
                      </mc:Choice>
                      <mc:Fallback>
                        <p:oleObj r:id="rId10" imgW="114102" imgH="126780" progId="Equation.3">
                          <p:embed/>
                          <p:pic>
                            <p:nvPicPr>
                              <p:cNvPr id="108556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400" y="10313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57" name="Object 13"/>
                  <p:cNvGraphicFramePr>
                    <a:graphicFrameLocks noChangeAspect="1"/>
                  </p:cNvGraphicFramePr>
                  <p:nvPr/>
                </p:nvGraphicFramePr>
                <p:xfrm>
                  <a:off x="5954" y="10313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2" r:id="rId11" imgW="114102" imgH="126780" progId="Equation.3">
                          <p:embed/>
                        </p:oleObj>
                      </mc:Choice>
                      <mc:Fallback>
                        <p:oleObj r:id="rId11" imgW="114102" imgH="126780" progId="Equation.3">
                          <p:embed/>
                          <p:pic>
                            <p:nvPicPr>
                              <p:cNvPr id="108557" name="Object 1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954" y="10313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58" name="Object 14"/>
                  <p:cNvGraphicFramePr>
                    <a:graphicFrameLocks noChangeAspect="1"/>
                  </p:cNvGraphicFramePr>
                  <p:nvPr/>
                </p:nvGraphicFramePr>
                <p:xfrm>
                  <a:off x="6509" y="9240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3" r:id="rId12" imgW="114102" imgH="126780" progId="Equation.3">
                          <p:embed/>
                        </p:oleObj>
                      </mc:Choice>
                      <mc:Fallback>
                        <p:oleObj r:id="rId12" imgW="114102" imgH="126780" progId="Equation.3">
                          <p:embed/>
                          <p:pic>
                            <p:nvPicPr>
                              <p:cNvPr id="108558" name="Object 1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09" y="9240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59" name="Object 15"/>
                  <p:cNvGraphicFramePr>
                    <a:graphicFrameLocks noChangeAspect="1"/>
                  </p:cNvGraphicFramePr>
                  <p:nvPr/>
                </p:nvGraphicFramePr>
                <p:xfrm>
                  <a:off x="6509" y="9776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4" r:id="rId13" imgW="114102" imgH="126780" progId="Equation.3">
                          <p:embed/>
                        </p:oleObj>
                      </mc:Choice>
                      <mc:Fallback>
                        <p:oleObj r:id="rId13" imgW="114102" imgH="126780" progId="Equation.3">
                          <p:embed/>
                          <p:pic>
                            <p:nvPicPr>
                              <p:cNvPr id="108559" name="Object 1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09" y="9776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60" name="Object 16"/>
                  <p:cNvGraphicFramePr>
                    <a:graphicFrameLocks noChangeAspect="1"/>
                  </p:cNvGraphicFramePr>
                  <p:nvPr/>
                </p:nvGraphicFramePr>
                <p:xfrm>
                  <a:off x="6509" y="10313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5" r:id="rId14" imgW="114102" imgH="126780" progId="Equation.3">
                          <p:embed/>
                        </p:oleObj>
                      </mc:Choice>
                      <mc:Fallback>
                        <p:oleObj r:id="rId14" imgW="114102" imgH="126780" progId="Equation.3">
                          <p:embed/>
                          <p:pic>
                            <p:nvPicPr>
                              <p:cNvPr id="108560" name="Object 1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09" y="10313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6" name="Group 17"/>
                <p:cNvGrpSpPr>
                  <a:grpSpLocks/>
                </p:cNvGrpSpPr>
                <p:nvPr/>
              </p:nvGrpSpPr>
              <p:grpSpPr bwMode="auto">
                <a:xfrm>
                  <a:off x="5220" y="6120"/>
                  <a:ext cx="293" cy="1357"/>
                  <a:chOff x="5220" y="6120"/>
                  <a:chExt cx="293" cy="1357"/>
                </a:xfrm>
              </p:grpSpPr>
              <p:graphicFrame>
                <p:nvGraphicFramePr>
                  <p:cNvPr id="108562" name="Object 18"/>
                  <p:cNvGraphicFramePr>
                    <a:graphicFrameLocks noChangeAspect="1"/>
                  </p:cNvGraphicFramePr>
                  <p:nvPr/>
                </p:nvGraphicFramePr>
                <p:xfrm>
                  <a:off x="5220" y="6120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6" r:id="rId15" imgW="114102" imgH="126780" progId="Equation.3">
                          <p:embed/>
                        </p:oleObj>
                      </mc:Choice>
                      <mc:Fallback>
                        <p:oleObj r:id="rId15" imgW="114102" imgH="126780" progId="Equation.3">
                          <p:embed/>
                          <p:pic>
                            <p:nvPicPr>
                              <p:cNvPr id="108562" name="Object 1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20" y="6120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63" name="Object 19"/>
                  <p:cNvGraphicFramePr>
                    <a:graphicFrameLocks noChangeAspect="1"/>
                  </p:cNvGraphicFramePr>
                  <p:nvPr/>
                </p:nvGraphicFramePr>
                <p:xfrm>
                  <a:off x="5220" y="6656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7" r:id="rId16" imgW="114102" imgH="126780" progId="Equation.3">
                          <p:embed/>
                        </p:oleObj>
                      </mc:Choice>
                      <mc:Fallback>
                        <p:oleObj r:id="rId16" imgW="114102" imgH="126780" progId="Equation.3">
                          <p:embed/>
                          <p:pic>
                            <p:nvPicPr>
                              <p:cNvPr id="108563" name="Object 1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20" y="6656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64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5220" y="7193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8" r:id="rId17" imgW="114102" imgH="126780" progId="Equation.3">
                          <p:embed/>
                        </p:oleObj>
                      </mc:Choice>
                      <mc:Fallback>
                        <p:oleObj r:id="rId17" imgW="114102" imgH="126780" progId="Equation.3">
                          <p:embed/>
                          <p:pic>
                            <p:nvPicPr>
                              <p:cNvPr id="108564" name="Object 2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20" y="7193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7" name="Group 21"/>
                <p:cNvGrpSpPr>
                  <a:grpSpLocks/>
                </p:cNvGrpSpPr>
                <p:nvPr/>
              </p:nvGrpSpPr>
              <p:grpSpPr bwMode="auto">
                <a:xfrm>
                  <a:off x="4747" y="6120"/>
                  <a:ext cx="293" cy="1357"/>
                  <a:chOff x="5220" y="6120"/>
                  <a:chExt cx="293" cy="1357"/>
                </a:xfrm>
              </p:grpSpPr>
              <p:graphicFrame>
                <p:nvGraphicFramePr>
                  <p:cNvPr id="108566" name="Object 22"/>
                  <p:cNvGraphicFramePr>
                    <a:graphicFrameLocks noChangeAspect="1"/>
                  </p:cNvGraphicFramePr>
                  <p:nvPr/>
                </p:nvGraphicFramePr>
                <p:xfrm>
                  <a:off x="5220" y="6120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79" r:id="rId18" imgW="114102" imgH="126780" progId="Equation.3">
                          <p:embed/>
                        </p:oleObj>
                      </mc:Choice>
                      <mc:Fallback>
                        <p:oleObj r:id="rId18" imgW="114102" imgH="126780" progId="Equation.3">
                          <p:embed/>
                          <p:pic>
                            <p:nvPicPr>
                              <p:cNvPr id="108566" name="Object 2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20" y="6120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67" name="Object 23"/>
                  <p:cNvGraphicFramePr>
                    <a:graphicFrameLocks noChangeAspect="1"/>
                  </p:cNvGraphicFramePr>
                  <p:nvPr/>
                </p:nvGraphicFramePr>
                <p:xfrm>
                  <a:off x="5220" y="6656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80" r:id="rId19" imgW="114102" imgH="126780" progId="Equation.3">
                          <p:embed/>
                        </p:oleObj>
                      </mc:Choice>
                      <mc:Fallback>
                        <p:oleObj r:id="rId19" imgW="114102" imgH="126780" progId="Equation.3">
                          <p:embed/>
                          <p:pic>
                            <p:nvPicPr>
                              <p:cNvPr id="108567" name="Object 2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20" y="6656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68" name="Object 24"/>
                  <p:cNvGraphicFramePr>
                    <a:graphicFrameLocks noChangeAspect="1"/>
                  </p:cNvGraphicFramePr>
                  <p:nvPr/>
                </p:nvGraphicFramePr>
                <p:xfrm>
                  <a:off x="5220" y="7193"/>
                  <a:ext cx="293" cy="2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81" r:id="rId20" imgW="114102" imgH="126780" progId="Equation.3">
                          <p:embed/>
                        </p:oleObj>
                      </mc:Choice>
                      <mc:Fallback>
                        <p:oleObj r:id="rId20" imgW="114102" imgH="126780" progId="Equation.3">
                          <p:embed/>
                          <p:pic>
                            <p:nvPicPr>
                              <p:cNvPr id="108568" name="Object 2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20" y="7193"/>
                                <a:ext cx="293" cy="2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08569" name="Rectangle 25"/>
              <p:cNvSpPr>
                <a:spLocks noChangeArrowheads="1"/>
              </p:cNvSpPr>
              <p:nvPr/>
            </p:nvSpPr>
            <p:spPr bwMode="auto">
              <a:xfrm>
                <a:off x="4860" y="6432"/>
                <a:ext cx="720" cy="72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570" name="Oval 26"/>
              <p:cNvSpPr>
                <a:spLocks noChangeArrowheads="1"/>
              </p:cNvSpPr>
              <p:nvPr/>
            </p:nvSpPr>
            <p:spPr bwMode="auto">
              <a:xfrm>
                <a:off x="6300" y="6312"/>
                <a:ext cx="900" cy="90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571" name="Line 27"/>
              <p:cNvSpPr>
                <a:spLocks noChangeShapeType="1"/>
              </p:cNvSpPr>
              <p:nvPr/>
            </p:nvSpPr>
            <p:spPr bwMode="auto">
              <a:xfrm>
                <a:off x="5760" y="6747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8572" name="Rectangle 28"/>
          <p:cNvSpPr>
            <a:spLocks noChangeArrowheads="1"/>
          </p:cNvSpPr>
          <p:nvPr/>
        </p:nvSpPr>
        <p:spPr bwMode="auto">
          <a:xfrm>
            <a:off x="228600" y="1146175"/>
            <a:ext cx="8610600" cy="487362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CC0000"/>
                </a:solidFill>
                <a:latin typeface="Times New Roman" pitchFamily="18" charset="0"/>
              </a:rPr>
              <a:t>	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kumimoji="1"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均匀磁场如图垂直纸面向里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在垂直磁场的平面内有一个边长为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的正方形金属细线框，在周长固定的条件下，正方形变为一个圆，则图形回路中感应电流方向为 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         （</a:t>
            </a:r>
            <a:r>
              <a:rPr kumimoji="1" lang="en-US" altLang="zh-CN" sz="2800" b="1" dirty="0">
                <a:latin typeface="Times New Roman" pitchFamily="18" charset="0"/>
              </a:rPr>
              <a:t>A</a:t>
            </a:r>
            <a:r>
              <a:rPr kumimoji="1" lang="zh-CN" altLang="en-US" sz="2800" b="1" dirty="0">
                <a:latin typeface="Times New Roman" pitchFamily="18" charset="0"/>
              </a:rPr>
              <a:t>）顺时针 </a:t>
            </a: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      </a:t>
            </a:r>
            <a:endParaRPr kumimoji="1" lang="zh-CN" altLang="en-US" sz="2800" b="1" dirty="0">
              <a:latin typeface="Times New Roman" pitchFamily="18" charset="0"/>
            </a:endParaRPr>
          </a:p>
          <a:p>
            <a:pPr eaLnBrk="0" hangingPunct="0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         （</a:t>
            </a:r>
            <a:r>
              <a:rPr kumimoji="1" lang="en-US" altLang="zh-CN" sz="2800" b="1" dirty="0">
                <a:latin typeface="Times New Roman" pitchFamily="18" charset="0"/>
              </a:rPr>
              <a:t>B</a:t>
            </a:r>
            <a:r>
              <a:rPr kumimoji="1" lang="zh-CN" altLang="en-US" sz="2800" b="1" dirty="0">
                <a:latin typeface="Times New Roman" pitchFamily="18" charset="0"/>
              </a:rPr>
              <a:t>）逆时针</a:t>
            </a:r>
          </a:p>
          <a:p>
            <a:pPr eaLnBrk="0" hangingPunct="0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         （</a:t>
            </a:r>
            <a:r>
              <a:rPr kumimoji="1" lang="en-US" altLang="zh-CN" sz="2800" b="1" dirty="0">
                <a:latin typeface="Times New Roman" pitchFamily="18" charset="0"/>
              </a:rPr>
              <a:t>C</a:t>
            </a:r>
            <a:r>
              <a:rPr kumimoji="1" lang="zh-CN" altLang="en-US" sz="2800" b="1" dirty="0">
                <a:latin typeface="Times New Roman" pitchFamily="18" charset="0"/>
              </a:rPr>
              <a:t>）无电流</a:t>
            </a:r>
          </a:p>
          <a:p>
            <a:pPr eaLnBrk="0" hangingPunct="0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         （</a:t>
            </a:r>
            <a:r>
              <a:rPr kumimoji="1" lang="en-US" altLang="zh-CN" sz="2800" b="1" dirty="0">
                <a:latin typeface="Times New Roman" pitchFamily="18" charset="0"/>
              </a:rPr>
              <a:t>D</a:t>
            </a:r>
            <a:r>
              <a:rPr kumimoji="1" lang="zh-CN" altLang="en-US" sz="2800" b="1" dirty="0">
                <a:latin typeface="Times New Roman" pitchFamily="18" charset="0"/>
              </a:rPr>
              <a:t>）无法判定</a:t>
            </a:r>
          </a:p>
        </p:txBody>
      </p:sp>
      <p:sp>
        <p:nvSpPr>
          <p:cNvPr id="108573" name="AutoShape 29"/>
          <p:cNvSpPr>
            <a:spLocks noChangeArrowheads="1"/>
          </p:cNvSpPr>
          <p:nvPr/>
        </p:nvSpPr>
        <p:spPr bwMode="auto">
          <a:xfrm>
            <a:off x="762000" y="4137025"/>
            <a:ext cx="381000" cy="36195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 type="none" w="sm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2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381000" y="1016000"/>
            <a:ext cx="8534400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zh-CN" altLang="en-US" sz="3200" dirty="0">
                <a:solidFill>
                  <a:srgbClr val="CC0000"/>
                </a:solidFill>
                <a:latin typeface="Times New Roman" pitchFamily="18" charset="0"/>
              </a:rPr>
              <a:t>　  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 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圆柱形空间内有一磁感强度为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的均匀磁场，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的大小以恒定速率变化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在磁场中有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两点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其间可放直导线或弯曲的导线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05200" y="2692400"/>
            <a:ext cx="5486400" cy="4013200"/>
            <a:chOff x="2208" y="1440"/>
            <a:chExt cx="3456" cy="2528"/>
          </a:xfrm>
        </p:grpSpPr>
        <p:sp>
          <p:nvSpPr>
            <p:cNvPr id="110596" name="Text Box 4"/>
            <p:cNvSpPr txBox="1">
              <a:spLocks noChangeArrowheads="1"/>
            </p:cNvSpPr>
            <p:nvPr/>
          </p:nvSpPr>
          <p:spPr bwMode="auto">
            <a:xfrm>
              <a:off x="2208" y="1440"/>
              <a:ext cx="3456" cy="1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kumimoji="1" lang="en-US" altLang="zh-CN" sz="2800" b="1">
                  <a:latin typeface="Times New Roman" pitchFamily="18" charset="0"/>
                </a:rPr>
                <a:t>     </a:t>
              </a:r>
              <a:r>
                <a:rPr kumimoji="1" lang="zh-CN" altLang="en-US" sz="2800" b="1">
                  <a:latin typeface="Times New Roman" pitchFamily="18" charset="0"/>
                </a:rPr>
                <a:t>（</a:t>
              </a:r>
              <a:r>
                <a:rPr kumimoji="1" lang="en-US" altLang="zh-CN" sz="2800" b="1">
                  <a:solidFill>
                    <a:srgbClr val="CC0000"/>
                  </a:solidFill>
                  <a:latin typeface="Times New Roman" pitchFamily="18" charset="0"/>
                </a:rPr>
                <a:t>A</a:t>
              </a:r>
              <a:r>
                <a:rPr kumimoji="1" lang="zh-CN" altLang="en-US" sz="2800" b="1">
                  <a:latin typeface="Times New Roman" pitchFamily="18" charset="0"/>
                </a:rPr>
                <a:t>） 电动势只在直导线中产生</a:t>
              </a:r>
              <a:r>
                <a:rPr kumimoji="1" lang="en-US" altLang="zh-CN" sz="2800" b="1">
                  <a:latin typeface="Times New Roman" pitchFamily="18" charset="0"/>
                </a:rPr>
                <a:t>.</a:t>
              </a:r>
            </a:p>
            <a:p>
              <a:pPr eaLnBrk="0" hangingPunct="0">
                <a:lnSpc>
                  <a:spcPct val="120000"/>
                </a:lnSpc>
              </a:pPr>
              <a:r>
                <a:rPr kumimoji="1" lang="en-US" altLang="zh-CN" sz="2800" b="1">
                  <a:latin typeface="Times New Roman" pitchFamily="18" charset="0"/>
                </a:rPr>
                <a:t>     </a:t>
              </a:r>
              <a:r>
                <a:rPr kumimoji="1" lang="zh-CN" altLang="en-US" sz="2800" b="1">
                  <a:latin typeface="Times New Roman" pitchFamily="18" charset="0"/>
                </a:rPr>
                <a:t>（</a:t>
              </a:r>
              <a:r>
                <a:rPr kumimoji="1" lang="en-US" altLang="zh-CN" sz="2800" b="1">
                  <a:solidFill>
                    <a:srgbClr val="CC0000"/>
                  </a:solidFill>
                  <a:latin typeface="Times New Roman" pitchFamily="18" charset="0"/>
                </a:rPr>
                <a:t>B</a:t>
              </a:r>
              <a:r>
                <a:rPr kumimoji="1" lang="zh-CN" altLang="en-US" sz="2800" b="1">
                  <a:latin typeface="Times New Roman" pitchFamily="18" charset="0"/>
                </a:rPr>
                <a:t>） 电动势只在曲线中产生</a:t>
              </a:r>
              <a:r>
                <a:rPr kumimoji="1" lang="en-US" altLang="zh-CN" sz="2800" b="1"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110597" name="Object 5"/>
            <p:cNvGraphicFramePr>
              <a:graphicFrameLocks noChangeAspect="1"/>
            </p:cNvGraphicFramePr>
            <p:nvPr/>
          </p:nvGraphicFramePr>
          <p:xfrm>
            <a:off x="2892" y="1852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34" name="Equation" r:id="rId3" imgW="114120" imgH="215640" progId="Equation.3">
                    <p:embed/>
                  </p:oleObj>
                </mc:Choice>
                <mc:Fallback>
                  <p:oleObj name="Equation" r:id="rId3" imgW="114120" imgH="215640" progId="Equation.3">
                    <p:embed/>
                    <p:pic>
                      <p:nvPicPr>
                        <p:cNvPr id="11059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2" y="1852"/>
                          <a:ext cx="72" cy="1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598" name="Rectangle 6"/>
            <p:cNvSpPr>
              <a:spLocks noChangeArrowheads="1"/>
            </p:cNvSpPr>
            <p:nvPr/>
          </p:nvSpPr>
          <p:spPr bwMode="auto">
            <a:xfrm>
              <a:off x="2256" y="3264"/>
              <a:ext cx="3408" cy="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kumimoji="1" lang="en-US" altLang="zh-CN" sz="2800" b="1">
                  <a:latin typeface="Times New Roman" pitchFamily="18" charset="0"/>
                </a:rPr>
                <a:t>     </a:t>
              </a:r>
              <a:r>
                <a:rPr kumimoji="1" lang="zh-CN" altLang="en-US" sz="2800" b="1">
                  <a:latin typeface="Times New Roman" pitchFamily="18" charset="0"/>
                </a:rPr>
                <a:t>（</a:t>
              </a:r>
              <a:r>
                <a:rPr kumimoji="1" lang="en-US" altLang="zh-CN" sz="2800" b="1">
                  <a:solidFill>
                    <a:srgbClr val="CC0000"/>
                  </a:solidFill>
                  <a:latin typeface="Times New Roman" pitchFamily="18" charset="0"/>
                </a:rPr>
                <a:t>D</a:t>
              </a:r>
              <a:r>
                <a:rPr kumimoji="1" lang="zh-CN" altLang="en-US" sz="2800" b="1">
                  <a:latin typeface="Times New Roman" pitchFamily="18" charset="0"/>
                </a:rPr>
                <a:t>）直导线中的电动势小于弯曲的导线</a:t>
              </a:r>
              <a:r>
                <a:rPr kumimoji="1" lang="en-US" altLang="zh-CN" sz="2800" b="1"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10599" name="Rectangle 7"/>
            <p:cNvSpPr>
              <a:spLocks noChangeArrowheads="1"/>
            </p:cNvSpPr>
            <p:nvPr/>
          </p:nvSpPr>
          <p:spPr bwMode="auto">
            <a:xfrm>
              <a:off x="2208" y="2506"/>
              <a:ext cx="3456" cy="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30000"/>
                </a:lnSpc>
              </a:pPr>
              <a:r>
                <a:rPr kumimoji="1" lang="en-US" altLang="zh-CN" sz="2800" b="1">
                  <a:latin typeface="Times New Roman" pitchFamily="18" charset="0"/>
                </a:rPr>
                <a:t>     </a:t>
              </a:r>
              <a:r>
                <a:rPr kumimoji="1" lang="zh-CN" altLang="en-US" sz="2800" b="1">
                  <a:latin typeface="Times New Roman" pitchFamily="18" charset="0"/>
                </a:rPr>
                <a:t>（</a:t>
              </a:r>
              <a:r>
                <a:rPr kumimoji="1" lang="en-US" altLang="zh-CN" sz="2800" b="1">
                  <a:solidFill>
                    <a:srgbClr val="CC0000"/>
                  </a:solidFill>
                  <a:latin typeface="Times New Roman" pitchFamily="18" charset="0"/>
                </a:rPr>
                <a:t>C</a:t>
              </a:r>
              <a:r>
                <a:rPr kumimoji="1" lang="zh-CN" altLang="en-US" sz="2800" b="1">
                  <a:latin typeface="Times New Roman" pitchFamily="18" charset="0"/>
                </a:rPr>
                <a:t>）电动势在直导线和曲线中都产生，且两者大小相等</a:t>
              </a:r>
              <a:r>
                <a:rPr kumimoji="1" lang="en-US" altLang="zh-CN" sz="2800" b="1">
                  <a:latin typeface="Times New Roman" pitchFamily="18" charset="0"/>
                </a:rPr>
                <a:t>.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81000" y="3225800"/>
            <a:ext cx="2895600" cy="2819400"/>
            <a:chOff x="240" y="1776"/>
            <a:chExt cx="1824" cy="1776"/>
          </a:xfrm>
        </p:grpSpPr>
        <p:sp>
          <p:nvSpPr>
            <p:cNvPr id="110601" name="Oval 9"/>
            <p:cNvSpPr>
              <a:spLocks noChangeArrowheads="1"/>
            </p:cNvSpPr>
            <p:nvPr/>
          </p:nvSpPr>
          <p:spPr bwMode="auto">
            <a:xfrm>
              <a:off x="440" y="1994"/>
              <a:ext cx="1384" cy="13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1248" y="2160"/>
              <a:ext cx="125" cy="129"/>
              <a:chOff x="819" y="2184"/>
              <a:chExt cx="125" cy="129"/>
            </a:xfrm>
          </p:grpSpPr>
          <p:sp>
            <p:nvSpPr>
              <p:cNvPr id="110603" name="Line 11"/>
              <p:cNvSpPr>
                <a:spLocks noChangeShapeType="1"/>
              </p:cNvSpPr>
              <p:nvPr/>
            </p:nvSpPr>
            <p:spPr bwMode="auto">
              <a:xfrm>
                <a:off x="819" y="2184"/>
                <a:ext cx="125" cy="12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604" name="Line 12"/>
              <p:cNvSpPr>
                <a:spLocks noChangeShapeType="1"/>
              </p:cNvSpPr>
              <p:nvPr/>
            </p:nvSpPr>
            <p:spPr bwMode="auto">
              <a:xfrm flipH="1">
                <a:off x="819" y="2184"/>
                <a:ext cx="125" cy="12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0605" name="Line 13"/>
            <p:cNvSpPr>
              <a:spLocks noChangeShapeType="1"/>
            </p:cNvSpPr>
            <p:nvPr/>
          </p:nvSpPr>
          <p:spPr bwMode="auto">
            <a:xfrm>
              <a:off x="1458" y="2383"/>
              <a:ext cx="126" cy="12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06" name="Line 14"/>
            <p:cNvSpPr>
              <a:spLocks noChangeShapeType="1"/>
            </p:cNvSpPr>
            <p:nvPr/>
          </p:nvSpPr>
          <p:spPr bwMode="auto">
            <a:xfrm flipH="1">
              <a:off x="1458" y="2383"/>
              <a:ext cx="126" cy="12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07" name="Line 15"/>
            <p:cNvSpPr>
              <a:spLocks noChangeShapeType="1"/>
            </p:cNvSpPr>
            <p:nvPr/>
          </p:nvSpPr>
          <p:spPr bwMode="auto">
            <a:xfrm>
              <a:off x="1296" y="3088"/>
              <a:ext cx="126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08" name="Line 16"/>
            <p:cNvSpPr>
              <a:spLocks noChangeShapeType="1"/>
            </p:cNvSpPr>
            <p:nvPr/>
          </p:nvSpPr>
          <p:spPr bwMode="auto">
            <a:xfrm flipH="1">
              <a:off x="1296" y="3088"/>
              <a:ext cx="126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09" name="Line 17"/>
            <p:cNvSpPr>
              <a:spLocks noChangeShapeType="1"/>
            </p:cNvSpPr>
            <p:nvPr/>
          </p:nvSpPr>
          <p:spPr bwMode="auto">
            <a:xfrm>
              <a:off x="835" y="3120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0" name="Line 18"/>
            <p:cNvSpPr>
              <a:spLocks noChangeShapeType="1"/>
            </p:cNvSpPr>
            <p:nvPr/>
          </p:nvSpPr>
          <p:spPr bwMode="auto">
            <a:xfrm flipH="1">
              <a:off x="835" y="3120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1" name="Oval 19"/>
            <p:cNvSpPr>
              <a:spLocks noChangeArrowheads="1"/>
            </p:cNvSpPr>
            <p:nvPr/>
          </p:nvSpPr>
          <p:spPr bwMode="auto">
            <a:xfrm>
              <a:off x="1112" y="2654"/>
              <a:ext cx="42" cy="43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2" name="Line 20"/>
            <p:cNvSpPr>
              <a:spLocks noChangeShapeType="1"/>
            </p:cNvSpPr>
            <p:nvPr/>
          </p:nvSpPr>
          <p:spPr bwMode="auto">
            <a:xfrm>
              <a:off x="1056" y="2416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3" name="Line 21"/>
            <p:cNvSpPr>
              <a:spLocks noChangeShapeType="1"/>
            </p:cNvSpPr>
            <p:nvPr/>
          </p:nvSpPr>
          <p:spPr bwMode="auto">
            <a:xfrm flipH="1">
              <a:off x="1056" y="2416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4" name="Line 22"/>
            <p:cNvSpPr>
              <a:spLocks noChangeShapeType="1"/>
            </p:cNvSpPr>
            <p:nvPr/>
          </p:nvSpPr>
          <p:spPr bwMode="auto">
            <a:xfrm>
              <a:off x="1506" y="2752"/>
              <a:ext cx="126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5" name="Line 23"/>
            <p:cNvSpPr>
              <a:spLocks noChangeShapeType="1"/>
            </p:cNvSpPr>
            <p:nvPr/>
          </p:nvSpPr>
          <p:spPr bwMode="auto">
            <a:xfrm flipH="1">
              <a:off x="1506" y="2752"/>
              <a:ext cx="126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6" name="AutoShape 24"/>
            <p:cNvSpPr>
              <a:spLocks noChangeArrowheads="1"/>
            </p:cNvSpPr>
            <p:nvPr/>
          </p:nvSpPr>
          <p:spPr bwMode="auto">
            <a:xfrm flipV="1">
              <a:off x="609" y="2526"/>
              <a:ext cx="1049" cy="726"/>
            </a:xfrm>
            <a:custGeom>
              <a:avLst/>
              <a:gdLst>
                <a:gd name="G0" fmla="+- 9683 0 0"/>
                <a:gd name="G1" fmla="+- -11072307 0 0"/>
                <a:gd name="G2" fmla="+- 0 0 -11072307"/>
                <a:gd name="T0" fmla="*/ 0 256 1"/>
                <a:gd name="T1" fmla="*/ 180 256 1"/>
                <a:gd name="G3" fmla="+- -11072307 T0 T1"/>
                <a:gd name="T2" fmla="*/ 0 256 1"/>
                <a:gd name="T3" fmla="*/ 90 256 1"/>
                <a:gd name="G4" fmla="+- -11072307 T2 T3"/>
                <a:gd name="G5" fmla="*/ G4 2 1"/>
                <a:gd name="T4" fmla="*/ 90 256 1"/>
                <a:gd name="T5" fmla="*/ 0 256 1"/>
                <a:gd name="G6" fmla="+- -11072307 T4 T5"/>
                <a:gd name="G7" fmla="*/ G6 2 1"/>
                <a:gd name="G8" fmla="abs -1107230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9683"/>
                <a:gd name="G18" fmla="*/ 9683 1 2"/>
                <a:gd name="G19" fmla="+- G18 5400 0"/>
                <a:gd name="G20" fmla="cos G19 -11072307"/>
                <a:gd name="G21" fmla="sin G19 -11072307"/>
                <a:gd name="G22" fmla="+- G20 10800 0"/>
                <a:gd name="G23" fmla="+- G21 10800 0"/>
                <a:gd name="G24" fmla="+- 10800 0 G20"/>
                <a:gd name="G25" fmla="+- 9683 10800 0"/>
                <a:gd name="G26" fmla="?: G9 G17 G25"/>
                <a:gd name="G27" fmla="?: G9 0 21600"/>
                <a:gd name="G28" fmla="cos 10800 -11072307"/>
                <a:gd name="G29" fmla="sin 10800 -11072307"/>
                <a:gd name="G30" fmla="sin 9683 -11072307"/>
                <a:gd name="G31" fmla="+- G28 10800 0"/>
                <a:gd name="G32" fmla="+- G29 10800 0"/>
                <a:gd name="G33" fmla="+- G30 10800 0"/>
                <a:gd name="G34" fmla="?: G4 0 G31"/>
                <a:gd name="G35" fmla="?: -11072307 G34 0"/>
                <a:gd name="G36" fmla="?: G6 G35 G31"/>
                <a:gd name="G37" fmla="+- 21600 0 G36"/>
                <a:gd name="G38" fmla="?: G4 0 G33"/>
                <a:gd name="G39" fmla="?: -1107230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47 w 21600"/>
                <a:gd name="T15" fmla="*/ 8836 h 21600"/>
                <a:gd name="T16" fmla="*/ 10800 w 21600"/>
                <a:gd name="T17" fmla="*/ 1117 h 21600"/>
                <a:gd name="T18" fmla="*/ 20853 w 21600"/>
                <a:gd name="T19" fmla="*/ 8836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296" y="8944"/>
                  </a:moveTo>
                  <a:cubicBezTo>
                    <a:pt x="2184" y="4397"/>
                    <a:pt x="6167" y="1116"/>
                    <a:pt x="10800" y="1117"/>
                  </a:cubicBezTo>
                  <a:cubicBezTo>
                    <a:pt x="15432" y="1117"/>
                    <a:pt x="19415" y="4397"/>
                    <a:pt x="20303" y="8944"/>
                  </a:cubicBezTo>
                  <a:lnTo>
                    <a:pt x="21399" y="8730"/>
                  </a:lnTo>
                  <a:cubicBezTo>
                    <a:pt x="20409" y="3659"/>
                    <a:pt x="15966" y="-1"/>
                    <a:pt x="10799" y="0"/>
                  </a:cubicBezTo>
                  <a:cubicBezTo>
                    <a:pt x="5633" y="0"/>
                    <a:pt x="1190" y="3659"/>
                    <a:pt x="200" y="8730"/>
                  </a:cubicBezTo>
                  <a:close/>
                </a:path>
              </a:pathLst>
            </a:custGeom>
            <a:gradFill rotWithShape="0">
              <a:gsLst>
                <a:gs pos="0">
                  <a:srgbClr val="CC9900"/>
                </a:gs>
                <a:gs pos="50000">
                  <a:schemeClr val="bg1"/>
                </a:gs>
                <a:gs pos="100000">
                  <a:srgbClr val="CC9900"/>
                </a:gs>
              </a:gsLst>
              <a:lin ang="5400000" scaled="1"/>
            </a:gradFill>
            <a:ln w="19050">
              <a:solidFill>
                <a:srgbClr val="99663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7" name="Rectangle 25"/>
            <p:cNvSpPr>
              <a:spLocks noChangeArrowheads="1"/>
            </p:cNvSpPr>
            <p:nvPr/>
          </p:nvSpPr>
          <p:spPr bwMode="auto">
            <a:xfrm>
              <a:off x="609" y="2910"/>
              <a:ext cx="1049" cy="43"/>
            </a:xfrm>
            <a:prstGeom prst="rect">
              <a:avLst/>
            </a:prstGeom>
            <a:gradFill rotWithShape="0">
              <a:gsLst>
                <a:gs pos="0">
                  <a:srgbClr val="CC9900"/>
                </a:gs>
                <a:gs pos="50000">
                  <a:schemeClr val="bg1"/>
                </a:gs>
                <a:gs pos="100000">
                  <a:srgbClr val="CC9900"/>
                </a:gs>
              </a:gsLst>
              <a:lin ang="5400000" scaled="1"/>
            </a:gradFill>
            <a:ln w="19050">
              <a:solidFill>
                <a:srgbClr val="99663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/>
                <a:t> </a:t>
              </a:r>
            </a:p>
          </p:txBody>
        </p:sp>
        <p:sp>
          <p:nvSpPr>
            <p:cNvPr id="110618" name="Rectangle 26"/>
            <p:cNvSpPr>
              <a:spLocks noChangeArrowheads="1"/>
            </p:cNvSpPr>
            <p:nvPr/>
          </p:nvSpPr>
          <p:spPr bwMode="auto">
            <a:xfrm>
              <a:off x="240" y="1776"/>
              <a:ext cx="1824" cy="1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9" name="Rectangle 27"/>
            <p:cNvSpPr>
              <a:spLocks noChangeArrowheads="1"/>
            </p:cNvSpPr>
            <p:nvPr/>
          </p:nvSpPr>
          <p:spPr bwMode="auto">
            <a:xfrm>
              <a:off x="384" y="2736"/>
              <a:ext cx="301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10620" name="Rectangle 28"/>
            <p:cNvSpPr>
              <a:spLocks noChangeArrowheads="1"/>
            </p:cNvSpPr>
            <p:nvPr/>
          </p:nvSpPr>
          <p:spPr bwMode="auto">
            <a:xfrm>
              <a:off x="1632" y="2736"/>
              <a:ext cx="287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rgbClr val="FF0000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10621" name="Line 29"/>
            <p:cNvSpPr>
              <a:spLocks noChangeShapeType="1"/>
            </p:cNvSpPr>
            <p:nvPr/>
          </p:nvSpPr>
          <p:spPr bwMode="auto">
            <a:xfrm>
              <a:off x="672" y="2416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2" name="Line 30"/>
            <p:cNvSpPr>
              <a:spLocks noChangeShapeType="1"/>
            </p:cNvSpPr>
            <p:nvPr/>
          </p:nvSpPr>
          <p:spPr bwMode="auto">
            <a:xfrm flipH="1">
              <a:off x="672" y="2416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3" name="Line 31"/>
            <p:cNvSpPr>
              <a:spLocks noChangeShapeType="1"/>
            </p:cNvSpPr>
            <p:nvPr/>
          </p:nvSpPr>
          <p:spPr bwMode="auto">
            <a:xfrm>
              <a:off x="1075" y="2800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4" name="Line 32"/>
            <p:cNvSpPr>
              <a:spLocks noChangeShapeType="1"/>
            </p:cNvSpPr>
            <p:nvPr/>
          </p:nvSpPr>
          <p:spPr bwMode="auto">
            <a:xfrm flipH="1">
              <a:off x="1075" y="2800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5" name="Line 33"/>
            <p:cNvSpPr>
              <a:spLocks noChangeShapeType="1"/>
            </p:cNvSpPr>
            <p:nvPr/>
          </p:nvSpPr>
          <p:spPr bwMode="auto">
            <a:xfrm>
              <a:off x="672" y="2800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6" name="Line 34"/>
            <p:cNvSpPr>
              <a:spLocks noChangeShapeType="1"/>
            </p:cNvSpPr>
            <p:nvPr/>
          </p:nvSpPr>
          <p:spPr bwMode="auto">
            <a:xfrm flipH="1">
              <a:off x="672" y="2800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7" name="Line 35"/>
            <p:cNvSpPr>
              <a:spLocks noChangeShapeType="1"/>
            </p:cNvSpPr>
            <p:nvPr/>
          </p:nvSpPr>
          <p:spPr bwMode="auto">
            <a:xfrm>
              <a:off x="816" y="2160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8" name="Line 36"/>
            <p:cNvSpPr>
              <a:spLocks noChangeShapeType="1"/>
            </p:cNvSpPr>
            <p:nvPr/>
          </p:nvSpPr>
          <p:spPr bwMode="auto">
            <a:xfrm flipH="1">
              <a:off x="816" y="2160"/>
              <a:ext cx="125" cy="1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9" name="Rectangle 37"/>
            <p:cNvSpPr>
              <a:spLocks noChangeArrowheads="1"/>
            </p:cNvSpPr>
            <p:nvPr/>
          </p:nvSpPr>
          <p:spPr bwMode="auto">
            <a:xfrm>
              <a:off x="970" y="2400"/>
              <a:ext cx="2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800" b="1" i="1">
                  <a:solidFill>
                    <a:srgbClr val="FF3300"/>
                  </a:solidFill>
                  <a:latin typeface="Times New Roman" pitchFamily="18" charset="0"/>
                </a:rPr>
                <a:t>O</a:t>
              </a:r>
            </a:p>
          </p:txBody>
        </p:sp>
        <p:graphicFrame>
          <p:nvGraphicFramePr>
            <p:cNvPr id="110630" name="Object 38"/>
            <p:cNvGraphicFramePr>
              <a:graphicFrameLocks noChangeAspect="1"/>
            </p:cNvGraphicFramePr>
            <p:nvPr/>
          </p:nvGraphicFramePr>
          <p:xfrm>
            <a:off x="960" y="2004"/>
            <a:ext cx="27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35" name="Equation" r:id="rId5" imgW="152280" imgH="190440" progId="Equation.3">
                    <p:embed/>
                  </p:oleObj>
                </mc:Choice>
                <mc:Fallback>
                  <p:oleObj name="Equation" r:id="rId5" imgW="152280" imgH="190440" progId="Equation.3">
                    <p:embed/>
                    <p:pic>
                      <p:nvPicPr>
                        <p:cNvPr id="11063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004"/>
                          <a:ext cx="278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0631" name="AutoShape 39"/>
          <p:cNvSpPr>
            <a:spLocks noChangeArrowheads="1"/>
          </p:cNvSpPr>
          <p:nvPr/>
        </p:nvSpPr>
        <p:spPr bwMode="auto">
          <a:xfrm>
            <a:off x="3581400" y="5588000"/>
            <a:ext cx="609600" cy="609600"/>
          </a:xfrm>
          <a:prstGeom prst="star5">
            <a:avLst/>
          </a:prstGeom>
          <a:gradFill rotWithShape="0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3043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>
            <a:spLocks noChangeArrowheads="1"/>
          </p:cNvSpPr>
          <p:nvPr/>
        </p:nvSpPr>
        <p:spPr bwMode="auto">
          <a:xfrm>
            <a:off x="1295400" y="3200400"/>
            <a:ext cx="1828800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对称性</a:t>
            </a:r>
          </a:p>
        </p:txBody>
      </p:sp>
      <p:grpSp>
        <p:nvGrpSpPr>
          <p:cNvPr id="3" name="Group 1027"/>
          <p:cNvGrpSpPr>
            <a:grpSpLocks/>
          </p:cNvGrpSpPr>
          <p:nvPr/>
        </p:nvGrpSpPr>
        <p:grpSpPr bwMode="auto">
          <a:xfrm>
            <a:off x="3025775" y="3200404"/>
            <a:ext cx="4419600" cy="585788"/>
            <a:chOff x="1680" y="1680"/>
            <a:chExt cx="2784" cy="369"/>
          </a:xfrm>
        </p:grpSpPr>
        <p:sp>
          <p:nvSpPr>
            <p:cNvPr id="8" name="AutoShape 1028"/>
            <p:cNvSpPr>
              <a:spLocks noChangeArrowheads="1"/>
            </p:cNvSpPr>
            <p:nvPr/>
          </p:nvSpPr>
          <p:spPr bwMode="auto">
            <a:xfrm>
              <a:off x="1680" y="1824"/>
              <a:ext cx="764" cy="144"/>
            </a:xfrm>
            <a:prstGeom prst="rightArrow">
              <a:avLst>
                <a:gd name="adj1" fmla="val 50000"/>
                <a:gd name="adj2" fmla="val 265302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Rectangle 1029"/>
            <p:cNvSpPr>
              <a:spLocks noChangeArrowheads="1"/>
            </p:cNvSpPr>
            <p:nvPr/>
          </p:nvSpPr>
          <p:spPr bwMode="auto">
            <a:xfrm>
              <a:off x="2496" y="1680"/>
              <a:ext cx="196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rgbClr val="3333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磁的电效应</a:t>
              </a:r>
              <a:r>
                <a: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</p:grpSp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0" y="914400"/>
            <a:ext cx="8001000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3333CC"/>
                </a:solidFill>
                <a:cs typeface="Times New Roman" panose="02020603050405020304" pitchFamily="18" charset="0"/>
              </a:rPr>
              <a:t>Faraday  law  of electromagnetic  induction </a:t>
            </a:r>
          </a:p>
        </p:txBody>
      </p:sp>
      <p:sp>
        <p:nvSpPr>
          <p:cNvPr id="5" name="Rectangle 1032"/>
          <p:cNvSpPr>
            <a:spLocks noChangeArrowheads="1"/>
          </p:cNvSpPr>
          <p:nvPr/>
        </p:nvSpPr>
        <p:spPr bwMode="auto">
          <a:xfrm>
            <a:off x="1295400" y="2362200"/>
            <a:ext cx="53415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奥斯特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</a:t>
            </a:r>
            <a:r>
              <a:rPr lang="zh-CN" altLang="en-US" sz="32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电流磁效应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43000" y="2815988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1820-1821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3482180" y="5638800"/>
            <a:ext cx="1008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变化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973372" y="4452944"/>
            <a:ext cx="5548078" cy="971164"/>
            <a:chOff x="973372" y="4452944"/>
            <a:chExt cx="5548078" cy="971164"/>
          </a:xfrm>
        </p:grpSpPr>
        <p:grpSp>
          <p:nvGrpSpPr>
            <p:cNvPr id="14" name="组合 13"/>
            <p:cNvGrpSpPr/>
            <p:nvPr/>
          </p:nvGrpSpPr>
          <p:grpSpPr>
            <a:xfrm>
              <a:off x="973372" y="4452944"/>
              <a:ext cx="5548078" cy="594705"/>
              <a:chOff x="990600" y="4642223"/>
              <a:chExt cx="5548078" cy="594705"/>
            </a:xfrm>
          </p:grpSpPr>
          <p:sp>
            <p:nvSpPr>
              <p:cNvPr id="6" name="TextBox 1"/>
              <p:cNvSpPr txBox="1">
                <a:spLocks noChangeArrowheads="1"/>
              </p:cNvSpPr>
              <p:nvPr/>
            </p:nvSpPr>
            <p:spPr bwMode="auto">
              <a:xfrm>
                <a:off x="4293953" y="4642223"/>
                <a:ext cx="2244725" cy="585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摸索了十年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90600" y="4652153"/>
                <a:ext cx="30684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3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迈克尔</a:t>
                </a:r>
                <a:r>
                  <a:rPr kumimoji="1" lang="en-US" altLang="zh-CN" sz="3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·</a:t>
                </a:r>
                <a:r>
                  <a:rPr kumimoji="1" lang="zh-CN" altLang="en-US" sz="3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法拉第</a:t>
                </a:r>
                <a:endPara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295400" y="4935158"/>
              <a:ext cx="197485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EF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/>
              <a:r>
                <a:rPr lang="en-US" altLang="zh-CN" sz="2600" dirty="0"/>
                <a:t>1831.08.29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4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228600" y="1066800"/>
            <a:ext cx="8686800" cy="5221288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800" b="1" dirty="0">
                <a:solidFill>
                  <a:srgbClr val="CC0000"/>
                </a:solidFill>
                <a:latin typeface="Times New Roman" pitchFamily="18" charset="0"/>
              </a:rPr>
              <a:t>	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kumimoji="1"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在圆柱形空间内有一磁感应强度为    的匀强磁场，如图。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的大小以速率                变化，有一长度为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的金属棒先后放在磁场的两个不同位置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       ），则该棒放在这两个位置时棒内的感应电动势满足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 （</a:t>
            </a:r>
            <a:r>
              <a:rPr kumimoji="1" lang="en-US" altLang="zh-CN" sz="2800" b="1" dirty="0">
                <a:latin typeface="Times New Roman" pitchFamily="18" charset="0"/>
              </a:rPr>
              <a:t>A</a:t>
            </a:r>
            <a:r>
              <a:rPr kumimoji="1" lang="zh-CN" altLang="en-US" sz="2800" b="1" dirty="0">
                <a:latin typeface="Times New Roman" pitchFamily="18" charset="0"/>
              </a:rPr>
              <a:t>）</a:t>
            </a:r>
          </a:p>
          <a:p>
            <a:pPr algn="just" eaLnBrk="0" hangingPunct="0">
              <a:lnSpc>
                <a:spcPct val="15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 （</a:t>
            </a:r>
            <a:r>
              <a:rPr kumimoji="1" lang="en-US" altLang="zh-CN" sz="2800" b="1" dirty="0">
                <a:latin typeface="Times New Roman" pitchFamily="18" charset="0"/>
              </a:rPr>
              <a:t>B</a:t>
            </a:r>
            <a:r>
              <a:rPr kumimoji="1" lang="zh-CN" altLang="en-US" sz="2800" b="1" dirty="0">
                <a:latin typeface="Times New Roman" pitchFamily="18" charset="0"/>
              </a:rPr>
              <a:t>）</a:t>
            </a:r>
          </a:p>
          <a:p>
            <a:pPr algn="just" eaLnBrk="0" hangingPunct="0">
              <a:lnSpc>
                <a:spcPct val="15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 （</a:t>
            </a:r>
            <a:r>
              <a:rPr kumimoji="1" lang="en-US" altLang="zh-CN" sz="2800" b="1" dirty="0">
                <a:latin typeface="Times New Roman" pitchFamily="18" charset="0"/>
              </a:rPr>
              <a:t>C</a:t>
            </a:r>
            <a:r>
              <a:rPr kumimoji="1" lang="zh-CN" altLang="en-US" sz="2800" b="1" dirty="0">
                <a:latin typeface="Times New Roman" pitchFamily="18" charset="0"/>
              </a:rPr>
              <a:t>）</a:t>
            </a:r>
          </a:p>
          <a:p>
            <a:pPr algn="just" eaLnBrk="0" hangingPunct="0">
              <a:lnSpc>
                <a:spcPct val="15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 （</a:t>
            </a:r>
            <a:r>
              <a:rPr kumimoji="1" lang="en-US" altLang="zh-CN" sz="2800" b="1" dirty="0">
                <a:latin typeface="Times New Roman" pitchFamily="18" charset="0"/>
              </a:rPr>
              <a:t>D</a:t>
            </a:r>
            <a:r>
              <a:rPr kumimoji="1" lang="zh-CN" altLang="en-US" sz="2800" b="1" dirty="0">
                <a:latin typeface="Times New Roman" pitchFamily="18" charset="0"/>
              </a:rPr>
              <a:t>）</a:t>
            </a:r>
          </a:p>
        </p:txBody>
      </p:sp>
      <p:graphicFrame>
        <p:nvGraphicFramePr>
          <p:cNvPr id="112643" name="Object 3"/>
          <p:cNvGraphicFramePr>
            <a:graphicFrameLocks noChangeAspect="1"/>
          </p:cNvGraphicFramePr>
          <p:nvPr>
            <p:extLst/>
          </p:nvPr>
        </p:nvGraphicFramePr>
        <p:xfrm>
          <a:off x="7239000" y="1066800"/>
          <a:ext cx="4905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2" r:id="rId3" imgW="152334" imgH="190417" progId="Equation.3">
                  <p:embed/>
                </p:oleObj>
              </mc:Choice>
              <mc:Fallback>
                <p:oleObj r:id="rId3" imgW="152334" imgH="190417" progId="Equation.3">
                  <p:embed/>
                  <p:pic>
                    <p:nvPicPr>
                      <p:cNvPr id="1126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1066800"/>
                        <a:ext cx="49053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4" name="Object 4"/>
          <p:cNvGraphicFramePr>
            <a:graphicFrameLocks noChangeAspect="1"/>
          </p:cNvGraphicFramePr>
          <p:nvPr>
            <p:extLst/>
          </p:nvPr>
        </p:nvGraphicFramePr>
        <p:xfrm>
          <a:off x="5008563" y="1687513"/>
          <a:ext cx="162083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3" r:id="rId5" imgW="660113" imgH="177723" progId="Equation.DSMT4">
                  <p:embed/>
                </p:oleObj>
              </mc:Choice>
              <mc:Fallback>
                <p:oleObj r:id="rId5" imgW="660113" imgH="177723" progId="Equation.DSMT4">
                  <p:embed/>
                  <p:pic>
                    <p:nvPicPr>
                      <p:cNvPr id="1126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8563" y="1687513"/>
                        <a:ext cx="1620837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5" name="Object 5"/>
          <p:cNvGraphicFramePr>
            <a:graphicFrameLocks noChangeAspect="1"/>
          </p:cNvGraphicFramePr>
          <p:nvPr>
            <p:extLst/>
          </p:nvPr>
        </p:nvGraphicFramePr>
        <p:xfrm>
          <a:off x="1265238" y="2698750"/>
          <a:ext cx="71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4" r:id="rId7" imgW="304404" imgH="177569" progId="Equation.DSMT4">
                  <p:embed/>
                </p:oleObj>
              </mc:Choice>
              <mc:Fallback>
                <p:oleObj r:id="rId7" imgW="304404" imgH="177569" progId="Equation.DSMT4">
                  <p:embed/>
                  <p:pic>
                    <p:nvPicPr>
                      <p:cNvPr id="1126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2698750"/>
                        <a:ext cx="71596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6" name="Object 6"/>
          <p:cNvGraphicFramePr>
            <a:graphicFrameLocks noChangeAspect="1"/>
          </p:cNvGraphicFramePr>
          <p:nvPr>
            <p:extLst/>
          </p:nvPr>
        </p:nvGraphicFramePr>
        <p:xfrm>
          <a:off x="1820863" y="3657600"/>
          <a:ext cx="229393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5" r:id="rId9" imgW="723586" imgH="215806" progId="Equation.3">
                  <p:embed/>
                </p:oleObj>
              </mc:Choice>
              <mc:Fallback>
                <p:oleObj r:id="rId9" imgW="723586" imgH="215806" progId="Equation.3">
                  <p:embed/>
                  <p:pic>
                    <p:nvPicPr>
                      <p:cNvPr id="1126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3657600"/>
                        <a:ext cx="2293937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7" name="Object 7"/>
          <p:cNvGraphicFramePr>
            <a:graphicFrameLocks noChangeAspect="1"/>
          </p:cNvGraphicFramePr>
          <p:nvPr>
            <p:extLst/>
          </p:nvPr>
        </p:nvGraphicFramePr>
        <p:xfrm>
          <a:off x="1820863" y="4343400"/>
          <a:ext cx="226218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6" r:id="rId11" imgW="710891" imgH="215806" progId="Equation.3">
                  <p:embed/>
                </p:oleObj>
              </mc:Choice>
              <mc:Fallback>
                <p:oleObj r:id="rId11" imgW="710891" imgH="215806" progId="Equation.3">
                  <p:embed/>
                  <p:pic>
                    <p:nvPicPr>
                      <p:cNvPr id="1126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4343400"/>
                        <a:ext cx="2262187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8" name="Object 8"/>
          <p:cNvGraphicFramePr>
            <a:graphicFrameLocks noChangeAspect="1"/>
          </p:cNvGraphicFramePr>
          <p:nvPr>
            <p:extLst/>
          </p:nvPr>
        </p:nvGraphicFramePr>
        <p:xfrm>
          <a:off x="1897063" y="5021263"/>
          <a:ext cx="14478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7" r:id="rId13" imgW="457002" imgH="215806" progId="Equation.3">
                  <p:embed/>
                </p:oleObj>
              </mc:Choice>
              <mc:Fallback>
                <p:oleObj r:id="rId13" imgW="457002" imgH="215806" progId="Equation.3">
                  <p:embed/>
                  <p:pic>
                    <p:nvPicPr>
                      <p:cNvPr id="1126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063" y="5021263"/>
                        <a:ext cx="1447800" cy="693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9" name="Object 9"/>
          <p:cNvGraphicFramePr>
            <a:graphicFrameLocks noChangeAspect="1"/>
          </p:cNvGraphicFramePr>
          <p:nvPr>
            <p:extLst/>
          </p:nvPr>
        </p:nvGraphicFramePr>
        <p:xfrm>
          <a:off x="1897063" y="5630863"/>
          <a:ext cx="14478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8" r:id="rId15" imgW="457002" imgH="215806" progId="Equation.3">
                  <p:embed/>
                </p:oleObj>
              </mc:Choice>
              <mc:Fallback>
                <p:oleObj r:id="rId15" imgW="457002" imgH="215806" progId="Equation.3">
                  <p:embed/>
                  <p:pic>
                    <p:nvPicPr>
                      <p:cNvPr id="11264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063" y="5630863"/>
                        <a:ext cx="1447800" cy="693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0" name="Object 10"/>
          <p:cNvGraphicFramePr>
            <a:graphicFrameLocks noChangeAspect="1"/>
          </p:cNvGraphicFramePr>
          <p:nvPr>
            <p:extLst/>
          </p:nvPr>
        </p:nvGraphicFramePr>
        <p:xfrm>
          <a:off x="2390775" y="1600200"/>
          <a:ext cx="428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9" r:id="rId17" imgW="152334" imgH="190417" progId="Equation.3">
                  <p:embed/>
                </p:oleObj>
              </mc:Choice>
              <mc:Fallback>
                <p:oleObj r:id="rId17" imgW="152334" imgH="190417" progId="Equation.3">
                  <p:embed/>
                  <p:pic>
                    <p:nvPicPr>
                      <p:cNvPr id="1126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1600200"/>
                        <a:ext cx="42862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1" name="AutoShape 11"/>
          <p:cNvSpPr>
            <a:spLocks noChangeArrowheads="1"/>
          </p:cNvSpPr>
          <p:nvPr/>
        </p:nvSpPr>
        <p:spPr bwMode="auto">
          <a:xfrm>
            <a:off x="381000" y="5715000"/>
            <a:ext cx="533400" cy="533400"/>
          </a:xfrm>
          <a:prstGeom prst="star5">
            <a:avLst/>
          </a:prstGeom>
          <a:gradFill rotWithShape="0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0000"/>
            </a:solidFill>
            <a:miter lim="800000"/>
            <a:headEnd/>
            <a:tailEnd type="none" w="sm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876800" y="3429000"/>
            <a:ext cx="3276600" cy="3276600"/>
            <a:chOff x="3072" y="1824"/>
            <a:chExt cx="2064" cy="2064"/>
          </a:xfrm>
        </p:grpSpPr>
        <p:sp>
          <p:nvSpPr>
            <p:cNvPr id="112653" name="Rectangle 13"/>
            <p:cNvSpPr>
              <a:spLocks noChangeArrowheads="1"/>
            </p:cNvSpPr>
            <p:nvPr/>
          </p:nvSpPr>
          <p:spPr bwMode="auto">
            <a:xfrm>
              <a:off x="3072" y="1824"/>
              <a:ext cx="2064" cy="20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4" name="Text Box 14"/>
            <p:cNvSpPr txBox="1">
              <a:spLocks noChangeArrowheads="1"/>
            </p:cNvSpPr>
            <p:nvPr/>
          </p:nvSpPr>
          <p:spPr bwMode="auto">
            <a:xfrm>
              <a:off x="3264" y="1968"/>
              <a:ext cx="1872" cy="1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000000"/>
                  </a:solidFill>
                  <a:latin typeface="Times New Roman" pitchFamily="18" charset="0"/>
                </a:rPr>
                <a:t>           </a:t>
              </a:r>
              <a:r>
                <a:rPr lang="en-US" altLang="zh-CN" sz="2400">
                  <a:solidFill>
                    <a:srgbClr val="33CC33"/>
                  </a:solidFill>
                  <a:latin typeface="Arial Black" pitchFamily="34" charset="0"/>
                </a:rPr>
                <a:t>x    x   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33CC33"/>
                  </a:solidFill>
                  <a:latin typeface="Arial Black" pitchFamily="34" charset="0"/>
                </a:rPr>
                <a:t>  x    x    x    x 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33CC33"/>
                  </a:solidFill>
                  <a:latin typeface="Arial Black" pitchFamily="34" charset="0"/>
                </a:rPr>
                <a:t>  x    x    x    x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33CC33"/>
                  </a:solidFill>
                  <a:latin typeface="Arial Black" pitchFamily="34" charset="0"/>
                </a:rPr>
                <a:t>  x    x    x    x   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33CC33"/>
                  </a:solidFill>
                  <a:latin typeface="Arial Black" pitchFamily="34" charset="0"/>
                </a:rPr>
                <a:t>        x    x     </a:t>
              </a:r>
              <a:endParaRPr lang="en-US" altLang="zh-CN" sz="2400">
                <a:solidFill>
                  <a:srgbClr val="33CC33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12655" name="Object 15"/>
            <p:cNvGraphicFramePr>
              <a:graphicFrameLocks noChangeAspect="1"/>
            </p:cNvGraphicFramePr>
            <p:nvPr/>
          </p:nvGraphicFramePr>
          <p:xfrm>
            <a:off x="3456" y="2880"/>
            <a:ext cx="336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10" name="Equation" r:id="rId18" imgW="126720" imgH="139680" progId="Equation.DSMT4">
                    <p:embed/>
                  </p:oleObj>
                </mc:Choice>
                <mc:Fallback>
                  <p:oleObj name="Equation" r:id="rId18" imgW="126720" imgH="139680" progId="Equation.DSMT4">
                    <p:embed/>
                    <p:pic>
                      <p:nvPicPr>
                        <p:cNvPr id="112655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880"/>
                          <a:ext cx="336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56" name="Object 16"/>
            <p:cNvGraphicFramePr>
              <a:graphicFrameLocks noChangeAspect="1"/>
            </p:cNvGraphicFramePr>
            <p:nvPr/>
          </p:nvGraphicFramePr>
          <p:xfrm>
            <a:off x="4464" y="2832"/>
            <a:ext cx="241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11" name="Equation" r:id="rId20" imgW="126720" imgH="177480" progId="Equation.DSMT4">
                    <p:embed/>
                  </p:oleObj>
                </mc:Choice>
                <mc:Fallback>
                  <p:oleObj name="Equation" r:id="rId20" imgW="126720" imgH="177480" progId="Equation.DSMT4">
                    <p:embed/>
                    <p:pic>
                      <p:nvPicPr>
                        <p:cNvPr id="112656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832"/>
                          <a:ext cx="241" cy="3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57" name="Object 17"/>
            <p:cNvGraphicFramePr>
              <a:graphicFrameLocks noChangeAspect="1"/>
            </p:cNvGraphicFramePr>
            <p:nvPr/>
          </p:nvGraphicFramePr>
          <p:xfrm>
            <a:off x="3456" y="3511"/>
            <a:ext cx="313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12" name="Equation" r:id="rId22" imgW="164880" imgH="177480" progId="Equation.DSMT4">
                    <p:embed/>
                  </p:oleObj>
                </mc:Choice>
                <mc:Fallback>
                  <p:oleObj name="Equation" r:id="rId22" imgW="164880" imgH="177480" progId="Equation.DSMT4">
                    <p:embed/>
                    <p:pic>
                      <p:nvPicPr>
                        <p:cNvPr id="112657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511"/>
                          <a:ext cx="313" cy="3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58" name="Object 18"/>
            <p:cNvGraphicFramePr>
              <a:graphicFrameLocks noChangeAspect="1"/>
            </p:cNvGraphicFramePr>
            <p:nvPr/>
          </p:nvGraphicFramePr>
          <p:xfrm>
            <a:off x="4079" y="2592"/>
            <a:ext cx="241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13" name="Equation" r:id="rId24" imgW="126720" imgH="139680" progId="Equation.DSMT4">
                    <p:embed/>
                  </p:oleObj>
                </mc:Choice>
                <mc:Fallback>
                  <p:oleObj name="Equation" r:id="rId24" imgW="126720" imgH="139680" progId="Equation.DSMT4">
                    <p:embed/>
                    <p:pic>
                      <p:nvPicPr>
                        <p:cNvPr id="112658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9" y="2592"/>
                          <a:ext cx="241" cy="2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59" name="Freeform 19"/>
            <p:cNvSpPr>
              <a:spLocks/>
            </p:cNvSpPr>
            <p:nvPr/>
          </p:nvSpPr>
          <p:spPr bwMode="auto">
            <a:xfrm>
              <a:off x="3744" y="3695"/>
              <a:ext cx="718" cy="1"/>
            </a:xfrm>
            <a:custGeom>
              <a:avLst/>
              <a:gdLst/>
              <a:ahLst/>
              <a:cxnLst>
                <a:cxn ang="0">
                  <a:pos x="915" y="0"/>
                </a:cxn>
                <a:cxn ang="0">
                  <a:pos x="0" y="0"/>
                </a:cxn>
              </a:cxnLst>
              <a:rect l="0" t="0" r="r" b="b"/>
              <a:pathLst>
                <a:path w="915" h="1">
                  <a:moveTo>
                    <a:pt x="915" y="0"/>
                  </a:moveTo>
                  <a:lnTo>
                    <a:pt x="0" y="0"/>
                  </a:lnTo>
                </a:path>
              </a:pathLst>
            </a:custGeom>
            <a:noFill/>
            <a:ln w="57150" cmpd="sng">
              <a:solidFill>
                <a:srgbClr val="808080"/>
              </a:solidFill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60" name="Freeform 20"/>
            <p:cNvSpPr>
              <a:spLocks/>
            </p:cNvSpPr>
            <p:nvPr/>
          </p:nvSpPr>
          <p:spPr bwMode="auto">
            <a:xfrm>
              <a:off x="3744" y="3024"/>
              <a:ext cx="718" cy="1"/>
            </a:xfrm>
            <a:custGeom>
              <a:avLst/>
              <a:gdLst/>
              <a:ahLst/>
              <a:cxnLst>
                <a:cxn ang="0">
                  <a:pos x="915" y="0"/>
                </a:cxn>
                <a:cxn ang="0">
                  <a:pos x="0" y="0"/>
                </a:cxn>
              </a:cxnLst>
              <a:rect l="0" t="0" r="r" b="b"/>
              <a:pathLst>
                <a:path w="915" h="1">
                  <a:moveTo>
                    <a:pt x="915" y="0"/>
                  </a:moveTo>
                  <a:lnTo>
                    <a:pt x="0" y="0"/>
                  </a:lnTo>
                </a:path>
              </a:pathLst>
            </a:custGeom>
            <a:noFill/>
            <a:ln w="57150" cmpd="sng">
              <a:solidFill>
                <a:srgbClr val="808080"/>
              </a:solidFill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61" name="Oval 21"/>
            <p:cNvSpPr>
              <a:spLocks noChangeArrowheads="1"/>
            </p:cNvSpPr>
            <p:nvPr/>
          </p:nvSpPr>
          <p:spPr bwMode="auto">
            <a:xfrm>
              <a:off x="3264" y="1968"/>
              <a:ext cx="1632" cy="163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2" name="Text Box 22"/>
            <p:cNvSpPr txBox="1">
              <a:spLocks noChangeArrowheads="1"/>
            </p:cNvSpPr>
            <p:nvPr/>
          </p:nvSpPr>
          <p:spPr bwMode="auto">
            <a:xfrm>
              <a:off x="3984" y="2553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112663" name="Object 23"/>
            <p:cNvGraphicFramePr>
              <a:graphicFrameLocks noChangeAspect="1"/>
            </p:cNvGraphicFramePr>
            <p:nvPr/>
          </p:nvGraphicFramePr>
          <p:xfrm>
            <a:off x="4464" y="3512"/>
            <a:ext cx="31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14" name="Equation" r:id="rId26" imgW="164880" imgH="177480" progId="Equation.DSMT4">
                    <p:embed/>
                  </p:oleObj>
                </mc:Choice>
                <mc:Fallback>
                  <p:oleObj name="Equation" r:id="rId26" imgW="164880" imgH="177480" progId="Equation.DSMT4">
                    <p:embed/>
                    <p:pic>
                      <p:nvPicPr>
                        <p:cNvPr id="112663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512"/>
                          <a:ext cx="314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976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1195387"/>
            <a:ext cx="8610600" cy="1643063"/>
            <a:chOff x="192" y="432"/>
            <a:chExt cx="5424" cy="1035"/>
          </a:xfrm>
        </p:grpSpPr>
        <p:sp>
          <p:nvSpPr>
            <p:cNvPr id="113667" name="Rectangle 3"/>
            <p:cNvSpPr>
              <a:spLocks noChangeArrowheads="1"/>
            </p:cNvSpPr>
            <p:nvPr/>
          </p:nvSpPr>
          <p:spPr bwMode="auto">
            <a:xfrm>
              <a:off x="192" y="432"/>
              <a:ext cx="5424" cy="1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CC0000"/>
                  </a:solidFill>
                  <a:latin typeface="Times New Roman" pitchFamily="18" charset="0"/>
                </a:rPr>
                <a:t>	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例</a:t>
              </a:r>
              <a:r>
                <a:rPr lang="zh-CN" altLang="en-US" sz="2800" dirty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如图，导体棒 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AB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在均匀磁场中绕通过 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点的垂直于棒长且沿磁场方向的轴         转动（角速度     与     同方向），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BC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的长度为棒长的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1/3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，则</a:t>
              </a:r>
            </a:p>
          </p:txBody>
        </p:sp>
        <p:graphicFrame>
          <p:nvGraphicFramePr>
            <p:cNvPr id="113668" name="Object 4"/>
            <p:cNvGraphicFramePr>
              <a:graphicFrameLocks noChangeAspect="1"/>
            </p:cNvGraphicFramePr>
            <p:nvPr/>
          </p:nvGraphicFramePr>
          <p:xfrm>
            <a:off x="3408" y="816"/>
            <a:ext cx="4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298" name="Equation" r:id="rId3" imgW="304560" imgH="177480" progId="Equation.DSMT4">
                    <p:embed/>
                  </p:oleObj>
                </mc:Choice>
                <mc:Fallback>
                  <p:oleObj name="Equation" r:id="rId3" imgW="304560" imgH="177480" progId="Equation.DSMT4">
                    <p:embed/>
                    <p:pic>
                      <p:nvPicPr>
                        <p:cNvPr id="11366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816"/>
                          <a:ext cx="480" cy="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69" name="Object 5"/>
            <p:cNvGraphicFramePr>
              <a:graphicFrameLocks noChangeAspect="1"/>
            </p:cNvGraphicFramePr>
            <p:nvPr/>
          </p:nvGraphicFramePr>
          <p:xfrm>
            <a:off x="5232" y="864"/>
            <a:ext cx="2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299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11366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864"/>
                          <a:ext cx="288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70" name="Object 6"/>
            <p:cNvGraphicFramePr>
              <a:graphicFrameLocks noChangeAspect="1"/>
            </p:cNvGraphicFramePr>
            <p:nvPr/>
          </p:nvGraphicFramePr>
          <p:xfrm>
            <a:off x="480" y="1104"/>
            <a:ext cx="26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00" name="Equation" r:id="rId7" imgW="152280" imgH="190440" progId="Equation.DSMT4">
                    <p:embed/>
                  </p:oleObj>
                </mc:Choice>
                <mc:Fallback>
                  <p:oleObj name="Equation" r:id="rId7" imgW="152280" imgH="190440" progId="Equation.DSMT4">
                    <p:embed/>
                    <p:pic>
                      <p:nvPicPr>
                        <p:cNvPr id="11367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104"/>
                          <a:ext cx="269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457200" y="2947987"/>
            <a:ext cx="5334000" cy="330041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（</a:t>
            </a:r>
            <a:r>
              <a:rPr kumimoji="1" lang="en-US" altLang="zh-CN" sz="2800" b="1">
                <a:latin typeface="Times New Roman" pitchFamily="18" charset="0"/>
              </a:rPr>
              <a:t>A</a:t>
            </a:r>
            <a:r>
              <a:rPr kumimoji="1" lang="zh-CN" altLang="en-US" sz="2800" b="1">
                <a:latin typeface="Times New Roman" pitchFamily="18" charset="0"/>
              </a:rPr>
              <a:t>）</a:t>
            </a:r>
            <a:r>
              <a:rPr kumimoji="1" lang="en-US" altLang="zh-CN" sz="2800" b="1" i="1">
                <a:latin typeface="Times New Roman" pitchFamily="18" charset="0"/>
              </a:rPr>
              <a:t>A</a:t>
            </a:r>
            <a:r>
              <a:rPr kumimoji="1" lang="zh-CN" altLang="en-US" sz="2800" b="1">
                <a:latin typeface="Times New Roman" pitchFamily="18" charset="0"/>
              </a:rPr>
              <a:t>点比</a:t>
            </a:r>
            <a:r>
              <a:rPr kumimoji="1" lang="en-US" altLang="zh-CN" sz="2800" b="1" i="1">
                <a:latin typeface="Times New Roman" pitchFamily="18" charset="0"/>
              </a:rPr>
              <a:t>B</a:t>
            </a:r>
            <a:r>
              <a:rPr kumimoji="1" lang="zh-CN" altLang="en-US" sz="2800" b="1">
                <a:latin typeface="Times New Roman" pitchFamily="18" charset="0"/>
              </a:rPr>
              <a:t>点电势高</a:t>
            </a:r>
          </a:p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（</a:t>
            </a:r>
            <a:r>
              <a:rPr kumimoji="1" lang="en-US" altLang="zh-CN" sz="2800" b="1">
                <a:latin typeface="Times New Roman" pitchFamily="18" charset="0"/>
              </a:rPr>
              <a:t>B</a:t>
            </a:r>
            <a:r>
              <a:rPr kumimoji="1" lang="zh-CN" altLang="en-US" sz="2800" b="1">
                <a:latin typeface="Times New Roman" pitchFamily="18" charset="0"/>
              </a:rPr>
              <a:t>）</a:t>
            </a:r>
            <a:r>
              <a:rPr kumimoji="1" lang="en-US" altLang="zh-CN" sz="2800" b="1" i="1">
                <a:latin typeface="Times New Roman" pitchFamily="18" charset="0"/>
              </a:rPr>
              <a:t>A</a:t>
            </a:r>
            <a:r>
              <a:rPr kumimoji="1" lang="zh-CN" altLang="en-US" sz="2800" b="1">
                <a:latin typeface="Times New Roman" pitchFamily="18" charset="0"/>
              </a:rPr>
              <a:t>点与</a:t>
            </a:r>
            <a:r>
              <a:rPr kumimoji="1" lang="en-US" altLang="zh-CN" sz="2800" b="1" i="1">
                <a:latin typeface="Times New Roman" pitchFamily="18" charset="0"/>
              </a:rPr>
              <a:t>B</a:t>
            </a:r>
            <a:r>
              <a:rPr kumimoji="1" lang="zh-CN" altLang="en-US" sz="2800" b="1">
                <a:latin typeface="Times New Roman" pitchFamily="18" charset="0"/>
              </a:rPr>
              <a:t>点电势相等</a:t>
            </a:r>
          </a:p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（</a:t>
            </a:r>
            <a:r>
              <a:rPr kumimoji="1" lang="en-US" altLang="zh-CN" sz="2800" b="1">
                <a:latin typeface="Times New Roman" pitchFamily="18" charset="0"/>
              </a:rPr>
              <a:t>C</a:t>
            </a:r>
            <a:r>
              <a:rPr kumimoji="1" lang="zh-CN" altLang="en-US" sz="2800" b="1">
                <a:latin typeface="Times New Roman" pitchFamily="18" charset="0"/>
              </a:rPr>
              <a:t>）</a:t>
            </a:r>
            <a:r>
              <a:rPr kumimoji="1" lang="en-US" altLang="zh-CN" sz="2800" b="1" i="1">
                <a:latin typeface="Times New Roman" pitchFamily="18" charset="0"/>
              </a:rPr>
              <a:t>A</a:t>
            </a:r>
            <a:r>
              <a:rPr kumimoji="1" lang="zh-CN" altLang="en-US" sz="2800" b="1">
                <a:latin typeface="Times New Roman" pitchFamily="18" charset="0"/>
              </a:rPr>
              <a:t>点比</a:t>
            </a:r>
            <a:r>
              <a:rPr kumimoji="1" lang="en-US" altLang="zh-CN" sz="2800" b="1" i="1">
                <a:latin typeface="Times New Roman" pitchFamily="18" charset="0"/>
              </a:rPr>
              <a:t>B</a:t>
            </a:r>
            <a:r>
              <a:rPr kumimoji="1" lang="zh-CN" altLang="en-US" sz="2800" b="1">
                <a:latin typeface="Times New Roman" pitchFamily="18" charset="0"/>
              </a:rPr>
              <a:t>点电势低</a:t>
            </a:r>
          </a:p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（</a:t>
            </a:r>
            <a:r>
              <a:rPr kumimoji="1" lang="en-US" altLang="zh-CN" sz="2800" b="1">
                <a:latin typeface="Times New Roman" pitchFamily="18" charset="0"/>
              </a:rPr>
              <a:t>D</a:t>
            </a:r>
            <a:r>
              <a:rPr kumimoji="1" lang="zh-CN" altLang="en-US" sz="2800" b="1">
                <a:latin typeface="Times New Roman" pitchFamily="18" charset="0"/>
              </a:rPr>
              <a:t>）由稳恒电流从</a:t>
            </a:r>
            <a:r>
              <a:rPr kumimoji="1" lang="en-US" altLang="zh-CN" sz="2800" b="1" i="1">
                <a:latin typeface="Times New Roman" pitchFamily="18" charset="0"/>
              </a:rPr>
              <a:t>A</a:t>
            </a:r>
            <a:r>
              <a:rPr kumimoji="1" lang="zh-CN" altLang="en-US" sz="2800" b="1">
                <a:latin typeface="Times New Roman" pitchFamily="18" charset="0"/>
              </a:rPr>
              <a:t>点流向</a:t>
            </a:r>
            <a:r>
              <a:rPr kumimoji="1" lang="en-US" altLang="zh-CN" sz="2800" b="1" i="1">
                <a:latin typeface="Times New Roman" pitchFamily="18" charset="0"/>
              </a:rPr>
              <a:t>B</a:t>
            </a:r>
            <a:r>
              <a:rPr kumimoji="1" lang="zh-CN" altLang="en-US" sz="2800" b="1">
                <a:latin typeface="Times New Roman" pitchFamily="18" charset="0"/>
              </a:rPr>
              <a:t>点</a:t>
            </a:r>
          </a:p>
        </p:txBody>
      </p:sp>
      <p:sp>
        <p:nvSpPr>
          <p:cNvPr id="113672" name="AutoShape 8"/>
          <p:cNvSpPr>
            <a:spLocks noChangeArrowheads="1"/>
          </p:cNvSpPr>
          <p:nvPr/>
        </p:nvSpPr>
        <p:spPr bwMode="auto">
          <a:xfrm>
            <a:off x="228600" y="3176587"/>
            <a:ext cx="381000" cy="36195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 type="none" w="sm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791200" y="3100387"/>
            <a:ext cx="3087688" cy="3048000"/>
            <a:chOff x="3648" y="1632"/>
            <a:chExt cx="1945" cy="1920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3648" y="1632"/>
              <a:ext cx="1945" cy="1920"/>
              <a:chOff x="3648" y="1632"/>
              <a:chExt cx="1945" cy="1920"/>
            </a:xfrm>
          </p:grpSpPr>
          <p:sp>
            <p:nvSpPr>
              <p:cNvPr id="113675" name="Rectangle 11"/>
              <p:cNvSpPr>
                <a:spLocks noChangeArrowheads="1"/>
              </p:cNvSpPr>
              <p:nvPr/>
            </p:nvSpPr>
            <p:spPr bwMode="auto">
              <a:xfrm>
                <a:off x="3648" y="1632"/>
                <a:ext cx="1920" cy="19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76" name="Rectangle 12"/>
              <p:cNvSpPr>
                <a:spLocks noChangeArrowheads="1"/>
              </p:cNvSpPr>
              <p:nvPr/>
            </p:nvSpPr>
            <p:spPr bwMode="auto">
              <a:xfrm>
                <a:off x="3961" y="2544"/>
                <a:ext cx="1392" cy="48"/>
              </a:xfrm>
              <a:prstGeom prst="rect">
                <a:avLst/>
              </a:prstGeom>
              <a:solidFill>
                <a:srgbClr val="808080">
                  <a:alpha val="50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77" name="Line 13"/>
              <p:cNvSpPr>
                <a:spLocks noChangeShapeType="1"/>
              </p:cNvSpPr>
              <p:nvPr/>
            </p:nvSpPr>
            <p:spPr bwMode="auto">
              <a:xfrm>
                <a:off x="4921" y="1968"/>
                <a:ext cx="0" cy="1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3678" name="Rectangle 14"/>
              <p:cNvSpPr>
                <a:spLocks noChangeArrowheads="1"/>
              </p:cNvSpPr>
              <p:nvPr/>
            </p:nvSpPr>
            <p:spPr bwMode="auto">
              <a:xfrm>
                <a:off x="3744" y="2237"/>
                <a:ext cx="31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sz="2800" b="1" i="1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113679" name="Rectangle 15"/>
              <p:cNvSpPr>
                <a:spLocks noChangeArrowheads="1"/>
              </p:cNvSpPr>
              <p:nvPr/>
            </p:nvSpPr>
            <p:spPr bwMode="auto">
              <a:xfrm>
                <a:off x="5257" y="2256"/>
                <a:ext cx="33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sz="2800" b="1" i="1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113680" name="Rectangle 16"/>
              <p:cNvSpPr>
                <a:spLocks noChangeArrowheads="1"/>
              </p:cNvSpPr>
              <p:nvPr/>
            </p:nvSpPr>
            <p:spPr bwMode="auto">
              <a:xfrm>
                <a:off x="4645" y="2256"/>
                <a:ext cx="56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altLang="zh-CN" sz="2800" b="1" i="1">
                    <a:latin typeface="Times New Roman" pitchFamily="18" charset="0"/>
                  </a:rPr>
                  <a:t>C</a:t>
                </a:r>
              </a:p>
            </p:txBody>
          </p:sp>
          <p:sp>
            <p:nvSpPr>
              <p:cNvPr id="113681" name="Rectangle 17"/>
              <p:cNvSpPr>
                <a:spLocks noChangeArrowheads="1"/>
              </p:cNvSpPr>
              <p:nvPr/>
            </p:nvSpPr>
            <p:spPr bwMode="auto">
              <a:xfrm>
                <a:off x="4693" y="1680"/>
                <a:ext cx="56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altLang="zh-CN" sz="2800" b="1" i="1">
                    <a:latin typeface="Times New Roman" pitchFamily="18" charset="0"/>
                  </a:rPr>
                  <a:t>O</a:t>
                </a:r>
              </a:p>
            </p:txBody>
          </p:sp>
          <p:sp>
            <p:nvSpPr>
              <p:cNvPr id="113682" name="Line 18"/>
              <p:cNvSpPr>
                <a:spLocks noChangeShapeType="1"/>
              </p:cNvSpPr>
              <p:nvPr/>
            </p:nvSpPr>
            <p:spPr bwMode="auto">
              <a:xfrm flipV="1">
                <a:off x="4249" y="196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13683" name="Object 19"/>
              <p:cNvGraphicFramePr>
                <a:graphicFrameLocks noChangeAspect="1"/>
              </p:cNvGraphicFramePr>
              <p:nvPr/>
            </p:nvGraphicFramePr>
            <p:xfrm>
              <a:off x="3961" y="1776"/>
              <a:ext cx="288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301" name="Equation" r:id="rId9" imgW="152280" imgH="190440" progId="Equation.DSMT4">
                      <p:embed/>
                    </p:oleObj>
                  </mc:Choice>
                  <mc:Fallback>
                    <p:oleObj name="Equation" r:id="rId9" imgW="152280" imgH="190440" progId="Equation.DSMT4">
                      <p:embed/>
                      <p:pic>
                        <p:nvPicPr>
                          <p:cNvPr id="113683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1" y="1776"/>
                            <a:ext cx="288" cy="3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3684" name="Freeform 20"/>
              <p:cNvSpPr>
                <a:spLocks/>
              </p:cNvSpPr>
              <p:nvPr/>
            </p:nvSpPr>
            <p:spPr bwMode="auto">
              <a:xfrm>
                <a:off x="4777" y="2064"/>
                <a:ext cx="33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48"/>
                  </a:cxn>
                  <a:cxn ang="0">
                    <a:pos x="336" y="0"/>
                  </a:cxn>
                </a:cxnLst>
                <a:rect l="0" t="0" r="r" b="b"/>
                <a:pathLst>
                  <a:path w="336" h="48">
                    <a:moveTo>
                      <a:pt x="0" y="0"/>
                    </a:moveTo>
                    <a:cubicBezTo>
                      <a:pt x="44" y="24"/>
                      <a:pt x="88" y="48"/>
                      <a:pt x="144" y="48"/>
                    </a:cubicBezTo>
                    <a:cubicBezTo>
                      <a:pt x="200" y="48"/>
                      <a:pt x="268" y="24"/>
                      <a:pt x="336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13685" name="Object 21"/>
              <p:cNvGraphicFramePr>
                <a:graphicFrameLocks noChangeAspect="1"/>
              </p:cNvGraphicFramePr>
              <p:nvPr/>
            </p:nvGraphicFramePr>
            <p:xfrm>
              <a:off x="5113" y="1944"/>
              <a:ext cx="288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302" name="Equation" r:id="rId11" imgW="152280" imgH="139680" progId="Equation.DSMT4">
                      <p:embed/>
                    </p:oleObj>
                  </mc:Choice>
                  <mc:Fallback>
                    <p:oleObj name="Equation" r:id="rId11" imgW="152280" imgH="139680" progId="Equation.DSMT4">
                      <p:embed/>
                      <p:pic>
                        <p:nvPicPr>
                          <p:cNvPr id="113685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3" y="1944"/>
                            <a:ext cx="288" cy="26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3686" name="Object 22"/>
            <p:cNvGraphicFramePr>
              <a:graphicFrameLocks noChangeAspect="1"/>
            </p:cNvGraphicFramePr>
            <p:nvPr/>
          </p:nvGraphicFramePr>
          <p:xfrm>
            <a:off x="4629" y="3024"/>
            <a:ext cx="301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03" name="Equation" r:id="rId12" imgW="152280" imgH="177480" progId="Equation.3">
                    <p:embed/>
                  </p:oleObj>
                </mc:Choice>
                <mc:Fallback>
                  <p:oleObj name="Equation" r:id="rId12" imgW="152280" imgH="177480" progId="Equation.3">
                    <p:embed/>
                    <p:pic>
                      <p:nvPicPr>
                        <p:cNvPr id="11368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9" y="3024"/>
                          <a:ext cx="301" cy="3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0832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AutoShape 2"/>
          <p:cNvSpPr>
            <a:spLocks noChangeArrowheads="1"/>
          </p:cNvSpPr>
          <p:nvPr/>
        </p:nvSpPr>
        <p:spPr bwMode="auto">
          <a:xfrm>
            <a:off x="457200" y="5181600"/>
            <a:ext cx="504825" cy="431800"/>
          </a:xfrm>
          <a:prstGeom prst="star5">
            <a:avLst/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 type="none" w="sm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2413" y="914400"/>
            <a:ext cx="8891587" cy="4932363"/>
            <a:chOff x="159" y="527"/>
            <a:chExt cx="5601" cy="3107"/>
          </a:xfrm>
        </p:grpSpPr>
        <p:sp>
          <p:nvSpPr>
            <p:cNvPr id="115716" name="Text Box 4"/>
            <p:cNvSpPr txBox="1">
              <a:spLocks noChangeArrowheads="1"/>
            </p:cNvSpPr>
            <p:nvPr/>
          </p:nvSpPr>
          <p:spPr bwMode="auto">
            <a:xfrm>
              <a:off x="159" y="527"/>
              <a:ext cx="5488" cy="1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CC0000"/>
                  </a:solidFill>
                  <a:latin typeface="宋体" pitchFamily="2" charset="-122"/>
                </a:rPr>
                <a:t>    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例</a:t>
              </a:r>
              <a:r>
                <a:rPr lang="zh-CN" altLang="en-US" sz="2800" dirty="0">
                  <a:solidFill>
                    <a:srgbClr val="CC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已知园环式螺线管的自感系数为   </a:t>
              </a:r>
              <a:r>
                <a: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若将该螺线管锯成两个半环式的螺线管，则两个半环式螺线管的自感系数 （   ）</a:t>
              </a:r>
            </a:p>
          </p:txBody>
        </p:sp>
        <p:graphicFrame>
          <p:nvGraphicFramePr>
            <p:cNvPr id="115717" name="Object 5"/>
            <p:cNvGraphicFramePr>
              <a:graphicFrameLocks noChangeAspect="1"/>
            </p:cNvGraphicFramePr>
            <p:nvPr/>
          </p:nvGraphicFramePr>
          <p:xfrm>
            <a:off x="4286" y="572"/>
            <a:ext cx="269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23" name="公式" r:id="rId3" imgW="139680" imgH="164880" progId="Equation.3">
                    <p:embed/>
                  </p:oleObj>
                </mc:Choice>
                <mc:Fallback>
                  <p:oleObj name="公式" r:id="rId3" imgW="139680" imgH="164880" progId="Equation.3">
                    <p:embed/>
                    <p:pic>
                      <p:nvPicPr>
                        <p:cNvPr id="1157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572"/>
                          <a:ext cx="269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18" name="Text Box 6"/>
            <p:cNvSpPr txBox="1">
              <a:spLocks noChangeArrowheads="1"/>
            </p:cNvSpPr>
            <p:nvPr/>
          </p:nvSpPr>
          <p:spPr bwMode="auto">
            <a:xfrm>
              <a:off x="567" y="1752"/>
              <a:ext cx="519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itchFamily="2" charset="-122"/>
                </a:rPr>
                <a:t>(1) </a:t>
              </a:r>
              <a:r>
                <a:rPr lang="zh-CN" altLang="en-US" sz="2800" b="1">
                  <a:latin typeface="宋体" pitchFamily="2" charset="-122"/>
                </a:rPr>
                <a:t>都等于</a:t>
              </a:r>
            </a:p>
          </p:txBody>
        </p:sp>
        <p:sp>
          <p:nvSpPr>
            <p:cNvPr id="115719" name="Text Box 7"/>
            <p:cNvSpPr txBox="1">
              <a:spLocks noChangeArrowheads="1"/>
            </p:cNvSpPr>
            <p:nvPr/>
          </p:nvSpPr>
          <p:spPr bwMode="auto">
            <a:xfrm>
              <a:off x="567" y="2195"/>
              <a:ext cx="49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itchFamily="2" charset="-122"/>
                </a:rPr>
                <a:t>(2) </a:t>
              </a:r>
              <a:r>
                <a:rPr lang="zh-CN" altLang="en-US" sz="2800" b="1">
                  <a:latin typeface="宋体" pitchFamily="2" charset="-122"/>
                </a:rPr>
                <a:t>有一个大于      ，另一个小于   </a:t>
              </a:r>
            </a:p>
          </p:txBody>
        </p:sp>
        <p:sp>
          <p:nvSpPr>
            <p:cNvPr id="115720" name="Text Box 8"/>
            <p:cNvSpPr txBox="1">
              <a:spLocks noChangeArrowheads="1"/>
            </p:cNvSpPr>
            <p:nvPr/>
          </p:nvSpPr>
          <p:spPr bwMode="auto">
            <a:xfrm>
              <a:off x="567" y="2704"/>
              <a:ext cx="503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itchFamily="2" charset="-122"/>
                </a:rPr>
                <a:t>(3) </a:t>
              </a:r>
              <a:r>
                <a:rPr lang="zh-CN" altLang="en-US" sz="2800" b="1">
                  <a:latin typeface="宋体" pitchFamily="2" charset="-122"/>
                </a:rPr>
                <a:t>都大于</a:t>
              </a:r>
            </a:p>
          </p:txBody>
        </p:sp>
        <p:sp>
          <p:nvSpPr>
            <p:cNvPr id="115721" name="Text Box 9"/>
            <p:cNvSpPr txBox="1">
              <a:spLocks noChangeArrowheads="1"/>
            </p:cNvSpPr>
            <p:nvPr/>
          </p:nvSpPr>
          <p:spPr bwMode="auto">
            <a:xfrm>
              <a:off x="567" y="3226"/>
              <a:ext cx="489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itchFamily="2" charset="-122"/>
                </a:rPr>
                <a:t>(4) </a:t>
              </a:r>
              <a:r>
                <a:rPr lang="zh-CN" altLang="en-US" sz="2800" b="1">
                  <a:latin typeface="宋体" pitchFamily="2" charset="-122"/>
                </a:rPr>
                <a:t>都小于</a:t>
              </a:r>
            </a:p>
          </p:txBody>
        </p:sp>
        <p:graphicFrame>
          <p:nvGraphicFramePr>
            <p:cNvPr id="115722" name="Object 10"/>
            <p:cNvGraphicFramePr>
              <a:graphicFrameLocks noChangeAspect="1"/>
            </p:cNvGraphicFramePr>
            <p:nvPr/>
          </p:nvGraphicFramePr>
          <p:xfrm>
            <a:off x="1730" y="1729"/>
            <a:ext cx="560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24" name="公式" r:id="rId5" imgW="279360" imgH="215640" progId="Equation.3">
                    <p:embed/>
                  </p:oleObj>
                </mc:Choice>
                <mc:Fallback>
                  <p:oleObj name="公式" r:id="rId5" imgW="279360" imgH="215640" progId="Equation.3">
                    <p:embed/>
                    <p:pic>
                      <p:nvPicPr>
                        <p:cNvPr id="115722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0" y="1729"/>
                          <a:ext cx="560" cy="4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23" name="Object 11"/>
            <p:cNvGraphicFramePr>
              <a:graphicFrameLocks noChangeAspect="1"/>
            </p:cNvGraphicFramePr>
            <p:nvPr/>
          </p:nvGraphicFramePr>
          <p:xfrm>
            <a:off x="2200" y="2183"/>
            <a:ext cx="560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25" name="公式" r:id="rId7" imgW="279360" imgH="215640" progId="Equation.3">
                    <p:embed/>
                  </p:oleObj>
                </mc:Choice>
                <mc:Fallback>
                  <p:oleObj name="公式" r:id="rId7" imgW="279360" imgH="215640" progId="Equation.3">
                    <p:embed/>
                    <p:pic>
                      <p:nvPicPr>
                        <p:cNvPr id="11572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2183"/>
                          <a:ext cx="560" cy="4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24" name="Object 12"/>
            <p:cNvGraphicFramePr>
              <a:graphicFrameLocks noChangeAspect="1"/>
            </p:cNvGraphicFramePr>
            <p:nvPr/>
          </p:nvGraphicFramePr>
          <p:xfrm>
            <a:off x="4241" y="2183"/>
            <a:ext cx="560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26" name="公式" r:id="rId8" imgW="279360" imgH="215640" progId="Equation.3">
                    <p:embed/>
                  </p:oleObj>
                </mc:Choice>
                <mc:Fallback>
                  <p:oleObj name="公式" r:id="rId8" imgW="279360" imgH="215640" progId="Equation.3">
                    <p:embed/>
                    <p:pic>
                      <p:nvPicPr>
                        <p:cNvPr id="11572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2183"/>
                          <a:ext cx="560" cy="4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25" name="Object 13"/>
            <p:cNvGraphicFramePr>
              <a:graphicFrameLocks noChangeAspect="1"/>
            </p:cNvGraphicFramePr>
            <p:nvPr/>
          </p:nvGraphicFramePr>
          <p:xfrm>
            <a:off x="1746" y="2659"/>
            <a:ext cx="560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27" name="公式" r:id="rId9" imgW="279360" imgH="215640" progId="Equation.3">
                    <p:embed/>
                  </p:oleObj>
                </mc:Choice>
                <mc:Fallback>
                  <p:oleObj name="公式" r:id="rId9" imgW="279360" imgH="215640" progId="Equation.3">
                    <p:embed/>
                    <p:pic>
                      <p:nvPicPr>
                        <p:cNvPr id="11572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659"/>
                          <a:ext cx="560" cy="4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26" name="Object 14"/>
            <p:cNvGraphicFramePr>
              <a:graphicFrameLocks noChangeAspect="1"/>
            </p:cNvGraphicFramePr>
            <p:nvPr/>
          </p:nvGraphicFramePr>
          <p:xfrm>
            <a:off x="1746" y="3203"/>
            <a:ext cx="560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28" name="公式" r:id="rId10" imgW="279360" imgH="215640" progId="Equation.3">
                    <p:embed/>
                  </p:oleObj>
                </mc:Choice>
                <mc:Fallback>
                  <p:oleObj name="公式" r:id="rId10" imgW="279360" imgH="215640" progId="Equation.3">
                    <p:embed/>
                    <p:pic>
                      <p:nvPicPr>
                        <p:cNvPr id="115726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3203"/>
                          <a:ext cx="560" cy="4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5727" name="Picture 15" descr="XXX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29200" y="2057400"/>
            <a:ext cx="3352800" cy="13985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788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" y="990600"/>
            <a:ext cx="8686800" cy="1066800"/>
            <a:chOff x="192" y="384"/>
            <a:chExt cx="5472" cy="672"/>
          </a:xfrm>
        </p:grpSpPr>
        <p:sp>
          <p:nvSpPr>
            <p:cNvPr id="117763" name="Text Box 3"/>
            <p:cNvSpPr txBox="1">
              <a:spLocks noChangeArrowheads="1"/>
            </p:cNvSpPr>
            <p:nvPr/>
          </p:nvSpPr>
          <p:spPr bwMode="auto">
            <a:xfrm>
              <a:off x="192" y="384"/>
              <a:ext cx="5472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CC0000"/>
                  </a:solidFill>
                  <a:latin typeface="Times New Roman" pitchFamily="18" charset="0"/>
                </a:rPr>
                <a:t>	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例</a:t>
              </a:r>
              <a:r>
                <a:rPr lang="zh-CN" altLang="en-US" sz="2800" dirty="0">
                  <a:solidFill>
                    <a:srgbClr val="1C1C1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无限长通电导线与一矩形线框共面（尺寸如图），电流                        ，求线框的感应电动势</a:t>
              </a:r>
              <a:r>
                <a:rPr lang="en-US" altLang="zh-CN" sz="2800" dirty="0">
                  <a:solidFill>
                    <a:srgbClr val="1C1C1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17764" name="Object 4"/>
            <p:cNvGraphicFramePr>
              <a:graphicFrameLocks noChangeAspect="1"/>
            </p:cNvGraphicFramePr>
            <p:nvPr/>
          </p:nvGraphicFramePr>
          <p:xfrm>
            <a:off x="1392" y="667"/>
            <a:ext cx="1296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2" name="Equation" r:id="rId3" imgW="761760" imgH="228600" progId="Equation.3">
                    <p:embed/>
                  </p:oleObj>
                </mc:Choice>
                <mc:Fallback>
                  <p:oleObj name="Equation" r:id="rId3" imgW="761760" imgH="228600" progId="Equation.3">
                    <p:embed/>
                    <p:pic>
                      <p:nvPicPr>
                        <p:cNvPr id="11776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67"/>
                          <a:ext cx="1296" cy="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5715000" y="6102350"/>
            <a:ext cx="3028950" cy="527050"/>
            <a:chOff x="3600" y="3652"/>
            <a:chExt cx="1908" cy="332"/>
          </a:xfrm>
        </p:grpSpPr>
        <p:sp>
          <p:nvSpPr>
            <p:cNvPr id="117766" name="Line 6"/>
            <p:cNvSpPr>
              <a:spLocks noChangeShapeType="1"/>
            </p:cNvSpPr>
            <p:nvPr/>
          </p:nvSpPr>
          <p:spPr bwMode="auto">
            <a:xfrm>
              <a:off x="3714" y="37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17767" name="Object 7"/>
            <p:cNvGraphicFramePr>
              <a:graphicFrameLocks noChangeAspect="1"/>
            </p:cNvGraphicFramePr>
            <p:nvPr/>
          </p:nvGraphicFramePr>
          <p:xfrm>
            <a:off x="5250" y="3700"/>
            <a:ext cx="258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3" name="Equation" r:id="rId5" imgW="126720" imgH="139680" progId="Equation.3">
                    <p:embed/>
                  </p:oleObj>
                </mc:Choice>
                <mc:Fallback>
                  <p:oleObj name="Equation" r:id="rId5" imgW="126720" imgH="139680" progId="Equation.3">
                    <p:embed/>
                    <p:pic>
                      <p:nvPicPr>
                        <p:cNvPr id="11776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0" y="3700"/>
                          <a:ext cx="258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68" name="Object 8"/>
            <p:cNvGraphicFramePr>
              <a:graphicFrameLocks noChangeAspect="1"/>
            </p:cNvGraphicFramePr>
            <p:nvPr/>
          </p:nvGraphicFramePr>
          <p:xfrm>
            <a:off x="3600" y="3652"/>
            <a:ext cx="258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4" name="Equation" r:id="rId7" imgW="126720" imgH="139680" progId="Equation.3">
                    <p:embed/>
                  </p:oleObj>
                </mc:Choice>
                <mc:Fallback>
                  <p:oleObj name="Equation" r:id="rId7" imgW="126720" imgH="139680" progId="Equation.3">
                    <p:embed/>
                    <p:pic>
                      <p:nvPicPr>
                        <p:cNvPr id="11776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3652"/>
                          <a:ext cx="258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962775" y="3740150"/>
            <a:ext cx="614363" cy="2327275"/>
            <a:chOff x="4386" y="2164"/>
            <a:chExt cx="387" cy="1466"/>
          </a:xfrm>
        </p:grpSpPr>
        <p:sp>
          <p:nvSpPr>
            <p:cNvPr id="117770" name="Rectangle 10" descr="宽上对角线"/>
            <p:cNvSpPr>
              <a:spLocks noChangeArrowheads="1"/>
            </p:cNvSpPr>
            <p:nvPr/>
          </p:nvSpPr>
          <p:spPr bwMode="auto">
            <a:xfrm>
              <a:off x="4530" y="2164"/>
              <a:ext cx="96" cy="1152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7771" name="Object 11"/>
            <p:cNvGraphicFramePr>
              <a:graphicFrameLocks noChangeAspect="1"/>
            </p:cNvGraphicFramePr>
            <p:nvPr/>
          </p:nvGraphicFramePr>
          <p:xfrm>
            <a:off x="4386" y="3268"/>
            <a:ext cx="387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5" name="Equation" r:id="rId9" imgW="190440" imgH="177480" progId="Equation.3">
                    <p:embed/>
                  </p:oleObj>
                </mc:Choice>
                <mc:Fallback>
                  <p:oleObj name="Equation" r:id="rId9" imgW="190440" imgH="177480" progId="Equation.3">
                    <p:embed/>
                    <p:pic>
                      <p:nvPicPr>
                        <p:cNvPr id="11777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" y="3268"/>
                          <a:ext cx="387" cy="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62600" y="2133600"/>
            <a:ext cx="3352800" cy="4572000"/>
            <a:chOff x="3504" y="1200"/>
            <a:chExt cx="2112" cy="2880"/>
          </a:xfrm>
        </p:grpSpPr>
        <p:graphicFrame>
          <p:nvGraphicFramePr>
            <p:cNvPr id="117773" name="Object 13"/>
            <p:cNvGraphicFramePr>
              <a:graphicFrameLocks noChangeAspect="1"/>
            </p:cNvGraphicFramePr>
            <p:nvPr/>
          </p:nvGraphicFramePr>
          <p:xfrm>
            <a:off x="3552" y="1296"/>
            <a:ext cx="1296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6" name="Equation" r:id="rId11" imgW="761760" imgH="228600" progId="Equation.DSMT4">
                    <p:embed/>
                  </p:oleObj>
                </mc:Choice>
                <mc:Fallback>
                  <p:oleObj name="Equation" r:id="rId11" imgW="761760" imgH="228600" progId="Equation.DSMT4">
                    <p:embed/>
                    <p:pic>
                      <p:nvPicPr>
                        <p:cNvPr id="11777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296"/>
                          <a:ext cx="1296" cy="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3504" y="1200"/>
              <a:ext cx="2112" cy="2880"/>
              <a:chOff x="3504" y="1200"/>
              <a:chExt cx="2112" cy="2880"/>
            </a:xfrm>
          </p:grpSpPr>
          <p:grpSp>
            <p:nvGrpSpPr>
              <p:cNvPr id="7" name="Group 15"/>
              <p:cNvGrpSpPr>
                <a:grpSpLocks/>
              </p:cNvGrpSpPr>
              <p:nvPr/>
            </p:nvGrpSpPr>
            <p:grpSpPr bwMode="auto">
              <a:xfrm>
                <a:off x="3858" y="1684"/>
                <a:ext cx="1615" cy="2208"/>
                <a:chOff x="3858" y="1684"/>
                <a:chExt cx="1615" cy="2208"/>
              </a:xfrm>
            </p:grpSpPr>
            <p:sp>
              <p:nvSpPr>
                <p:cNvPr id="117776" name="Line 16"/>
                <p:cNvSpPr>
                  <a:spLocks noChangeShapeType="1"/>
                </p:cNvSpPr>
                <p:nvPr/>
              </p:nvSpPr>
              <p:spPr bwMode="auto">
                <a:xfrm>
                  <a:off x="3858" y="1684"/>
                  <a:ext cx="0" cy="2208"/>
                </a:xfrm>
                <a:prstGeom prst="line">
                  <a:avLst/>
                </a:prstGeom>
                <a:noFill/>
                <a:ln w="12700">
                  <a:solidFill>
                    <a:srgbClr val="3333FF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777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858" y="2020"/>
                  <a:ext cx="0" cy="1536"/>
                </a:xfrm>
                <a:prstGeom prst="line">
                  <a:avLst/>
                </a:prstGeom>
                <a:noFill/>
                <a:ln w="19050">
                  <a:solidFill>
                    <a:srgbClr val="3333FF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7778" name="Rectangle 18"/>
                <p:cNvSpPr>
                  <a:spLocks noChangeArrowheads="1"/>
                </p:cNvSpPr>
                <p:nvPr/>
              </p:nvSpPr>
              <p:spPr bwMode="auto">
                <a:xfrm>
                  <a:off x="4290" y="2212"/>
                  <a:ext cx="768" cy="115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779" name="Line 19"/>
                <p:cNvSpPr>
                  <a:spLocks noChangeShapeType="1"/>
                </p:cNvSpPr>
                <p:nvPr/>
              </p:nvSpPr>
              <p:spPr bwMode="auto">
                <a:xfrm>
                  <a:off x="4290" y="1924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7780" name="Line 20"/>
                <p:cNvSpPr>
                  <a:spLocks noChangeShapeType="1"/>
                </p:cNvSpPr>
                <p:nvPr/>
              </p:nvSpPr>
              <p:spPr bwMode="auto">
                <a:xfrm>
                  <a:off x="5058" y="1924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7781" name="Line 21"/>
                <p:cNvSpPr>
                  <a:spLocks noChangeShapeType="1"/>
                </p:cNvSpPr>
                <p:nvPr/>
              </p:nvSpPr>
              <p:spPr bwMode="auto">
                <a:xfrm>
                  <a:off x="5058" y="3364"/>
                  <a:ext cx="38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7782" name="Line 22"/>
                <p:cNvSpPr>
                  <a:spLocks noChangeShapeType="1"/>
                </p:cNvSpPr>
                <p:nvPr/>
              </p:nvSpPr>
              <p:spPr bwMode="auto">
                <a:xfrm>
                  <a:off x="5058" y="2212"/>
                  <a:ext cx="38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7783" name="Line 23"/>
                <p:cNvSpPr>
                  <a:spLocks noChangeShapeType="1"/>
                </p:cNvSpPr>
                <p:nvPr/>
              </p:nvSpPr>
              <p:spPr bwMode="auto">
                <a:xfrm>
                  <a:off x="5202" y="2212"/>
                  <a:ext cx="0" cy="11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  <a:round/>
                  <a:headEnd type="triangle" w="sm" len="lg"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7784" name="Line 24"/>
                <p:cNvSpPr>
                  <a:spLocks noChangeShapeType="1"/>
                </p:cNvSpPr>
                <p:nvPr/>
              </p:nvSpPr>
              <p:spPr bwMode="auto">
                <a:xfrm>
                  <a:off x="4290" y="2116"/>
                  <a:ext cx="7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  <a:round/>
                  <a:headEnd type="triangle" w="sm" len="lg"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7785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3858" y="2644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3333FF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7786" name="Line 26"/>
                <p:cNvSpPr>
                  <a:spLocks noChangeShapeType="1"/>
                </p:cNvSpPr>
                <p:nvPr/>
              </p:nvSpPr>
              <p:spPr bwMode="auto">
                <a:xfrm>
                  <a:off x="3858" y="2116"/>
                  <a:ext cx="4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  <a:round/>
                  <a:headEnd type="triangle" w="sm" len="lg"/>
                  <a:tailEnd type="triangle" w="sm" len="lg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17787" name="Object 27"/>
                <p:cNvGraphicFramePr>
                  <a:graphicFrameLocks noChangeAspect="1"/>
                </p:cNvGraphicFramePr>
                <p:nvPr/>
              </p:nvGraphicFramePr>
              <p:xfrm>
                <a:off x="3958" y="1789"/>
                <a:ext cx="284" cy="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4387" name="Equation" r:id="rId12" imgW="139680" imgH="177480" progId="Equation.3">
                        <p:embed/>
                      </p:oleObj>
                    </mc:Choice>
                    <mc:Fallback>
                      <p:oleObj name="Equation" r:id="rId12" imgW="139680" imgH="177480" progId="Equation.3">
                        <p:embed/>
                        <p:pic>
                          <p:nvPicPr>
                            <p:cNvPr id="117787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58" y="1789"/>
                              <a:ext cx="284" cy="36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7788" name="Object 28"/>
                <p:cNvGraphicFramePr>
                  <a:graphicFrameLocks noChangeAspect="1"/>
                </p:cNvGraphicFramePr>
                <p:nvPr/>
              </p:nvGraphicFramePr>
              <p:xfrm>
                <a:off x="4560" y="1831"/>
                <a:ext cx="258" cy="28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4388" name="Equation" r:id="rId14" imgW="126720" imgH="139680" progId="Equation.3">
                        <p:embed/>
                      </p:oleObj>
                    </mc:Choice>
                    <mc:Fallback>
                      <p:oleObj name="Equation" r:id="rId14" imgW="126720" imgH="139680" progId="Equation.3">
                        <p:embed/>
                        <p:pic>
                          <p:nvPicPr>
                            <p:cNvPr id="117788" name="Object 2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1831"/>
                              <a:ext cx="258" cy="28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7789" name="Object 29"/>
                <p:cNvGraphicFramePr>
                  <a:graphicFrameLocks noChangeAspect="1"/>
                </p:cNvGraphicFramePr>
                <p:nvPr/>
              </p:nvGraphicFramePr>
              <p:xfrm>
                <a:off x="5215" y="2548"/>
                <a:ext cx="258" cy="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4389" name="Equation" r:id="rId16" imgW="126720" imgH="177480" progId="Equation.3">
                        <p:embed/>
                      </p:oleObj>
                    </mc:Choice>
                    <mc:Fallback>
                      <p:oleObj name="Equation" r:id="rId16" imgW="126720" imgH="177480" progId="Equation.3">
                        <p:embed/>
                        <p:pic>
                          <p:nvPicPr>
                            <p:cNvPr id="117789" name="Object 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15" y="2548"/>
                              <a:ext cx="258" cy="3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17790" name="Rectangle 30"/>
              <p:cNvSpPr>
                <a:spLocks noChangeArrowheads="1"/>
              </p:cNvSpPr>
              <p:nvPr/>
            </p:nvSpPr>
            <p:spPr bwMode="auto">
              <a:xfrm>
                <a:off x="3504" y="1200"/>
                <a:ext cx="2112" cy="28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7792" name="Text Box 32"/>
          <p:cNvSpPr txBox="1">
            <a:spLocks noChangeArrowheads="1"/>
          </p:cNvSpPr>
          <p:nvPr/>
        </p:nvSpPr>
        <p:spPr bwMode="auto">
          <a:xfrm>
            <a:off x="838199" y="2035177"/>
            <a:ext cx="762001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</a:p>
        </p:txBody>
      </p:sp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914400" y="2667000"/>
            <a:ext cx="3429000" cy="609600"/>
            <a:chOff x="480" y="2400"/>
            <a:chExt cx="2160" cy="384"/>
          </a:xfrm>
        </p:grpSpPr>
        <p:sp>
          <p:nvSpPr>
            <p:cNvPr id="117795" name="Text Box 35"/>
            <p:cNvSpPr txBox="1">
              <a:spLocks noChangeArrowheads="1"/>
            </p:cNvSpPr>
            <p:nvPr/>
          </p:nvSpPr>
          <p:spPr bwMode="auto">
            <a:xfrm>
              <a:off x="480" y="2400"/>
              <a:ext cx="120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1C1C1C"/>
                  </a:solidFill>
                  <a:latin typeface="Times New Roman" pitchFamily="18" charset="0"/>
                </a:rPr>
                <a:t>先求出</a:t>
              </a:r>
            </a:p>
          </p:txBody>
        </p:sp>
        <p:graphicFrame>
          <p:nvGraphicFramePr>
            <p:cNvPr id="117796" name="Object 36"/>
            <p:cNvGraphicFramePr>
              <a:graphicFrameLocks noChangeAspect="1"/>
            </p:cNvGraphicFramePr>
            <p:nvPr/>
          </p:nvGraphicFramePr>
          <p:xfrm>
            <a:off x="1248" y="2407"/>
            <a:ext cx="1392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90" name="Equation" r:id="rId18" imgW="583920" imgH="203040" progId="Equation.3">
                    <p:embed/>
                  </p:oleObj>
                </mc:Choice>
                <mc:Fallback>
                  <p:oleObj name="Equation" r:id="rId18" imgW="583920" imgH="203040" progId="Equation.3">
                    <p:embed/>
                    <p:pic>
                      <p:nvPicPr>
                        <p:cNvPr id="117796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407"/>
                          <a:ext cx="1392" cy="3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7797" name="Object 37"/>
          <p:cNvGraphicFramePr>
            <a:graphicFrameLocks noChangeAspect="1"/>
          </p:cNvGraphicFramePr>
          <p:nvPr>
            <p:extLst/>
          </p:nvPr>
        </p:nvGraphicFramePr>
        <p:xfrm>
          <a:off x="1600200" y="3260725"/>
          <a:ext cx="21145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1" name="Equation" r:id="rId20" imgW="558720" imgH="393480" progId="Equation.3">
                  <p:embed/>
                </p:oleObj>
              </mc:Choice>
              <mc:Fallback>
                <p:oleObj name="Equation" r:id="rId20" imgW="558720" imgH="393480" progId="Equation.3">
                  <p:embed/>
                  <p:pic>
                    <p:nvPicPr>
                      <p:cNvPr id="117797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60725"/>
                        <a:ext cx="211455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98" name="Object 38"/>
          <p:cNvGraphicFramePr>
            <a:graphicFrameLocks noChangeAspect="1"/>
          </p:cNvGraphicFramePr>
          <p:nvPr>
            <p:extLst/>
          </p:nvPr>
        </p:nvGraphicFramePr>
        <p:xfrm>
          <a:off x="533400" y="4648200"/>
          <a:ext cx="2786063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2" name="Equation" r:id="rId22" imgW="736560" imgH="203040" progId="Equation.3">
                  <p:embed/>
                </p:oleObj>
              </mc:Choice>
              <mc:Fallback>
                <p:oleObj name="Equation" r:id="rId22" imgW="736560" imgH="203040" progId="Equation.3">
                  <p:embed/>
                  <p:pic>
                    <p:nvPicPr>
                      <p:cNvPr id="117798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648200"/>
                        <a:ext cx="2786063" cy="59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8321675" y="2438400"/>
            <a:ext cx="441325" cy="901700"/>
            <a:chOff x="5242" y="1344"/>
            <a:chExt cx="278" cy="568"/>
          </a:xfrm>
        </p:grpSpPr>
        <p:grpSp>
          <p:nvGrpSpPr>
            <p:cNvPr id="11" name="Group 40"/>
            <p:cNvGrpSpPr>
              <a:grpSpLocks/>
            </p:cNvGrpSpPr>
            <p:nvPr/>
          </p:nvGrpSpPr>
          <p:grpSpPr bwMode="auto">
            <a:xfrm>
              <a:off x="5263" y="1680"/>
              <a:ext cx="209" cy="232"/>
              <a:chOff x="5280" y="1584"/>
              <a:chExt cx="209" cy="232"/>
            </a:xfrm>
          </p:grpSpPr>
          <p:sp>
            <p:nvSpPr>
              <p:cNvPr id="117801" name="Oval 41"/>
              <p:cNvSpPr>
                <a:spLocks noChangeArrowheads="1"/>
              </p:cNvSpPr>
              <p:nvPr/>
            </p:nvSpPr>
            <p:spPr bwMode="auto">
              <a:xfrm>
                <a:off x="5280" y="1584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7802" name="Object 42"/>
              <p:cNvGraphicFramePr>
                <a:graphicFrameLocks noChangeAspect="1"/>
              </p:cNvGraphicFramePr>
              <p:nvPr/>
            </p:nvGraphicFramePr>
            <p:xfrm>
              <a:off x="5280" y="1584"/>
              <a:ext cx="209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393" name="Equation" r:id="rId24" imgW="114120" imgH="126720" progId="Equation.3">
                      <p:embed/>
                    </p:oleObj>
                  </mc:Choice>
                  <mc:Fallback>
                    <p:oleObj name="Equation" r:id="rId24" imgW="114120" imgH="126720" progId="Equation.3">
                      <p:embed/>
                      <p:pic>
                        <p:nvPicPr>
                          <p:cNvPr id="117802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1584"/>
                            <a:ext cx="209" cy="2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7803" name="Object 43"/>
            <p:cNvGraphicFramePr>
              <a:graphicFrameLocks noChangeAspect="1"/>
            </p:cNvGraphicFramePr>
            <p:nvPr/>
          </p:nvGraphicFramePr>
          <p:xfrm>
            <a:off x="5242" y="1344"/>
            <a:ext cx="27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94" name="Equation" r:id="rId26" imgW="152280" imgH="190440" progId="Equation.3">
                    <p:embed/>
                  </p:oleObj>
                </mc:Choice>
                <mc:Fallback>
                  <p:oleObj name="Equation" r:id="rId26" imgW="152280" imgH="190440" progId="Equation.3">
                    <p:embed/>
                    <p:pic>
                      <p:nvPicPr>
                        <p:cNvPr id="117803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2" y="1344"/>
                          <a:ext cx="278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7804" name="Freeform 44"/>
          <p:cNvSpPr>
            <a:spLocks/>
          </p:cNvSpPr>
          <p:nvPr/>
        </p:nvSpPr>
        <p:spPr bwMode="auto">
          <a:xfrm>
            <a:off x="7612063" y="4044950"/>
            <a:ext cx="304800" cy="1211263"/>
          </a:xfrm>
          <a:custGeom>
            <a:avLst/>
            <a:gdLst/>
            <a:ahLst/>
            <a:cxnLst>
              <a:cxn ang="0">
                <a:pos x="30" y="0"/>
              </a:cxn>
              <a:cxn ang="0">
                <a:pos x="165" y="142"/>
              </a:cxn>
              <a:cxn ang="0">
                <a:pos x="165" y="599"/>
              </a:cxn>
              <a:cxn ang="0">
                <a:pos x="0" y="763"/>
              </a:cxn>
            </a:cxnLst>
            <a:rect l="0" t="0" r="r" b="b"/>
            <a:pathLst>
              <a:path w="192" h="763">
                <a:moveTo>
                  <a:pt x="30" y="0"/>
                </a:moveTo>
                <a:cubicBezTo>
                  <a:pt x="52" y="25"/>
                  <a:pt x="143" y="42"/>
                  <a:pt x="165" y="142"/>
                </a:cubicBezTo>
                <a:cubicBezTo>
                  <a:pt x="187" y="242"/>
                  <a:pt x="192" y="496"/>
                  <a:pt x="165" y="599"/>
                </a:cubicBezTo>
                <a:cubicBezTo>
                  <a:pt x="138" y="702"/>
                  <a:pt x="34" y="729"/>
                  <a:pt x="0" y="763"/>
                </a:cubicBezTo>
              </a:path>
            </a:pathLst>
          </a:custGeom>
          <a:noFill/>
          <a:ln w="38100" cmpd="sng">
            <a:solidFill>
              <a:srgbClr val="00CC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17805" name="Object 45"/>
          <p:cNvGraphicFramePr>
            <a:graphicFrameLocks noChangeAspect="1"/>
          </p:cNvGraphicFramePr>
          <p:nvPr>
            <p:extLst/>
          </p:nvPr>
        </p:nvGraphicFramePr>
        <p:xfrm>
          <a:off x="1387475" y="5269220"/>
          <a:ext cx="249872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5" name="Equation" r:id="rId28" imgW="660240" imgH="393480" progId="Equation.3">
                  <p:embed/>
                </p:oleObj>
              </mc:Choice>
              <mc:Fallback>
                <p:oleObj name="Equation" r:id="rId28" imgW="660240" imgH="393480" progId="Equation.3">
                  <p:embed/>
                  <p:pic>
                    <p:nvPicPr>
                      <p:cNvPr id="117805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5269220"/>
                        <a:ext cx="249872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806" name="Object 46"/>
          <p:cNvGraphicFramePr>
            <a:graphicFrameLocks noChangeAspect="1"/>
          </p:cNvGraphicFramePr>
          <p:nvPr>
            <p:extLst/>
          </p:nvPr>
        </p:nvGraphicFramePr>
        <p:xfrm>
          <a:off x="3203575" y="4724400"/>
          <a:ext cx="18256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6" name="Equation" r:id="rId30" imgW="482400" imgH="177480" progId="Equation.3">
                  <p:embed/>
                </p:oleObj>
              </mc:Choice>
              <mc:Fallback>
                <p:oleObj name="Equation" r:id="rId30" imgW="482400" imgH="177480" progId="Equation.3">
                  <p:embed/>
                  <p:pic>
                    <p:nvPicPr>
                      <p:cNvPr id="117806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724400"/>
                        <a:ext cx="182562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109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1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1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7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0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6" name="Object 2"/>
          <p:cNvGraphicFramePr>
            <a:graphicFrameLocks noChangeAspect="1"/>
          </p:cNvGraphicFramePr>
          <p:nvPr>
            <p:extLst/>
          </p:nvPr>
        </p:nvGraphicFramePr>
        <p:xfrm>
          <a:off x="228600" y="736600"/>
          <a:ext cx="514032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2" name="Equation" r:id="rId3" imgW="1358640" imgH="393480" progId="Equation.3">
                  <p:embed/>
                </p:oleObj>
              </mc:Choice>
              <mc:Fallback>
                <p:oleObj name="Equation" r:id="rId3" imgW="1358640" imgH="393480" progId="Equation.3">
                  <p:embed/>
                  <p:pic>
                    <p:nvPicPr>
                      <p:cNvPr id="1187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736600"/>
                        <a:ext cx="514032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7" name="Object 3"/>
          <p:cNvGraphicFramePr>
            <a:graphicFrameLocks noChangeAspect="1"/>
          </p:cNvGraphicFramePr>
          <p:nvPr>
            <p:extLst/>
          </p:nvPr>
        </p:nvGraphicFramePr>
        <p:xfrm>
          <a:off x="280988" y="1863725"/>
          <a:ext cx="39862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3" name="Equation" r:id="rId5" imgW="1054080" imgH="393480" progId="Equation.3">
                  <p:embed/>
                </p:oleObj>
              </mc:Choice>
              <mc:Fallback>
                <p:oleObj name="Equation" r:id="rId5" imgW="1054080" imgH="393480" progId="Equation.3">
                  <p:embed/>
                  <p:pic>
                    <p:nvPicPr>
                      <p:cNvPr id="1187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1863725"/>
                        <a:ext cx="3986212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8" name="Object 4"/>
          <p:cNvGraphicFramePr>
            <a:graphicFrameLocks noChangeAspect="1"/>
          </p:cNvGraphicFramePr>
          <p:nvPr>
            <p:extLst/>
          </p:nvPr>
        </p:nvGraphicFramePr>
        <p:xfrm>
          <a:off x="838200" y="3098800"/>
          <a:ext cx="364966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4" name="Equation" r:id="rId7" imgW="965160" imgH="393480" progId="Equation.3">
                  <p:embed/>
                </p:oleObj>
              </mc:Choice>
              <mc:Fallback>
                <p:oleObj name="Equation" r:id="rId7" imgW="965160" imgH="393480" progId="Equation.3">
                  <p:embed/>
                  <p:pic>
                    <p:nvPicPr>
                      <p:cNvPr id="1187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098800"/>
                        <a:ext cx="3649663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5"/>
          <p:cNvGraphicFramePr>
            <a:graphicFrameLocks noChangeAspect="1"/>
          </p:cNvGraphicFramePr>
          <p:nvPr>
            <p:extLst/>
          </p:nvPr>
        </p:nvGraphicFramePr>
        <p:xfrm>
          <a:off x="203200" y="4302125"/>
          <a:ext cx="52832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5" name="Equation" r:id="rId9" imgW="1396800" imgH="393480" progId="Equation.3">
                  <p:embed/>
                </p:oleObj>
              </mc:Choice>
              <mc:Fallback>
                <p:oleObj name="Equation" r:id="rId9" imgW="1396800" imgH="393480" progId="Equation.3">
                  <p:embed/>
                  <p:pic>
                    <p:nvPicPr>
                      <p:cNvPr id="1187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4302125"/>
                        <a:ext cx="528320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0" name="Object 6"/>
          <p:cNvGraphicFramePr>
            <a:graphicFrameLocks noChangeAspect="1"/>
          </p:cNvGraphicFramePr>
          <p:nvPr>
            <p:extLst/>
          </p:nvPr>
        </p:nvGraphicFramePr>
        <p:xfrm>
          <a:off x="533400" y="5461000"/>
          <a:ext cx="80010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6" name="Equation" r:id="rId11" imgW="2234880" imgH="393480" progId="Equation.3">
                  <p:embed/>
                </p:oleObj>
              </mc:Choice>
              <mc:Fallback>
                <p:oleObj name="Equation" r:id="rId11" imgW="2234880" imgH="393480" progId="Equation.3">
                  <p:embed/>
                  <p:pic>
                    <p:nvPicPr>
                      <p:cNvPr id="1187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61000"/>
                        <a:ext cx="8001000" cy="124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562600" y="889000"/>
            <a:ext cx="3352800" cy="4572000"/>
            <a:chOff x="3504" y="1200"/>
            <a:chExt cx="2112" cy="2880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3600" y="3700"/>
              <a:ext cx="1908" cy="332"/>
              <a:chOff x="3600" y="3652"/>
              <a:chExt cx="1908" cy="332"/>
            </a:xfrm>
          </p:grpSpPr>
          <p:sp>
            <p:nvSpPr>
              <p:cNvPr id="118793" name="Line 9"/>
              <p:cNvSpPr>
                <a:spLocks noChangeShapeType="1"/>
              </p:cNvSpPr>
              <p:nvPr/>
            </p:nvSpPr>
            <p:spPr bwMode="auto">
              <a:xfrm>
                <a:off x="3714" y="3700"/>
                <a:ext cx="17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18794" name="Object 10"/>
              <p:cNvGraphicFramePr>
                <a:graphicFrameLocks noChangeAspect="1"/>
              </p:cNvGraphicFramePr>
              <p:nvPr/>
            </p:nvGraphicFramePr>
            <p:xfrm>
              <a:off x="5250" y="3700"/>
              <a:ext cx="258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407" name="Equation" r:id="rId13" imgW="126720" imgH="139680" progId="Equation.3">
                      <p:embed/>
                    </p:oleObj>
                  </mc:Choice>
                  <mc:Fallback>
                    <p:oleObj name="Equation" r:id="rId13" imgW="126720" imgH="139680" progId="Equation.3">
                      <p:embed/>
                      <p:pic>
                        <p:nvPicPr>
                          <p:cNvPr id="118794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50" y="3700"/>
                            <a:ext cx="258" cy="2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8795" name="Object 11"/>
              <p:cNvGraphicFramePr>
                <a:graphicFrameLocks noChangeAspect="1"/>
              </p:cNvGraphicFramePr>
              <p:nvPr/>
            </p:nvGraphicFramePr>
            <p:xfrm>
              <a:off x="3600" y="3652"/>
              <a:ext cx="258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408" name="Equation" r:id="rId15" imgW="126720" imgH="139680" progId="Equation.3">
                      <p:embed/>
                    </p:oleObj>
                  </mc:Choice>
                  <mc:Fallback>
                    <p:oleObj name="Equation" r:id="rId15" imgW="126720" imgH="139680" progId="Equation.3">
                      <p:embed/>
                      <p:pic>
                        <p:nvPicPr>
                          <p:cNvPr id="118795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0" y="3652"/>
                            <a:ext cx="258" cy="2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4386" y="2212"/>
              <a:ext cx="387" cy="1466"/>
              <a:chOff x="4386" y="2164"/>
              <a:chExt cx="387" cy="1466"/>
            </a:xfrm>
          </p:grpSpPr>
          <p:sp>
            <p:nvSpPr>
              <p:cNvPr id="118797" name="Rectangle 13" descr="宽上对角线"/>
              <p:cNvSpPr>
                <a:spLocks noChangeArrowheads="1"/>
              </p:cNvSpPr>
              <p:nvPr/>
            </p:nvSpPr>
            <p:spPr bwMode="auto">
              <a:xfrm>
                <a:off x="4530" y="2164"/>
                <a:ext cx="96" cy="1152"/>
              </a:xfrm>
              <a:prstGeom prst="rect">
                <a:avLst/>
              </a:prstGeom>
              <a:pattFill prst="wdUpDiag">
                <a:fgClr>
                  <a:srgbClr val="FF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8798" name="Object 14"/>
              <p:cNvGraphicFramePr>
                <a:graphicFrameLocks noChangeAspect="1"/>
              </p:cNvGraphicFramePr>
              <p:nvPr/>
            </p:nvGraphicFramePr>
            <p:xfrm>
              <a:off x="4386" y="3268"/>
              <a:ext cx="387" cy="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409" name="Equation" r:id="rId17" imgW="190440" imgH="177480" progId="Equation.3">
                      <p:embed/>
                    </p:oleObj>
                  </mc:Choice>
                  <mc:Fallback>
                    <p:oleObj name="Equation" r:id="rId17" imgW="190440" imgH="177480" progId="Equation.3">
                      <p:embed/>
                      <p:pic>
                        <p:nvPicPr>
                          <p:cNvPr id="118798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" y="3268"/>
                            <a:ext cx="387" cy="3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3504" y="1200"/>
              <a:ext cx="2112" cy="2880"/>
              <a:chOff x="3504" y="1200"/>
              <a:chExt cx="2112" cy="2880"/>
            </a:xfrm>
          </p:grpSpPr>
          <p:graphicFrame>
            <p:nvGraphicFramePr>
              <p:cNvPr id="118800" name="Object 16"/>
              <p:cNvGraphicFramePr>
                <a:graphicFrameLocks noChangeAspect="1"/>
              </p:cNvGraphicFramePr>
              <p:nvPr/>
            </p:nvGraphicFramePr>
            <p:xfrm>
              <a:off x="3552" y="1296"/>
              <a:ext cx="1296" cy="3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410" name="Equation" r:id="rId19" imgW="761760" imgH="228600" progId="Equation.DSMT4">
                      <p:embed/>
                    </p:oleObj>
                  </mc:Choice>
                  <mc:Fallback>
                    <p:oleObj name="Equation" r:id="rId19" imgW="761760" imgH="228600" progId="Equation.DSMT4">
                      <p:embed/>
                      <p:pic>
                        <p:nvPicPr>
                          <p:cNvPr id="11880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1296"/>
                            <a:ext cx="1296" cy="38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6" name="Group 17"/>
              <p:cNvGrpSpPr>
                <a:grpSpLocks/>
              </p:cNvGrpSpPr>
              <p:nvPr/>
            </p:nvGrpSpPr>
            <p:grpSpPr bwMode="auto">
              <a:xfrm>
                <a:off x="3504" y="1200"/>
                <a:ext cx="2112" cy="2880"/>
                <a:chOff x="3504" y="1200"/>
                <a:chExt cx="2112" cy="2880"/>
              </a:xfrm>
            </p:grpSpPr>
            <p:grpSp>
              <p:nvGrpSpPr>
                <p:cNvPr id="7" name="Group 18"/>
                <p:cNvGrpSpPr>
                  <a:grpSpLocks/>
                </p:cNvGrpSpPr>
                <p:nvPr/>
              </p:nvGrpSpPr>
              <p:grpSpPr bwMode="auto">
                <a:xfrm>
                  <a:off x="3858" y="1684"/>
                  <a:ext cx="1615" cy="2208"/>
                  <a:chOff x="3858" y="1684"/>
                  <a:chExt cx="1615" cy="2208"/>
                </a:xfrm>
              </p:grpSpPr>
              <p:sp>
                <p:nvSpPr>
                  <p:cNvPr id="118803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3858" y="1684"/>
                    <a:ext cx="0" cy="2208"/>
                  </a:xfrm>
                  <a:prstGeom prst="line">
                    <a:avLst/>
                  </a:prstGeom>
                  <a:noFill/>
                  <a:ln w="12700">
                    <a:solidFill>
                      <a:srgbClr val="3333FF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04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58" y="2020"/>
                    <a:ext cx="0" cy="1536"/>
                  </a:xfrm>
                  <a:prstGeom prst="line">
                    <a:avLst/>
                  </a:prstGeom>
                  <a:noFill/>
                  <a:ln w="19050">
                    <a:solidFill>
                      <a:srgbClr val="3333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0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4290" y="2212"/>
                    <a:ext cx="768" cy="115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0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4290" y="1924"/>
                    <a:ext cx="0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0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5058" y="1924"/>
                    <a:ext cx="0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08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5058" y="3364"/>
                    <a:ext cx="38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09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5058" y="2212"/>
                    <a:ext cx="38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10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202" y="2212"/>
                    <a:ext cx="0" cy="11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lgDash"/>
                    <a:round/>
                    <a:headEnd type="triangle" w="sm" len="lg"/>
                    <a:tailEnd type="triangle" w="sm" len="lg"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11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4290" y="2116"/>
                    <a:ext cx="7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lgDash"/>
                    <a:round/>
                    <a:headEnd type="triangle" w="sm" len="lg"/>
                    <a:tailEnd type="triangle" w="sm" len="lg"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12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58" y="2644"/>
                    <a:ext cx="0" cy="240"/>
                  </a:xfrm>
                  <a:prstGeom prst="line">
                    <a:avLst/>
                  </a:prstGeom>
                  <a:noFill/>
                  <a:ln w="19050">
                    <a:solidFill>
                      <a:srgbClr val="3333FF"/>
                    </a:solidFill>
                    <a:round/>
                    <a:headEnd/>
                    <a:tailEnd type="triangle" w="sm" len="lg"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13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3858" y="2116"/>
                    <a:ext cx="43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lgDash"/>
                    <a:round/>
                    <a:headEnd type="triangle" w="sm" len="lg"/>
                    <a:tailEnd type="triangle" w="sm" len="lg"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18814" name="Object 30"/>
                  <p:cNvGraphicFramePr>
                    <a:graphicFrameLocks noChangeAspect="1"/>
                  </p:cNvGraphicFramePr>
                  <p:nvPr/>
                </p:nvGraphicFramePr>
                <p:xfrm>
                  <a:off x="3958" y="1789"/>
                  <a:ext cx="284" cy="36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85411" name="Equation" r:id="rId21" imgW="139680" imgH="177480" progId="Equation.3">
                          <p:embed/>
                        </p:oleObj>
                      </mc:Choice>
                      <mc:Fallback>
                        <p:oleObj name="Equation" r:id="rId21" imgW="139680" imgH="177480" progId="Equation.3">
                          <p:embed/>
                          <p:pic>
                            <p:nvPicPr>
                              <p:cNvPr id="118814" name="Object 3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58" y="1789"/>
                                <a:ext cx="284" cy="36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18815" name="Object 31"/>
                  <p:cNvGraphicFramePr>
                    <a:graphicFrameLocks noChangeAspect="1"/>
                  </p:cNvGraphicFramePr>
                  <p:nvPr/>
                </p:nvGraphicFramePr>
                <p:xfrm>
                  <a:off x="4560" y="1831"/>
                  <a:ext cx="258" cy="28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85412" name="Equation" r:id="rId23" imgW="126720" imgH="139680" progId="Equation.3">
                          <p:embed/>
                        </p:oleObj>
                      </mc:Choice>
                      <mc:Fallback>
                        <p:oleObj name="Equation" r:id="rId23" imgW="126720" imgH="139680" progId="Equation.3">
                          <p:embed/>
                          <p:pic>
                            <p:nvPicPr>
                              <p:cNvPr id="118815" name="Object 3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560" y="1831"/>
                                <a:ext cx="258" cy="28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12700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18816" name="Object 32"/>
                  <p:cNvGraphicFramePr>
                    <a:graphicFrameLocks noChangeAspect="1"/>
                  </p:cNvGraphicFramePr>
                  <p:nvPr/>
                </p:nvGraphicFramePr>
                <p:xfrm>
                  <a:off x="5215" y="2548"/>
                  <a:ext cx="258" cy="36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85413" name="Equation" r:id="rId25" imgW="126720" imgH="177480" progId="Equation.3">
                          <p:embed/>
                        </p:oleObj>
                      </mc:Choice>
                      <mc:Fallback>
                        <p:oleObj name="Equation" r:id="rId25" imgW="126720" imgH="177480" progId="Equation.3">
                          <p:embed/>
                          <p:pic>
                            <p:nvPicPr>
                              <p:cNvPr id="118816" name="Object 3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15" y="2548"/>
                                <a:ext cx="258" cy="36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12700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118817" name="Rectangle 33"/>
                <p:cNvSpPr>
                  <a:spLocks noChangeArrowheads="1"/>
                </p:cNvSpPr>
                <p:nvPr/>
              </p:nvSpPr>
              <p:spPr bwMode="auto">
                <a:xfrm>
                  <a:off x="3504" y="1200"/>
                  <a:ext cx="2112" cy="288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Group 34"/>
            <p:cNvGrpSpPr>
              <a:grpSpLocks/>
            </p:cNvGrpSpPr>
            <p:nvPr/>
          </p:nvGrpSpPr>
          <p:grpSpPr bwMode="auto">
            <a:xfrm>
              <a:off x="5242" y="1392"/>
              <a:ext cx="278" cy="568"/>
              <a:chOff x="5242" y="1344"/>
              <a:chExt cx="278" cy="568"/>
            </a:xfrm>
          </p:grpSpPr>
          <p:grpSp>
            <p:nvGrpSpPr>
              <p:cNvPr id="9" name="Group 35"/>
              <p:cNvGrpSpPr>
                <a:grpSpLocks/>
              </p:cNvGrpSpPr>
              <p:nvPr/>
            </p:nvGrpSpPr>
            <p:grpSpPr bwMode="auto">
              <a:xfrm>
                <a:off x="5263" y="1680"/>
                <a:ext cx="209" cy="232"/>
                <a:chOff x="5280" y="1584"/>
                <a:chExt cx="209" cy="232"/>
              </a:xfrm>
            </p:grpSpPr>
            <p:sp>
              <p:nvSpPr>
                <p:cNvPr id="118820" name="Oval 36"/>
                <p:cNvSpPr>
                  <a:spLocks noChangeArrowheads="1"/>
                </p:cNvSpPr>
                <p:nvPr/>
              </p:nvSpPr>
              <p:spPr bwMode="auto">
                <a:xfrm>
                  <a:off x="5280" y="15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18821" name="Object 37"/>
                <p:cNvGraphicFramePr>
                  <a:graphicFrameLocks noChangeAspect="1"/>
                </p:cNvGraphicFramePr>
                <p:nvPr/>
              </p:nvGraphicFramePr>
              <p:xfrm>
                <a:off x="5280" y="1584"/>
                <a:ext cx="209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5414" name="Equation" r:id="rId27" imgW="114120" imgH="126720" progId="Equation.3">
                        <p:embed/>
                      </p:oleObj>
                    </mc:Choice>
                    <mc:Fallback>
                      <p:oleObj name="Equation" r:id="rId27" imgW="114120" imgH="126720" progId="Equation.3">
                        <p:embed/>
                        <p:pic>
                          <p:nvPicPr>
                            <p:cNvPr id="118821" name="Object 3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80" y="1584"/>
                              <a:ext cx="209" cy="2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18822" name="Object 38"/>
              <p:cNvGraphicFramePr>
                <a:graphicFrameLocks noChangeAspect="1"/>
              </p:cNvGraphicFramePr>
              <p:nvPr/>
            </p:nvGraphicFramePr>
            <p:xfrm>
              <a:off x="5242" y="1344"/>
              <a:ext cx="278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415" name="Equation" r:id="rId29" imgW="152280" imgH="190440" progId="Equation.3">
                      <p:embed/>
                    </p:oleObj>
                  </mc:Choice>
                  <mc:Fallback>
                    <p:oleObj name="Equation" r:id="rId29" imgW="152280" imgH="190440" progId="Equation.3">
                      <p:embed/>
                      <p:pic>
                        <p:nvPicPr>
                          <p:cNvPr id="118822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42" y="1344"/>
                            <a:ext cx="278" cy="3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8823" name="Freeform 39"/>
            <p:cNvSpPr>
              <a:spLocks/>
            </p:cNvSpPr>
            <p:nvPr/>
          </p:nvSpPr>
          <p:spPr bwMode="auto">
            <a:xfrm>
              <a:off x="4795" y="2404"/>
              <a:ext cx="192" cy="7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65" y="142"/>
                </a:cxn>
                <a:cxn ang="0">
                  <a:pos x="165" y="599"/>
                </a:cxn>
                <a:cxn ang="0">
                  <a:pos x="0" y="763"/>
                </a:cxn>
              </a:cxnLst>
              <a:rect l="0" t="0" r="r" b="b"/>
              <a:pathLst>
                <a:path w="192" h="763">
                  <a:moveTo>
                    <a:pt x="30" y="0"/>
                  </a:moveTo>
                  <a:cubicBezTo>
                    <a:pt x="52" y="25"/>
                    <a:pt x="143" y="42"/>
                    <a:pt x="165" y="142"/>
                  </a:cubicBezTo>
                  <a:cubicBezTo>
                    <a:pt x="187" y="242"/>
                    <a:pt x="192" y="496"/>
                    <a:pt x="165" y="599"/>
                  </a:cubicBezTo>
                  <a:cubicBezTo>
                    <a:pt x="138" y="702"/>
                    <a:pt x="34" y="729"/>
                    <a:pt x="0" y="763"/>
                  </a:cubicBezTo>
                </a:path>
              </a:pathLst>
            </a:custGeom>
            <a:noFill/>
            <a:ln w="38100" cmpd="sng">
              <a:solidFill>
                <a:srgbClr val="00CC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50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2680" y="2057400"/>
            <a:ext cx="693972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60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9.6 </a:t>
            </a:r>
            <a:r>
              <a:rPr lang="zh-CN" altLang="zh-CN" sz="60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位移电流 </a:t>
            </a:r>
            <a:endParaRPr lang="en-US" altLang="zh-CN" sz="6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60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麦克斯韦方程组</a:t>
            </a:r>
            <a:endParaRPr lang="zh-CN" altLang="zh-CN" sz="60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2919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F:\m\Z6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" y="1066800"/>
            <a:ext cx="3348037" cy="4953000"/>
          </a:xfrm>
          <a:prstGeom prst="rect">
            <a:avLst/>
          </a:prstGeom>
          <a:noFill/>
        </p:spPr>
      </p:pic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4191000" y="1197685"/>
            <a:ext cx="4648200" cy="474591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   麦克斯韦</a:t>
            </a:r>
            <a:r>
              <a:rPr lang="zh-CN" altLang="en-US" sz="2800" dirty="0">
                <a:solidFill>
                  <a:srgbClr val="1C1C1C"/>
                </a:solidFill>
                <a:latin typeface="黑体" pitchFamily="49" charset="-122"/>
                <a:ea typeface="黑体" pitchFamily="49" charset="-122"/>
              </a:rPr>
              <a:t>（1831-1879）英国物理学家. 经典电磁理论的奠基人, 气体动理论创始人之一.他提出了有旋场和位移电流的概念, 建立了经典电磁理论,并预言了以光速传播的电磁波的存在.在气体动理论方面,他还提出了气体分子按速率分布的统计规律.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34571" y="212558"/>
            <a:ext cx="10704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引言</a:t>
            </a:r>
          </a:p>
        </p:txBody>
      </p:sp>
    </p:spTree>
    <p:extLst>
      <p:ext uri="{BB962C8B-B14F-4D97-AF65-F5344CB8AC3E}">
        <p14:creationId xmlns:p14="http://schemas.microsoft.com/office/powerpoint/2010/main" val="19346188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81000" y="2111375"/>
            <a:ext cx="1225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>
                <a:latin typeface="宋体" panose="02010600030101010101" pitchFamily="2" charset="-122"/>
              </a:rPr>
              <a:t>电场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743200" y="2111375"/>
            <a:ext cx="2057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>
                <a:latin typeface="宋体" panose="02010600030101010101" pitchFamily="2" charset="-122"/>
              </a:rPr>
              <a:t>静电场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953000" y="2111375"/>
            <a:ext cx="228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感生电场</a:t>
            </a: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609600" y="2873375"/>
            <a:ext cx="4191000" cy="579437"/>
            <a:chOff x="0" y="0"/>
            <a:chExt cx="2640" cy="365"/>
          </a:xfrm>
        </p:grpSpPr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1248" y="0"/>
              <a:ext cx="139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静止电荷</a:t>
              </a: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12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空间存在</a:t>
              </a:r>
            </a:p>
          </p:txBody>
        </p:sp>
      </p:grp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81000" y="3711575"/>
            <a:ext cx="11541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>
                <a:latin typeface="宋体" panose="02010600030101010101" pitchFamily="2" charset="-122"/>
              </a:rPr>
              <a:t>磁场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590800" y="3711575"/>
            <a:ext cx="1828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>
                <a:latin typeface="宋体" panose="02010600030101010101" pitchFamily="2" charset="-122"/>
              </a:rPr>
              <a:t>稳恒磁场</a:t>
            </a:r>
          </a:p>
        </p:txBody>
      </p: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533400" y="4397375"/>
            <a:ext cx="4038600" cy="579437"/>
            <a:chOff x="0" y="0"/>
            <a:chExt cx="2544" cy="365"/>
          </a:xfrm>
        </p:grpSpPr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124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空间存在</a:t>
              </a: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1296" y="0"/>
              <a:ext cx="124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稳恒电流</a:t>
              </a:r>
            </a:p>
          </p:txBody>
        </p:sp>
      </p:grp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953000" y="3711575"/>
            <a:ext cx="2438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感生磁场？</a:t>
            </a:r>
          </a:p>
        </p:txBody>
      </p:sp>
      <p:pic>
        <p:nvPicPr>
          <p:cNvPr id="10" name="图片 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44775"/>
            <a:ext cx="685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6"/>
          <p:cNvGrpSpPr>
            <a:grpSpLocks/>
          </p:cNvGrpSpPr>
          <p:nvPr/>
        </p:nvGrpSpPr>
        <p:grpSpPr bwMode="auto">
          <a:xfrm>
            <a:off x="5562600" y="4244975"/>
            <a:ext cx="1600200" cy="1219200"/>
            <a:chOff x="0" y="0"/>
            <a:chExt cx="1008" cy="768"/>
          </a:xfrm>
        </p:grpSpPr>
        <p:pic>
          <p:nvPicPr>
            <p:cNvPr id="15" name="图片 14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80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528" y="24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</p:grp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942975" y="1143000"/>
            <a:ext cx="56578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Maxwell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(1865)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有创新的总结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660400" y="304800"/>
            <a:ext cx="58420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>
                <a:latin typeface="宋体" panose="02010600030101010101" pitchFamily="2" charset="-122"/>
              </a:rPr>
              <a:t>电磁学理论建立持续</a:t>
            </a:r>
            <a:r>
              <a:rPr lang="en-US" altLang="zh-CN" sz="3200">
                <a:latin typeface="宋体" panose="02010600030101010101" pitchFamily="2" charset="-122"/>
              </a:rPr>
              <a:t>100</a:t>
            </a:r>
            <a:r>
              <a:rPr lang="zh-CN" altLang="en-US" sz="3200">
                <a:latin typeface="宋体" panose="02010600030101010101" pitchFamily="2" charset="-122"/>
              </a:rPr>
              <a:t>年左右</a:t>
            </a:r>
            <a:endParaRPr lang="en-US" altLang="zh-CN" sz="3200">
              <a:latin typeface="宋体" panose="02010600030101010101" pitchFamily="2" charset="-122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814388" y="5751512"/>
            <a:ext cx="67770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弥补已有理论的缺陷过程发现新规律</a:t>
            </a:r>
          </a:p>
        </p:txBody>
      </p:sp>
    </p:spTree>
    <p:extLst>
      <p:ext uri="{BB962C8B-B14F-4D97-AF65-F5344CB8AC3E}">
        <p14:creationId xmlns:p14="http://schemas.microsoft.com/office/powerpoint/2010/main" val="1214776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228600" y="884237"/>
            <a:ext cx="86106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1865 年麦克斯韦在总结前人工作的基础上，提出完整的电磁场理论， 他的主要贡献是提出了“有旋电场”和“位移电流”两个假设，从而预言了电磁波的存在，并计算出电磁波的速度（即</a:t>
            </a:r>
            <a:r>
              <a:rPr kumimoji="1" lang="zh-CN" altLang="en-US" sz="28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光速</a:t>
            </a:r>
            <a:r>
              <a:rPr kumimoji="1"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）.</a:t>
            </a: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381000" y="4922837"/>
            <a:ext cx="8534400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1888 年赫兹的实验证实了他的预言, 麦克斯韦理论奠定了经典动力学的基础，为无线电技术和现代电子通讯技术发展开辟了广阔前景.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057400" y="3398837"/>
            <a:ext cx="5181600" cy="1219200"/>
            <a:chOff x="1296" y="2016"/>
            <a:chExt cx="3264" cy="768"/>
          </a:xfrm>
        </p:grpSpPr>
        <p:graphicFrame>
          <p:nvGraphicFramePr>
            <p:cNvPr id="163844" name="Object 4"/>
            <p:cNvGraphicFramePr>
              <a:graphicFrameLocks noChangeAspect="1"/>
            </p:cNvGraphicFramePr>
            <p:nvPr/>
          </p:nvGraphicFramePr>
          <p:xfrm>
            <a:off x="1296" y="2016"/>
            <a:ext cx="1344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74" name="公式" r:id="rId3" imgW="1091880" imgH="685800" progId="Equation.3">
                    <p:embed/>
                  </p:oleObj>
                </mc:Choice>
                <mc:Fallback>
                  <p:oleObj name="公式" r:id="rId3" imgW="1091880" imgH="685800" progId="Equation.3">
                    <p:embed/>
                    <p:pic>
                      <p:nvPicPr>
                        <p:cNvPr id="16384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016"/>
                          <a:ext cx="1344" cy="768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845" name="Text Box 5"/>
            <p:cNvSpPr txBox="1">
              <a:spLocks noChangeArrowheads="1"/>
            </p:cNvSpPr>
            <p:nvPr/>
          </p:nvSpPr>
          <p:spPr bwMode="auto">
            <a:xfrm>
              <a:off x="3120" y="2303"/>
              <a:ext cx="1440" cy="33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( </a:t>
              </a:r>
              <a:r>
                <a:rPr kumimoji="1" lang="zh-CN" altLang="en-US" sz="2800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真空</a:t>
              </a:r>
              <a:r>
                <a:rPr kumimoji="1" lang="zh-CN" altLang="en-US" sz="2800" dirty="0">
                  <a:solidFill>
                    <a:prstClr val="black"/>
                  </a:solidFill>
                  <a:latin typeface="黑体" pitchFamily="49" charset="-122"/>
                  <a:ea typeface="黑体" pitchFamily="49" charset="-122"/>
                </a:rPr>
                <a:t>中 )</a:t>
              </a: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34571" y="212558"/>
            <a:ext cx="29754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引言</a:t>
            </a:r>
          </a:p>
        </p:txBody>
      </p:sp>
    </p:spTree>
    <p:extLst>
      <p:ext uri="{BB962C8B-B14F-4D97-AF65-F5344CB8AC3E}">
        <p14:creationId xmlns:p14="http://schemas.microsoft.com/office/powerpoint/2010/main" val="18292982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4800" y="1066800"/>
            <a:ext cx="5318125" cy="1143000"/>
            <a:chOff x="0" y="0"/>
            <a:chExt cx="3350" cy="72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0" y="192"/>
              <a:ext cx="1392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关于</a:t>
              </a:r>
            </a:p>
          </p:txBody>
        </p:sp>
        <p:graphicFrame>
          <p:nvGraphicFramePr>
            <p:cNvPr id="4" name="Object 5"/>
            <p:cNvGraphicFramePr>
              <a:graphicFrameLocks/>
            </p:cNvGraphicFramePr>
            <p:nvPr/>
          </p:nvGraphicFramePr>
          <p:xfrm>
            <a:off x="1018" y="0"/>
            <a:ext cx="2332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02" r:id="rId3" imgW="1211759" imgH="369905" progId="Equation.3">
                    <p:embed/>
                  </p:oleObj>
                </mc:Choice>
                <mc:Fallback>
                  <p:oleObj r:id="rId3" imgW="1211759" imgH="369905" progId="Equation.3">
                    <p:embed/>
                    <p:pic>
                      <p:nvPicPr>
                        <p:cNvPr id="4" name="Object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8" y="0"/>
                          <a:ext cx="2332" cy="72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81000" y="2286000"/>
            <a:ext cx="6248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3200">
                <a:solidFill>
                  <a:srgbClr val="0000CC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从稳恒电路中推出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   避开磁化电流的计算</a:t>
            </a:r>
            <a:endParaRPr lang="zh-CN" altLang="en-US" sz="320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81000" y="3505200"/>
            <a:ext cx="8229600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3200">
                <a:solidFill>
                  <a:srgbClr val="0000CC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传导电流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320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电荷定向移动</a:t>
            </a:r>
            <a:r>
              <a:rPr lang="en-US" altLang="zh-CN" sz="3200">
                <a:solidFill>
                  <a:srgbClr val="000000"/>
                </a:solidFill>
                <a:latin typeface="宋体" panose="02010600030101010101" pitchFamily="2" charset="-122"/>
              </a:rPr>
              <a:t>)  </a:t>
            </a: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热效应  产生磁场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3200">
                <a:solidFill>
                  <a:srgbClr val="0000CC"/>
                </a:solidFill>
                <a:latin typeface="宋体" panose="02010600030101010101" pitchFamily="2" charset="-122"/>
              </a:rPr>
              <a:t>3.</a:t>
            </a:r>
            <a:endParaRPr lang="en-US" altLang="zh-CN" sz="3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7" name="Object 8"/>
          <p:cNvGraphicFramePr>
            <a:graphicFrameLocks/>
          </p:cNvGraphicFramePr>
          <p:nvPr/>
        </p:nvGraphicFramePr>
        <p:xfrm>
          <a:off x="838200" y="4953000"/>
          <a:ext cx="990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3" r:id="rId5" imgW="422585" imgH="345751" progId="Equation.3">
                  <p:embed/>
                </p:oleObj>
              </mc:Choice>
              <mc:Fallback>
                <p:oleObj r:id="rId5" imgW="422585" imgH="345751" progId="Equation.3">
                  <p:embed/>
                  <p:pic>
                    <p:nvPicPr>
                      <p:cNvPr id="7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953000"/>
                        <a:ext cx="990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447800" y="5029200"/>
            <a:ext cx="7391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  内： 与回路套连的电流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取值</a:t>
            </a:r>
            <a:r>
              <a:rPr lang="en-US" altLang="zh-CN" sz="3200">
                <a:solidFill>
                  <a:srgbClr val="0000CC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通过以</a:t>
            </a:r>
            <a:r>
              <a:rPr lang="en-US" altLang="zh-CN" sz="3200">
                <a:solidFill>
                  <a:srgbClr val="0000CC"/>
                </a:solidFill>
                <a:latin typeface="宋体" panose="02010600030101010101" pitchFamily="2" charset="-122"/>
              </a:rPr>
              <a:t>L</a:t>
            </a: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为边界的任一曲面的电流</a:t>
            </a:r>
          </a:p>
        </p:txBody>
      </p:sp>
    </p:spTree>
    <p:extLst>
      <p:ext uri="{BB962C8B-B14F-4D97-AF65-F5344CB8AC3E}">
        <p14:creationId xmlns:p14="http://schemas.microsoft.com/office/powerpoint/2010/main" val="321980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6" grpId="0" build="p" autoUpdateAnimBg="0"/>
      <p:bldP spid="8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13000011491081303364022192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" y="390580"/>
            <a:ext cx="396081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216821_201101141543231bKhQ_thum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13797"/>
            <a:ext cx="38893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237811" y="1066800"/>
            <a:ext cx="48768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希望你们年轻的一代，也能像蜡烛为人照明那样，有一分热，发一分光，忠诚而脚踏实地地为人类伟大的事业贡献自己的力量。 </a:t>
            </a:r>
          </a:p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/>
              <a:t>2</a:t>
            </a:r>
            <a:r>
              <a:rPr lang="zh-CN" altLang="en-US" sz="1800" dirty="0"/>
              <a:t>、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拼命去争取成功，但不要期望一定会成功。 </a:t>
            </a:r>
          </a:p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/>
              <a:t>3</a:t>
            </a:r>
            <a:r>
              <a:rPr lang="zh-CN" altLang="en-US" sz="1800" dirty="0"/>
              <a:t>、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科学家不应是个人的崇拜者，而应当是事物的崇拜者。真理的探求应是他唯一的目标。 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3351835"/>
            <a:ext cx="4249738" cy="321627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迈克尔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·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法拉第（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Michael Faraday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，公元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1791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～公元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1867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）英国物理学家、化学家，也是著名的自学成才的科学家。仅上过小学。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1824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年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月当选皇家学会会员，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1825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年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月任皇家研究所实验室主任，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1833----1862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任皇家研究所化学教授。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1846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年荣获伦福德奖章和皇家勋章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229680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214313"/>
            <a:ext cx="4906963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3333CC"/>
                </a:solidFill>
                <a:latin typeface="宋体" panose="02010600030101010101" pitchFamily="2" charset="-122"/>
              </a:rPr>
              <a:t>电容器充电过程出现矛盾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457200" y="823913"/>
            <a:ext cx="6829425" cy="585787"/>
            <a:chOff x="0" y="0"/>
            <a:chExt cx="4128" cy="369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412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在某时刻回路中传导电流强度为</a:t>
              </a:r>
            </a:p>
          </p:txBody>
        </p:sp>
        <p:graphicFrame>
          <p:nvGraphicFramePr>
            <p:cNvPr id="5" name="Object 5"/>
            <p:cNvGraphicFramePr>
              <a:graphicFrameLocks/>
            </p:cNvGraphicFramePr>
            <p:nvPr/>
          </p:nvGraphicFramePr>
          <p:xfrm>
            <a:off x="3550" y="19"/>
            <a:ext cx="188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66" r:id="rId3" imgW="90551" imgH="155230" progId="Equation.3">
                    <p:embed/>
                  </p:oleObj>
                </mc:Choice>
                <mc:Fallback>
                  <p:oleObj r:id="rId3" imgW="90551" imgH="155230" progId="Equation.3">
                    <p:embed/>
                    <p:pic>
                      <p:nvPicPr>
                        <p:cNvPr id="5" name="Object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0" y="19"/>
                          <a:ext cx="188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6324600" y="1004888"/>
            <a:ext cx="2590800" cy="2133600"/>
            <a:chOff x="0" y="0"/>
            <a:chExt cx="1632" cy="1344"/>
          </a:xfrm>
        </p:grpSpPr>
        <p:graphicFrame>
          <p:nvGraphicFramePr>
            <p:cNvPr id="7" name="Object 7"/>
            <p:cNvGraphicFramePr>
              <a:graphicFrameLocks/>
            </p:cNvGraphicFramePr>
            <p:nvPr/>
          </p:nvGraphicFramePr>
          <p:xfrm>
            <a:off x="0" y="720"/>
            <a:ext cx="188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67" r:id="rId5" imgW="90551" imgH="155230" progId="Equation.3">
                    <p:embed/>
                  </p:oleObj>
                </mc:Choice>
                <mc:Fallback>
                  <p:oleObj r:id="rId5" imgW="90551" imgH="155230" progId="Equation.3">
                    <p:embed/>
                    <p:pic>
                      <p:nvPicPr>
                        <p:cNvPr id="7" name="Object 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720"/>
                          <a:ext cx="188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192" y="0"/>
              <a:ext cx="1440" cy="1344"/>
              <a:chOff x="0" y="0"/>
              <a:chExt cx="2304" cy="1584"/>
            </a:xfrm>
          </p:grpSpPr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>
                <a:off x="1008" y="0"/>
                <a:ext cx="0" cy="10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Line 10"/>
              <p:cNvSpPr>
                <a:spLocks noChangeShapeType="1"/>
              </p:cNvSpPr>
              <p:nvPr/>
            </p:nvSpPr>
            <p:spPr bwMode="auto">
              <a:xfrm>
                <a:off x="1632" y="0"/>
                <a:ext cx="0" cy="10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0" y="576"/>
                <a:ext cx="100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Line 12"/>
              <p:cNvSpPr>
                <a:spLocks noChangeShapeType="1"/>
              </p:cNvSpPr>
              <p:nvPr/>
            </p:nvSpPr>
            <p:spPr bwMode="auto">
              <a:xfrm>
                <a:off x="1632" y="576"/>
                <a:ext cx="6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Line 13"/>
              <p:cNvSpPr>
                <a:spLocks noChangeShapeType="1"/>
              </p:cNvSpPr>
              <p:nvPr/>
            </p:nvSpPr>
            <p:spPr bwMode="auto">
              <a:xfrm>
                <a:off x="0" y="576"/>
                <a:ext cx="0" cy="8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Line 14"/>
              <p:cNvSpPr>
                <a:spLocks noChangeShapeType="1"/>
              </p:cNvSpPr>
              <p:nvPr/>
            </p:nvSpPr>
            <p:spPr bwMode="auto">
              <a:xfrm>
                <a:off x="0" y="1440"/>
                <a:ext cx="76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768" y="1296"/>
                <a:ext cx="0" cy="2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Line 17"/>
              <p:cNvSpPr>
                <a:spLocks noChangeShapeType="1"/>
              </p:cNvSpPr>
              <p:nvPr/>
            </p:nvSpPr>
            <p:spPr bwMode="auto">
              <a:xfrm>
                <a:off x="864" y="1440"/>
                <a:ext cx="72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 flipV="1">
                <a:off x="1584" y="1248"/>
                <a:ext cx="288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1776" y="1440"/>
                <a:ext cx="52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04" y="576"/>
                <a:ext cx="0" cy="8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1776" y="1152"/>
                <a:ext cx="192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0" y="912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stealth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3" name="Group 23"/>
              <p:cNvGrpSpPr>
                <a:grpSpLocks/>
              </p:cNvGrpSpPr>
              <p:nvPr/>
            </p:nvGrpSpPr>
            <p:grpSpPr bwMode="auto">
              <a:xfrm>
                <a:off x="1826" y="198"/>
                <a:ext cx="319" cy="387"/>
                <a:chOff x="0" y="0"/>
                <a:chExt cx="319" cy="387"/>
              </a:xfrm>
            </p:grpSpPr>
            <p:sp>
              <p:nvSpPr>
                <p:cNvPr id="24" name="Line 24"/>
                <p:cNvSpPr>
                  <a:spLocks noChangeShapeType="1"/>
                </p:cNvSpPr>
                <p:nvPr/>
              </p:nvSpPr>
              <p:spPr bwMode="auto">
                <a:xfrm>
                  <a:off x="127" y="387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25" name="Object 25"/>
                <p:cNvGraphicFramePr>
                  <a:graphicFrameLocks/>
                </p:cNvGraphicFramePr>
                <p:nvPr/>
              </p:nvGraphicFramePr>
              <p:xfrm>
                <a:off x="0" y="0"/>
                <a:ext cx="188" cy="3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8468" r:id="rId6" imgW="90551" imgH="155230" progId="Equation.3">
                        <p:embed/>
                      </p:oleObj>
                    </mc:Choice>
                    <mc:Fallback>
                      <p:oleObj r:id="rId6" imgW="90551" imgH="155230" progId="Equation.3">
                        <p:embed/>
                        <p:pic>
                          <p:nvPicPr>
                            <p:cNvPr id="25" name="Object 25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0"/>
                              <a:ext cx="188" cy="33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26" name="Group 27"/>
          <p:cNvGrpSpPr>
            <a:grpSpLocks/>
          </p:cNvGrpSpPr>
          <p:nvPr/>
        </p:nvGrpSpPr>
        <p:grpSpPr bwMode="auto">
          <a:xfrm>
            <a:off x="6477000" y="1371600"/>
            <a:ext cx="835025" cy="574675"/>
            <a:chOff x="0" y="0"/>
            <a:chExt cx="526" cy="362"/>
          </a:xfrm>
        </p:grpSpPr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526" y="90"/>
              <a:ext cx="0" cy="14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Oval 29"/>
            <p:cNvSpPr>
              <a:spLocks noChangeArrowheads="1"/>
            </p:cNvSpPr>
            <p:nvPr/>
          </p:nvSpPr>
          <p:spPr bwMode="auto">
            <a:xfrm>
              <a:off x="302" y="10"/>
              <a:ext cx="208" cy="352"/>
            </a:xfrm>
            <a:prstGeom prst="ellips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9" name="Object 30"/>
            <p:cNvGraphicFramePr>
              <a:graphicFrameLocks/>
            </p:cNvGraphicFramePr>
            <p:nvPr/>
          </p:nvGraphicFramePr>
          <p:xfrm>
            <a:off x="0" y="0"/>
            <a:ext cx="279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69" r:id="rId7" imgW="155643" imgH="155643" progId="Equation.3">
                    <p:embed/>
                  </p:oleObj>
                </mc:Choice>
                <mc:Fallback>
                  <p:oleObj r:id="rId7" imgW="155643" imgH="155643" progId="Equation.3">
                    <p:embed/>
                    <p:pic>
                      <p:nvPicPr>
                        <p:cNvPr id="29" name="Object 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79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31"/>
          <p:cNvGrpSpPr>
            <a:grpSpLocks/>
          </p:cNvGrpSpPr>
          <p:nvPr/>
        </p:nvGrpSpPr>
        <p:grpSpPr bwMode="auto">
          <a:xfrm>
            <a:off x="7019925" y="990600"/>
            <a:ext cx="533400" cy="992188"/>
            <a:chOff x="0" y="0"/>
            <a:chExt cx="336" cy="625"/>
          </a:xfrm>
        </p:grpSpPr>
        <p:graphicFrame>
          <p:nvGraphicFramePr>
            <p:cNvPr id="31" name="Object 32"/>
            <p:cNvGraphicFramePr>
              <a:graphicFrameLocks/>
            </p:cNvGraphicFramePr>
            <p:nvPr/>
          </p:nvGraphicFramePr>
          <p:xfrm>
            <a:off x="0" y="0"/>
            <a:ext cx="336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70" r:id="rId9" imgW="167721" imgH="206425" progId="Equation.3">
                    <p:embed/>
                  </p:oleObj>
                </mc:Choice>
                <mc:Fallback>
                  <p:oleObj r:id="rId9" imgW="167721" imgH="206425" progId="Equation.3">
                    <p:embed/>
                    <p:pic>
                      <p:nvPicPr>
                        <p:cNvPr id="31" name="Object 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36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未知"/>
            <p:cNvSpPr>
              <a:spLocks/>
            </p:cNvSpPr>
            <p:nvPr/>
          </p:nvSpPr>
          <p:spPr bwMode="auto">
            <a:xfrm>
              <a:off x="0" y="240"/>
              <a:ext cx="328" cy="385"/>
            </a:xfrm>
            <a:custGeom>
              <a:avLst/>
              <a:gdLst>
                <a:gd name="T0" fmla="*/ 48 w 328"/>
                <a:gd name="T1" fmla="*/ 0 h 385"/>
                <a:gd name="T2" fmla="*/ 104 w 328"/>
                <a:gd name="T3" fmla="*/ 5 h 385"/>
                <a:gd name="T4" fmla="*/ 145 w 328"/>
                <a:gd name="T5" fmla="*/ 5 h 385"/>
                <a:gd name="T6" fmla="*/ 187 w 328"/>
                <a:gd name="T7" fmla="*/ 5 h 385"/>
                <a:gd name="T8" fmla="*/ 229 w 328"/>
                <a:gd name="T9" fmla="*/ 5 h 385"/>
                <a:gd name="T10" fmla="*/ 257 w 328"/>
                <a:gd name="T11" fmla="*/ 47 h 385"/>
                <a:gd name="T12" fmla="*/ 285 w 328"/>
                <a:gd name="T13" fmla="*/ 88 h 385"/>
                <a:gd name="T14" fmla="*/ 299 w 328"/>
                <a:gd name="T15" fmla="*/ 130 h 385"/>
                <a:gd name="T16" fmla="*/ 313 w 328"/>
                <a:gd name="T17" fmla="*/ 172 h 385"/>
                <a:gd name="T18" fmla="*/ 327 w 328"/>
                <a:gd name="T19" fmla="*/ 214 h 385"/>
                <a:gd name="T20" fmla="*/ 327 w 328"/>
                <a:gd name="T21" fmla="*/ 256 h 385"/>
                <a:gd name="T22" fmla="*/ 327 w 328"/>
                <a:gd name="T23" fmla="*/ 298 h 385"/>
                <a:gd name="T24" fmla="*/ 327 w 328"/>
                <a:gd name="T25" fmla="*/ 340 h 385"/>
                <a:gd name="T26" fmla="*/ 285 w 328"/>
                <a:gd name="T27" fmla="*/ 367 h 385"/>
                <a:gd name="T28" fmla="*/ 243 w 328"/>
                <a:gd name="T29" fmla="*/ 367 h 385"/>
                <a:gd name="T30" fmla="*/ 159 w 328"/>
                <a:gd name="T31" fmla="*/ 367 h 385"/>
                <a:gd name="T32" fmla="*/ 20 w 328"/>
                <a:gd name="T33" fmla="*/ 381 h 385"/>
                <a:gd name="T34" fmla="*/ 0 w 328"/>
                <a:gd name="T35" fmla="*/ 384 h 3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8" h="385">
                  <a:moveTo>
                    <a:pt x="48" y="0"/>
                  </a:moveTo>
                  <a:lnTo>
                    <a:pt x="104" y="5"/>
                  </a:lnTo>
                  <a:lnTo>
                    <a:pt x="145" y="5"/>
                  </a:lnTo>
                  <a:lnTo>
                    <a:pt x="187" y="5"/>
                  </a:lnTo>
                  <a:lnTo>
                    <a:pt x="229" y="5"/>
                  </a:lnTo>
                  <a:lnTo>
                    <a:pt x="257" y="47"/>
                  </a:lnTo>
                  <a:lnTo>
                    <a:pt x="285" y="88"/>
                  </a:lnTo>
                  <a:lnTo>
                    <a:pt x="299" y="130"/>
                  </a:lnTo>
                  <a:lnTo>
                    <a:pt x="313" y="172"/>
                  </a:lnTo>
                  <a:lnTo>
                    <a:pt x="327" y="214"/>
                  </a:lnTo>
                  <a:lnTo>
                    <a:pt x="327" y="256"/>
                  </a:lnTo>
                  <a:lnTo>
                    <a:pt x="327" y="298"/>
                  </a:lnTo>
                  <a:lnTo>
                    <a:pt x="327" y="340"/>
                  </a:lnTo>
                  <a:lnTo>
                    <a:pt x="285" y="367"/>
                  </a:lnTo>
                  <a:lnTo>
                    <a:pt x="243" y="367"/>
                  </a:lnTo>
                  <a:lnTo>
                    <a:pt x="159" y="367"/>
                  </a:lnTo>
                  <a:lnTo>
                    <a:pt x="20" y="381"/>
                  </a:lnTo>
                  <a:lnTo>
                    <a:pt x="0" y="384"/>
                  </a:lnTo>
                </a:path>
              </a:pathLst>
            </a:custGeom>
            <a:noFill/>
            <a:ln w="25400" cap="rnd" cmpd="sng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" name="Group 34"/>
          <p:cNvGrpSpPr>
            <a:grpSpLocks/>
          </p:cNvGrpSpPr>
          <p:nvPr/>
        </p:nvGrpSpPr>
        <p:grpSpPr bwMode="auto">
          <a:xfrm>
            <a:off x="7010400" y="620713"/>
            <a:ext cx="1219200" cy="1963737"/>
            <a:chOff x="0" y="0"/>
            <a:chExt cx="1008" cy="1340"/>
          </a:xfrm>
        </p:grpSpPr>
        <p:sp>
          <p:nvSpPr>
            <p:cNvPr id="34" name="未知"/>
            <p:cNvSpPr>
              <a:spLocks/>
            </p:cNvSpPr>
            <p:nvPr/>
          </p:nvSpPr>
          <p:spPr bwMode="auto">
            <a:xfrm>
              <a:off x="0" y="0"/>
              <a:ext cx="914" cy="1340"/>
            </a:xfrm>
            <a:custGeom>
              <a:avLst/>
              <a:gdLst>
                <a:gd name="T0" fmla="*/ 48 w 914"/>
                <a:gd name="T1" fmla="*/ 511 h 1340"/>
                <a:gd name="T2" fmla="*/ 76 w 914"/>
                <a:gd name="T3" fmla="*/ 446 h 1340"/>
                <a:gd name="T4" fmla="*/ 104 w 914"/>
                <a:gd name="T5" fmla="*/ 390 h 1340"/>
                <a:gd name="T6" fmla="*/ 131 w 914"/>
                <a:gd name="T7" fmla="*/ 334 h 1340"/>
                <a:gd name="T8" fmla="*/ 159 w 914"/>
                <a:gd name="T9" fmla="*/ 293 h 1340"/>
                <a:gd name="T10" fmla="*/ 187 w 914"/>
                <a:gd name="T11" fmla="*/ 251 h 1340"/>
                <a:gd name="T12" fmla="*/ 243 w 914"/>
                <a:gd name="T13" fmla="*/ 195 h 1340"/>
                <a:gd name="T14" fmla="*/ 285 w 914"/>
                <a:gd name="T15" fmla="*/ 139 h 1340"/>
                <a:gd name="T16" fmla="*/ 327 w 914"/>
                <a:gd name="T17" fmla="*/ 111 h 1340"/>
                <a:gd name="T18" fmla="*/ 383 w 914"/>
                <a:gd name="T19" fmla="*/ 83 h 1340"/>
                <a:gd name="T20" fmla="*/ 494 w 914"/>
                <a:gd name="T21" fmla="*/ 27 h 1340"/>
                <a:gd name="T22" fmla="*/ 536 w 914"/>
                <a:gd name="T23" fmla="*/ 0 h 1340"/>
                <a:gd name="T24" fmla="*/ 578 w 914"/>
                <a:gd name="T25" fmla="*/ 0 h 1340"/>
                <a:gd name="T26" fmla="*/ 690 w 914"/>
                <a:gd name="T27" fmla="*/ 0 h 1340"/>
                <a:gd name="T28" fmla="*/ 732 w 914"/>
                <a:gd name="T29" fmla="*/ 0 h 1340"/>
                <a:gd name="T30" fmla="*/ 774 w 914"/>
                <a:gd name="T31" fmla="*/ 0 h 1340"/>
                <a:gd name="T32" fmla="*/ 801 w 914"/>
                <a:gd name="T33" fmla="*/ 41 h 1340"/>
                <a:gd name="T34" fmla="*/ 829 w 914"/>
                <a:gd name="T35" fmla="*/ 83 h 1340"/>
                <a:gd name="T36" fmla="*/ 857 w 914"/>
                <a:gd name="T37" fmla="*/ 125 h 1340"/>
                <a:gd name="T38" fmla="*/ 871 w 914"/>
                <a:gd name="T39" fmla="*/ 237 h 1340"/>
                <a:gd name="T40" fmla="*/ 885 w 914"/>
                <a:gd name="T41" fmla="*/ 293 h 1340"/>
                <a:gd name="T42" fmla="*/ 885 w 914"/>
                <a:gd name="T43" fmla="*/ 334 h 1340"/>
                <a:gd name="T44" fmla="*/ 899 w 914"/>
                <a:gd name="T45" fmla="*/ 376 h 1340"/>
                <a:gd name="T46" fmla="*/ 913 w 914"/>
                <a:gd name="T47" fmla="*/ 432 h 1340"/>
                <a:gd name="T48" fmla="*/ 913 w 914"/>
                <a:gd name="T49" fmla="*/ 530 h 1340"/>
                <a:gd name="T50" fmla="*/ 913 w 914"/>
                <a:gd name="T51" fmla="*/ 613 h 1340"/>
                <a:gd name="T52" fmla="*/ 913 w 914"/>
                <a:gd name="T53" fmla="*/ 697 h 1340"/>
                <a:gd name="T54" fmla="*/ 913 w 914"/>
                <a:gd name="T55" fmla="*/ 739 h 1340"/>
                <a:gd name="T56" fmla="*/ 913 w 914"/>
                <a:gd name="T57" fmla="*/ 781 h 1340"/>
                <a:gd name="T58" fmla="*/ 913 w 914"/>
                <a:gd name="T59" fmla="*/ 837 h 1340"/>
                <a:gd name="T60" fmla="*/ 913 w 914"/>
                <a:gd name="T61" fmla="*/ 892 h 1340"/>
                <a:gd name="T62" fmla="*/ 913 w 914"/>
                <a:gd name="T63" fmla="*/ 934 h 1340"/>
                <a:gd name="T64" fmla="*/ 913 w 914"/>
                <a:gd name="T65" fmla="*/ 1046 h 1340"/>
                <a:gd name="T66" fmla="*/ 913 w 914"/>
                <a:gd name="T67" fmla="*/ 1088 h 1340"/>
                <a:gd name="T68" fmla="*/ 913 w 914"/>
                <a:gd name="T69" fmla="*/ 1130 h 1340"/>
                <a:gd name="T70" fmla="*/ 899 w 914"/>
                <a:gd name="T71" fmla="*/ 1185 h 1340"/>
                <a:gd name="T72" fmla="*/ 871 w 914"/>
                <a:gd name="T73" fmla="*/ 1227 h 1340"/>
                <a:gd name="T74" fmla="*/ 829 w 914"/>
                <a:gd name="T75" fmla="*/ 1269 h 1340"/>
                <a:gd name="T76" fmla="*/ 787 w 914"/>
                <a:gd name="T77" fmla="*/ 1297 h 1340"/>
                <a:gd name="T78" fmla="*/ 746 w 914"/>
                <a:gd name="T79" fmla="*/ 1311 h 1340"/>
                <a:gd name="T80" fmla="*/ 704 w 914"/>
                <a:gd name="T81" fmla="*/ 1325 h 1340"/>
                <a:gd name="T82" fmla="*/ 606 w 914"/>
                <a:gd name="T83" fmla="*/ 1325 h 1340"/>
                <a:gd name="T84" fmla="*/ 466 w 914"/>
                <a:gd name="T85" fmla="*/ 1325 h 1340"/>
                <a:gd name="T86" fmla="*/ 383 w 914"/>
                <a:gd name="T87" fmla="*/ 1339 h 1340"/>
                <a:gd name="T88" fmla="*/ 327 w 914"/>
                <a:gd name="T89" fmla="*/ 1339 h 1340"/>
                <a:gd name="T90" fmla="*/ 285 w 914"/>
                <a:gd name="T91" fmla="*/ 1325 h 1340"/>
                <a:gd name="T92" fmla="*/ 243 w 914"/>
                <a:gd name="T93" fmla="*/ 1297 h 1340"/>
                <a:gd name="T94" fmla="*/ 229 w 914"/>
                <a:gd name="T95" fmla="*/ 1255 h 1340"/>
                <a:gd name="T96" fmla="*/ 201 w 914"/>
                <a:gd name="T97" fmla="*/ 1213 h 1340"/>
                <a:gd name="T98" fmla="*/ 173 w 914"/>
                <a:gd name="T99" fmla="*/ 1171 h 1340"/>
                <a:gd name="T100" fmla="*/ 145 w 914"/>
                <a:gd name="T101" fmla="*/ 1130 h 1340"/>
                <a:gd name="T102" fmla="*/ 104 w 914"/>
                <a:gd name="T103" fmla="*/ 1102 h 1340"/>
                <a:gd name="T104" fmla="*/ 62 w 914"/>
                <a:gd name="T105" fmla="*/ 1060 h 1340"/>
                <a:gd name="T106" fmla="*/ 48 w 914"/>
                <a:gd name="T107" fmla="*/ 1018 h 1340"/>
                <a:gd name="T108" fmla="*/ 34 w 914"/>
                <a:gd name="T109" fmla="*/ 962 h 1340"/>
                <a:gd name="T110" fmla="*/ 6 w 914"/>
                <a:gd name="T111" fmla="*/ 920 h 1340"/>
                <a:gd name="T112" fmla="*/ 6 w 914"/>
                <a:gd name="T113" fmla="*/ 878 h 1340"/>
                <a:gd name="T114" fmla="*/ 0 w 914"/>
                <a:gd name="T115" fmla="*/ 847 h 13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14" h="1340">
                  <a:moveTo>
                    <a:pt x="48" y="511"/>
                  </a:moveTo>
                  <a:lnTo>
                    <a:pt x="76" y="446"/>
                  </a:lnTo>
                  <a:lnTo>
                    <a:pt x="104" y="390"/>
                  </a:lnTo>
                  <a:lnTo>
                    <a:pt x="131" y="334"/>
                  </a:lnTo>
                  <a:lnTo>
                    <a:pt x="159" y="293"/>
                  </a:lnTo>
                  <a:lnTo>
                    <a:pt x="187" y="251"/>
                  </a:lnTo>
                  <a:lnTo>
                    <a:pt x="243" y="195"/>
                  </a:lnTo>
                  <a:lnTo>
                    <a:pt x="285" y="139"/>
                  </a:lnTo>
                  <a:lnTo>
                    <a:pt x="327" y="111"/>
                  </a:lnTo>
                  <a:lnTo>
                    <a:pt x="383" y="83"/>
                  </a:lnTo>
                  <a:lnTo>
                    <a:pt x="494" y="27"/>
                  </a:lnTo>
                  <a:lnTo>
                    <a:pt x="536" y="0"/>
                  </a:lnTo>
                  <a:lnTo>
                    <a:pt x="578" y="0"/>
                  </a:lnTo>
                  <a:lnTo>
                    <a:pt x="690" y="0"/>
                  </a:lnTo>
                  <a:lnTo>
                    <a:pt x="732" y="0"/>
                  </a:lnTo>
                  <a:lnTo>
                    <a:pt x="774" y="0"/>
                  </a:lnTo>
                  <a:lnTo>
                    <a:pt x="801" y="41"/>
                  </a:lnTo>
                  <a:lnTo>
                    <a:pt x="829" y="83"/>
                  </a:lnTo>
                  <a:lnTo>
                    <a:pt x="857" y="125"/>
                  </a:lnTo>
                  <a:lnTo>
                    <a:pt x="871" y="237"/>
                  </a:lnTo>
                  <a:lnTo>
                    <a:pt x="885" y="293"/>
                  </a:lnTo>
                  <a:lnTo>
                    <a:pt x="885" y="334"/>
                  </a:lnTo>
                  <a:lnTo>
                    <a:pt x="899" y="376"/>
                  </a:lnTo>
                  <a:lnTo>
                    <a:pt x="913" y="432"/>
                  </a:lnTo>
                  <a:lnTo>
                    <a:pt x="913" y="530"/>
                  </a:lnTo>
                  <a:lnTo>
                    <a:pt x="913" y="613"/>
                  </a:lnTo>
                  <a:lnTo>
                    <a:pt x="913" y="697"/>
                  </a:lnTo>
                  <a:lnTo>
                    <a:pt x="913" y="739"/>
                  </a:lnTo>
                  <a:lnTo>
                    <a:pt x="913" y="781"/>
                  </a:lnTo>
                  <a:lnTo>
                    <a:pt x="913" y="837"/>
                  </a:lnTo>
                  <a:lnTo>
                    <a:pt x="913" y="892"/>
                  </a:lnTo>
                  <a:lnTo>
                    <a:pt x="913" y="934"/>
                  </a:lnTo>
                  <a:lnTo>
                    <a:pt x="913" y="1046"/>
                  </a:lnTo>
                  <a:lnTo>
                    <a:pt x="913" y="1088"/>
                  </a:lnTo>
                  <a:lnTo>
                    <a:pt x="913" y="1130"/>
                  </a:lnTo>
                  <a:lnTo>
                    <a:pt x="899" y="1185"/>
                  </a:lnTo>
                  <a:lnTo>
                    <a:pt x="871" y="1227"/>
                  </a:lnTo>
                  <a:lnTo>
                    <a:pt x="829" y="1269"/>
                  </a:lnTo>
                  <a:lnTo>
                    <a:pt x="787" y="1297"/>
                  </a:lnTo>
                  <a:lnTo>
                    <a:pt x="746" y="1311"/>
                  </a:lnTo>
                  <a:lnTo>
                    <a:pt x="704" y="1325"/>
                  </a:lnTo>
                  <a:lnTo>
                    <a:pt x="606" y="1325"/>
                  </a:lnTo>
                  <a:lnTo>
                    <a:pt x="466" y="1325"/>
                  </a:lnTo>
                  <a:lnTo>
                    <a:pt x="383" y="1339"/>
                  </a:lnTo>
                  <a:lnTo>
                    <a:pt x="327" y="1339"/>
                  </a:lnTo>
                  <a:lnTo>
                    <a:pt x="285" y="1325"/>
                  </a:lnTo>
                  <a:lnTo>
                    <a:pt x="243" y="1297"/>
                  </a:lnTo>
                  <a:lnTo>
                    <a:pt x="229" y="1255"/>
                  </a:lnTo>
                  <a:lnTo>
                    <a:pt x="201" y="1213"/>
                  </a:lnTo>
                  <a:lnTo>
                    <a:pt x="173" y="1171"/>
                  </a:lnTo>
                  <a:lnTo>
                    <a:pt x="145" y="1130"/>
                  </a:lnTo>
                  <a:lnTo>
                    <a:pt x="104" y="1102"/>
                  </a:lnTo>
                  <a:lnTo>
                    <a:pt x="62" y="1060"/>
                  </a:lnTo>
                  <a:lnTo>
                    <a:pt x="48" y="1018"/>
                  </a:lnTo>
                  <a:lnTo>
                    <a:pt x="34" y="962"/>
                  </a:lnTo>
                  <a:lnTo>
                    <a:pt x="6" y="920"/>
                  </a:lnTo>
                  <a:lnTo>
                    <a:pt x="6" y="878"/>
                  </a:lnTo>
                  <a:lnTo>
                    <a:pt x="0" y="847"/>
                  </a:lnTo>
                </a:path>
              </a:pathLst>
            </a:custGeom>
            <a:noFill/>
            <a:ln w="12700" cap="rnd" cmpd="sng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5" name="Object 36"/>
            <p:cNvGraphicFramePr>
              <a:graphicFrameLocks/>
            </p:cNvGraphicFramePr>
            <p:nvPr/>
          </p:nvGraphicFramePr>
          <p:xfrm>
            <a:off x="672" y="528"/>
            <a:ext cx="336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71" r:id="rId11" imgW="180622" imgH="206425" progId="Equation.3">
                    <p:embed/>
                  </p:oleObj>
                </mc:Choice>
                <mc:Fallback>
                  <p:oleObj r:id="rId11" imgW="180622" imgH="206425" progId="Equation.3">
                    <p:embed/>
                    <p:pic>
                      <p:nvPicPr>
                        <p:cNvPr id="35" name="Object 3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528"/>
                          <a:ext cx="336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" name="Object 37"/>
          <p:cNvGraphicFramePr>
            <a:graphicFrameLocks/>
          </p:cNvGraphicFramePr>
          <p:nvPr/>
        </p:nvGraphicFramePr>
        <p:xfrm>
          <a:off x="1447800" y="2819400"/>
          <a:ext cx="16764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2" r:id="rId13" imgW="637490" imgH="344245" progId="Equation.3">
                  <p:embed/>
                </p:oleObj>
              </mc:Choice>
              <mc:Fallback>
                <p:oleObj r:id="rId13" imgW="637490" imgH="344245" progId="Equation.3">
                  <p:embed/>
                  <p:pic>
                    <p:nvPicPr>
                      <p:cNvPr id="36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819400"/>
                        <a:ext cx="16764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2513013" y="3860800"/>
            <a:ext cx="57023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场客观存在 环流值必须唯一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定理应该普适</a:t>
            </a:r>
          </a:p>
        </p:txBody>
      </p:sp>
      <p:grpSp>
        <p:nvGrpSpPr>
          <p:cNvPr id="38" name="Group 42"/>
          <p:cNvGrpSpPr>
            <a:grpSpLocks/>
          </p:cNvGrpSpPr>
          <p:nvPr/>
        </p:nvGrpSpPr>
        <p:grpSpPr bwMode="auto">
          <a:xfrm>
            <a:off x="457200" y="2881313"/>
            <a:ext cx="914400" cy="609600"/>
            <a:chOff x="0" y="0"/>
            <a:chExt cx="576" cy="384"/>
          </a:xfrm>
        </p:grpSpPr>
        <p:graphicFrame>
          <p:nvGraphicFramePr>
            <p:cNvPr id="39" name="Object 43"/>
            <p:cNvGraphicFramePr>
              <a:graphicFrameLocks/>
            </p:cNvGraphicFramePr>
            <p:nvPr/>
          </p:nvGraphicFramePr>
          <p:xfrm>
            <a:off x="288" y="0"/>
            <a:ext cx="28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73" r:id="rId15" imgW="167721" imgH="206425" progId="Equation.3">
                    <p:embed/>
                  </p:oleObj>
                </mc:Choice>
                <mc:Fallback>
                  <p:oleObj r:id="rId15" imgW="167721" imgH="206425" progId="Equation.3">
                    <p:embed/>
                    <p:pic>
                      <p:nvPicPr>
                        <p:cNvPr id="39" name="Object 4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0"/>
                          <a:ext cx="28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Text Box 44"/>
            <p:cNvSpPr txBox="1">
              <a:spLocks noChangeArrowheads="1"/>
            </p:cNvSpPr>
            <p:nvPr/>
          </p:nvSpPr>
          <p:spPr bwMode="auto">
            <a:xfrm>
              <a:off x="0" y="0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取</a:t>
              </a:r>
            </a:p>
          </p:txBody>
        </p:sp>
      </p:grpSp>
      <p:grpSp>
        <p:nvGrpSpPr>
          <p:cNvPr id="41" name="Group 45"/>
          <p:cNvGrpSpPr>
            <a:grpSpLocks/>
          </p:cNvGrpSpPr>
          <p:nvPr/>
        </p:nvGrpSpPr>
        <p:grpSpPr bwMode="auto">
          <a:xfrm>
            <a:off x="3581400" y="2881313"/>
            <a:ext cx="990600" cy="600075"/>
            <a:chOff x="0" y="0"/>
            <a:chExt cx="657" cy="426"/>
          </a:xfrm>
        </p:grpSpPr>
        <p:graphicFrame>
          <p:nvGraphicFramePr>
            <p:cNvPr id="42" name="Object 46"/>
            <p:cNvGraphicFramePr>
              <a:graphicFrameLocks/>
            </p:cNvGraphicFramePr>
            <p:nvPr/>
          </p:nvGraphicFramePr>
          <p:xfrm>
            <a:off x="288" y="0"/>
            <a:ext cx="369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74" r:id="rId16" imgW="180622" imgH="206425" progId="Equation.3">
                    <p:embed/>
                  </p:oleObj>
                </mc:Choice>
                <mc:Fallback>
                  <p:oleObj r:id="rId16" imgW="180622" imgH="206425" progId="Equation.3">
                    <p:embed/>
                    <p:pic>
                      <p:nvPicPr>
                        <p:cNvPr id="42" name="Object 4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0"/>
                          <a:ext cx="369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Text Box 47"/>
            <p:cNvSpPr txBox="1">
              <a:spLocks noChangeArrowheads="1"/>
            </p:cNvSpPr>
            <p:nvPr/>
          </p:nvSpPr>
          <p:spPr bwMode="auto">
            <a:xfrm>
              <a:off x="0" y="0"/>
              <a:ext cx="384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取</a:t>
              </a:r>
            </a:p>
          </p:txBody>
        </p:sp>
      </p:grpSp>
      <p:graphicFrame>
        <p:nvGraphicFramePr>
          <p:cNvPr id="44" name="Object 48"/>
          <p:cNvGraphicFramePr>
            <a:graphicFrameLocks/>
          </p:cNvGraphicFramePr>
          <p:nvPr/>
        </p:nvGraphicFramePr>
        <p:xfrm>
          <a:off x="4572000" y="2819400"/>
          <a:ext cx="17780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5" r:id="rId17" imgW="675740" imgH="344245" progId="Equation.3">
                  <p:embed/>
                </p:oleObj>
              </mc:Choice>
              <mc:Fallback>
                <p:oleObj r:id="rId17" imgW="675740" imgH="344245" progId="Equation.3">
                  <p:embed/>
                  <p:pic>
                    <p:nvPicPr>
                      <p:cNvPr id="44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19400"/>
                        <a:ext cx="17780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9"/>
          <p:cNvGraphicFramePr>
            <a:graphicFrameLocks/>
          </p:cNvGraphicFramePr>
          <p:nvPr/>
        </p:nvGraphicFramePr>
        <p:xfrm>
          <a:off x="1762125" y="5486400"/>
          <a:ext cx="459898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6" r:id="rId19" imgW="1499251" imgH="368460" progId="Equation.3">
                  <p:embed/>
                </p:oleObj>
              </mc:Choice>
              <mc:Fallback>
                <p:oleObj r:id="rId19" imgW="1499251" imgH="368460" progId="Equation.3">
                  <p:embed/>
                  <p:pic>
                    <p:nvPicPr>
                      <p:cNvPr id="45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5486400"/>
                        <a:ext cx="4598988" cy="1143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2"/>
          <p:cNvGraphicFramePr>
            <a:graphicFrameLocks noChangeAspect="1"/>
          </p:cNvGraphicFramePr>
          <p:nvPr/>
        </p:nvGraphicFramePr>
        <p:xfrm>
          <a:off x="1709738" y="1666875"/>
          <a:ext cx="23352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7" name="Equation" r:id="rId21" imgW="799753" imgH="304668" progId="Equation.DSMT4">
                  <p:embed/>
                </p:oleObj>
              </mc:Choice>
              <mc:Fallback>
                <p:oleObj name="Equation" r:id="rId21" imgW="799753" imgH="304668" progId="Equation.DSMT4">
                  <p:embed/>
                  <p:pic>
                    <p:nvPicPr>
                      <p:cNvPr id="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738" y="1666875"/>
                        <a:ext cx="2335212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22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7" grpId="0" build="p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>
            <a:spLocks noChangeArrowheads="1"/>
          </p:cNvSpPr>
          <p:nvPr/>
        </p:nvSpPr>
        <p:spPr bwMode="auto">
          <a:xfrm>
            <a:off x="684213" y="404813"/>
            <a:ext cx="311150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en-US" altLang="zh-CN" sz="32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32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位移电流</a:t>
            </a:r>
          </a:p>
        </p:txBody>
      </p:sp>
      <p:grpSp>
        <p:nvGrpSpPr>
          <p:cNvPr id="48" name="Group 6"/>
          <p:cNvGrpSpPr>
            <a:grpSpLocks/>
          </p:cNvGrpSpPr>
          <p:nvPr/>
        </p:nvGrpSpPr>
        <p:grpSpPr bwMode="auto">
          <a:xfrm>
            <a:off x="811213" y="1652588"/>
            <a:ext cx="2590800" cy="2133600"/>
            <a:chOff x="0" y="0"/>
            <a:chExt cx="1632" cy="1344"/>
          </a:xfrm>
        </p:grpSpPr>
        <p:graphicFrame>
          <p:nvGraphicFramePr>
            <p:cNvPr id="49" name="Object 7"/>
            <p:cNvGraphicFramePr>
              <a:graphicFrameLocks/>
            </p:cNvGraphicFramePr>
            <p:nvPr/>
          </p:nvGraphicFramePr>
          <p:xfrm>
            <a:off x="0" y="720"/>
            <a:ext cx="188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486" r:id="rId3" imgW="90551" imgH="155230" progId="Equation.3">
                    <p:embed/>
                  </p:oleObj>
                </mc:Choice>
                <mc:Fallback>
                  <p:oleObj r:id="rId3" imgW="90551" imgH="155230" progId="Equation.3">
                    <p:embed/>
                    <p:pic>
                      <p:nvPicPr>
                        <p:cNvPr id="49" name="Object 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720"/>
                          <a:ext cx="188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0" name="Group 8"/>
            <p:cNvGrpSpPr>
              <a:grpSpLocks/>
            </p:cNvGrpSpPr>
            <p:nvPr/>
          </p:nvGrpSpPr>
          <p:grpSpPr bwMode="auto">
            <a:xfrm>
              <a:off x="192" y="0"/>
              <a:ext cx="1440" cy="1344"/>
              <a:chOff x="0" y="0"/>
              <a:chExt cx="2304" cy="1584"/>
            </a:xfrm>
          </p:grpSpPr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008" y="0"/>
                <a:ext cx="0" cy="10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632" y="0"/>
                <a:ext cx="0" cy="10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Line 11"/>
              <p:cNvSpPr>
                <a:spLocks noChangeShapeType="1"/>
              </p:cNvSpPr>
              <p:nvPr/>
            </p:nvSpPr>
            <p:spPr bwMode="auto">
              <a:xfrm>
                <a:off x="0" y="576"/>
                <a:ext cx="100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Line 12"/>
              <p:cNvSpPr>
                <a:spLocks noChangeShapeType="1"/>
              </p:cNvSpPr>
              <p:nvPr/>
            </p:nvSpPr>
            <p:spPr bwMode="auto">
              <a:xfrm>
                <a:off x="1632" y="576"/>
                <a:ext cx="6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Line 13"/>
              <p:cNvSpPr>
                <a:spLocks noChangeShapeType="1"/>
              </p:cNvSpPr>
              <p:nvPr/>
            </p:nvSpPr>
            <p:spPr bwMode="auto">
              <a:xfrm>
                <a:off x="0" y="576"/>
                <a:ext cx="0" cy="8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Line 14"/>
              <p:cNvSpPr>
                <a:spLocks noChangeShapeType="1"/>
              </p:cNvSpPr>
              <p:nvPr/>
            </p:nvSpPr>
            <p:spPr bwMode="auto">
              <a:xfrm>
                <a:off x="0" y="1440"/>
                <a:ext cx="76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Line 15"/>
              <p:cNvSpPr>
                <a:spLocks noChangeShapeType="1"/>
              </p:cNvSpPr>
              <p:nvPr/>
            </p:nvSpPr>
            <p:spPr bwMode="auto">
              <a:xfrm>
                <a:off x="768" y="1296"/>
                <a:ext cx="0" cy="2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Line 16"/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Line 17"/>
              <p:cNvSpPr>
                <a:spLocks noChangeShapeType="1"/>
              </p:cNvSpPr>
              <p:nvPr/>
            </p:nvSpPr>
            <p:spPr bwMode="auto">
              <a:xfrm>
                <a:off x="864" y="1440"/>
                <a:ext cx="72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Line 18"/>
              <p:cNvSpPr>
                <a:spLocks noChangeShapeType="1"/>
              </p:cNvSpPr>
              <p:nvPr/>
            </p:nvSpPr>
            <p:spPr bwMode="auto">
              <a:xfrm flipV="1">
                <a:off x="1584" y="1248"/>
                <a:ext cx="288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Line 19"/>
              <p:cNvSpPr>
                <a:spLocks noChangeShapeType="1"/>
              </p:cNvSpPr>
              <p:nvPr/>
            </p:nvSpPr>
            <p:spPr bwMode="auto">
              <a:xfrm>
                <a:off x="1776" y="1440"/>
                <a:ext cx="52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Line 20"/>
              <p:cNvSpPr>
                <a:spLocks noChangeShapeType="1"/>
              </p:cNvSpPr>
              <p:nvPr/>
            </p:nvSpPr>
            <p:spPr bwMode="auto">
              <a:xfrm>
                <a:off x="2304" y="576"/>
                <a:ext cx="0" cy="8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Line 21"/>
              <p:cNvSpPr>
                <a:spLocks noChangeShapeType="1"/>
              </p:cNvSpPr>
              <p:nvPr/>
            </p:nvSpPr>
            <p:spPr bwMode="auto">
              <a:xfrm>
                <a:off x="1776" y="1152"/>
                <a:ext cx="192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Line 22"/>
              <p:cNvSpPr>
                <a:spLocks noChangeShapeType="1"/>
              </p:cNvSpPr>
              <p:nvPr/>
            </p:nvSpPr>
            <p:spPr bwMode="auto">
              <a:xfrm>
                <a:off x="0" y="912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 type="stealth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65" name="Group 23"/>
              <p:cNvGrpSpPr>
                <a:grpSpLocks/>
              </p:cNvGrpSpPr>
              <p:nvPr/>
            </p:nvGrpSpPr>
            <p:grpSpPr bwMode="auto">
              <a:xfrm>
                <a:off x="1826" y="198"/>
                <a:ext cx="319" cy="387"/>
                <a:chOff x="0" y="0"/>
                <a:chExt cx="319" cy="387"/>
              </a:xfrm>
            </p:grpSpPr>
            <p:sp>
              <p:nvSpPr>
                <p:cNvPr id="66" name="Line 24"/>
                <p:cNvSpPr>
                  <a:spLocks noChangeShapeType="1"/>
                </p:cNvSpPr>
                <p:nvPr/>
              </p:nvSpPr>
              <p:spPr bwMode="auto">
                <a:xfrm>
                  <a:off x="127" y="387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67" name="Object 25"/>
                <p:cNvGraphicFramePr>
                  <a:graphicFrameLocks/>
                </p:cNvGraphicFramePr>
                <p:nvPr/>
              </p:nvGraphicFramePr>
              <p:xfrm>
                <a:off x="0" y="0"/>
                <a:ext cx="188" cy="3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9487" r:id="rId5" imgW="90551" imgH="155230" progId="Equation.3">
                        <p:embed/>
                      </p:oleObj>
                    </mc:Choice>
                    <mc:Fallback>
                      <p:oleObj r:id="rId5" imgW="90551" imgH="155230" progId="Equation.3">
                        <p:embed/>
                        <p:pic>
                          <p:nvPicPr>
                            <p:cNvPr id="67" name="Object 25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0"/>
                              <a:ext cx="188" cy="33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68" name="Group 27"/>
          <p:cNvGrpSpPr>
            <a:grpSpLocks/>
          </p:cNvGrpSpPr>
          <p:nvPr/>
        </p:nvGrpSpPr>
        <p:grpSpPr bwMode="auto">
          <a:xfrm>
            <a:off x="963613" y="2019300"/>
            <a:ext cx="835025" cy="574675"/>
            <a:chOff x="0" y="0"/>
            <a:chExt cx="526" cy="362"/>
          </a:xfrm>
        </p:grpSpPr>
        <p:sp>
          <p:nvSpPr>
            <p:cNvPr id="69" name="Line 28"/>
            <p:cNvSpPr>
              <a:spLocks noChangeShapeType="1"/>
            </p:cNvSpPr>
            <p:nvPr/>
          </p:nvSpPr>
          <p:spPr bwMode="auto">
            <a:xfrm>
              <a:off x="526" y="90"/>
              <a:ext cx="0" cy="14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Oval 29"/>
            <p:cNvSpPr>
              <a:spLocks noChangeArrowheads="1"/>
            </p:cNvSpPr>
            <p:nvPr/>
          </p:nvSpPr>
          <p:spPr bwMode="auto">
            <a:xfrm>
              <a:off x="302" y="10"/>
              <a:ext cx="208" cy="352"/>
            </a:xfrm>
            <a:prstGeom prst="ellips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1" name="Object 30"/>
            <p:cNvGraphicFramePr>
              <a:graphicFrameLocks/>
            </p:cNvGraphicFramePr>
            <p:nvPr/>
          </p:nvGraphicFramePr>
          <p:xfrm>
            <a:off x="0" y="0"/>
            <a:ext cx="279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488" r:id="rId6" imgW="155643" imgH="155643" progId="Equation.3">
                    <p:embed/>
                  </p:oleObj>
                </mc:Choice>
                <mc:Fallback>
                  <p:oleObj r:id="rId6" imgW="155643" imgH="155643" progId="Equation.3">
                    <p:embed/>
                    <p:pic>
                      <p:nvPicPr>
                        <p:cNvPr id="71" name="Object 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79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2" name="Group 31"/>
          <p:cNvGrpSpPr>
            <a:grpSpLocks/>
          </p:cNvGrpSpPr>
          <p:nvPr/>
        </p:nvGrpSpPr>
        <p:grpSpPr bwMode="auto">
          <a:xfrm>
            <a:off x="1506538" y="1638300"/>
            <a:ext cx="533400" cy="992188"/>
            <a:chOff x="0" y="0"/>
            <a:chExt cx="336" cy="625"/>
          </a:xfrm>
        </p:grpSpPr>
        <p:graphicFrame>
          <p:nvGraphicFramePr>
            <p:cNvPr id="73" name="Object 32"/>
            <p:cNvGraphicFramePr>
              <a:graphicFrameLocks/>
            </p:cNvGraphicFramePr>
            <p:nvPr/>
          </p:nvGraphicFramePr>
          <p:xfrm>
            <a:off x="0" y="0"/>
            <a:ext cx="336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489" r:id="rId8" imgW="167721" imgH="206425" progId="Equation.3">
                    <p:embed/>
                  </p:oleObj>
                </mc:Choice>
                <mc:Fallback>
                  <p:oleObj r:id="rId8" imgW="167721" imgH="206425" progId="Equation.3">
                    <p:embed/>
                    <p:pic>
                      <p:nvPicPr>
                        <p:cNvPr id="73" name="Object 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36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未知"/>
            <p:cNvSpPr>
              <a:spLocks/>
            </p:cNvSpPr>
            <p:nvPr/>
          </p:nvSpPr>
          <p:spPr bwMode="auto">
            <a:xfrm>
              <a:off x="0" y="240"/>
              <a:ext cx="328" cy="385"/>
            </a:xfrm>
            <a:custGeom>
              <a:avLst/>
              <a:gdLst>
                <a:gd name="T0" fmla="*/ 48 w 328"/>
                <a:gd name="T1" fmla="*/ 0 h 385"/>
                <a:gd name="T2" fmla="*/ 104 w 328"/>
                <a:gd name="T3" fmla="*/ 5 h 385"/>
                <a:gd name="T4" fmla="*/ 145 w 328"/>
                <a:gd name="T5" fmla="*/ 5 h 385"/>
                <a:gd name="T6" fmla="*/ 187 w 328"/>
                <a:gd name="T7" fmla="*/ 5 h 385"/>
                <a:gd name="T8" fmla="*/ 229 w 328"/>
                <a:gd name="T9" fmla="*/ 5 h 385"/>
                <a:gd name="T10" fmla="*/ 257 w 328"/>
                <a:gd name="T11" fmla="*/ 47 h 385"/>
                <a:gd name="T12" fmla="*/ 285 w 328"/>
                <a:gd name="T13" fmla="*/ 88 h 385"/>
                <a:gd name="T14" fmla="*/ 299 w 328"/>
                <a:gd name="T15" fmla="*/ 130 h 385"/>
                <a:gd name="T16" fmla="*/ 313 w 328"/>
                <a:gd name="T17" fmla="*/ 172 h 385"/>
                <a:gd name="T18" fmla="*/ 327 w 328"/>
                <a:gd name="T19" fmla="*/ 214 h 385"/>
                <a:gd name="T20" fmla="*/ 327 w 328"/>
                <a:gd name="T21" fmla="*/ 256 h 385"/>
                <a:gd name="T22" fmla="*/ 327 w 328"/>
                <a:gd name="T23" fmla="*/ 298 h 385"/>
                <a:gd name="T24" fmla="*/ 327 w 328"/>
                <a:gd name="T25" fmla="*/ 340 h 385"/>
                <a:gd name="T26" fmla="*/ 285 w 328"/>
                <a:gd name="T27" fmla="*/ 367 h 385"/>
                <a:gd name="T28" fmla="*/ 243 w 328"/>
                <a:gd name="T29" fmla="*/ 367 h 385"/>
                <a:gd name="T30" fmla="*/ 159 w 328"/>
                <a:gd name="T31" fmla="*/ 367 h 385"/>
                <a:gd name="T32" fmla="*/ 20 w 328"/>
                <a:gd name="T33" fmla="*/ 381 h 385"/>
                <a:gd name="T34" fmla="*/ 0 w 328"/>
                <a:gd name="T35" fmla="*/ 384 h 3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8" h="385">
                  <a:moveTo>
                    <a:pt x="48" y="0"/>
                  </a:moveTo>
                  <a:lnTo>
                    <a:pt x="104" y="5"/>
                  </a:lnTo>
                  <a:lnTo>
                    <a:pt x="145" y="5"/>
                  </a:lnTo>
                  <a:lnTo>
                    <a:pt x="187" y="5"/>
                  </a:lnTo>
                  <a:lnTo>
                    <a:pt x="229" y="5"/>
                  </a:lnTo>
                  <a:lnTo>
                    <a:pt x="257" y="47"/>
                  </a:lnTo>
                  <a:lnTo>
                    <a:pt x="285" y="88"/>
                  </a:lnTo>
                  <a:lnTo>
                    <a:pt x="299" y="130"/>
                  </a:lnTo>
                  <a:lnTo>
                    <a:pt x="313" y="172"/>
                  </a:lnTo>
                  <a:lnTo>
                    <a:pt x="327" y="214"/>
                  </a:lnTo>
                  <a:lnTo>
                    <a:pt x="327" y="256"/>
                  </a:lnTo>
                  <a:lnTo>
                    <a:pt x="327" y="298"/>
                  </a:lnTo>
                  <a:lnTo>
                    <a:pt x="327" y="340"/>
                  </a:lnTo>
                  <a:lnTo>
                    <a:pt x="285" y="367"/>
                  </a:lnTo>
                  <a:lnTo>
                    <a:pt x="243" y="367"/>
                  </a:lnTo>
                  <a:lnTo>
                    <a:pt x="159" y="367"/>
                  </a:lnTo>
                  <a:lnTo>
                    <a:pt x="20" y="381"/>
                  </a:lnTo>
                  <a:lnTo>
                    <a:pt x="0" y="384"/>
                  </a:lnTo>
                </a:path>
              </a:pathLst>
            </a:custGeom>
            <a:noFill/>
            <a:ln w="25400" cap="rnd" cmpd="sng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5" name="Group 34"/>
          <p:cNvGrpSpPr>
            <a:grpSpLocks/>
          </p:cNvGrpSpPr>
          <p:nvPr/>
        </p:nvGrpSpPr>
        <p:grpSpPr bwMode="auto">
          <a:xfrm>
            <a:off x="1497013" y="1268413"/>
            <a:ext cx="1219200" cy="1963737"/>
            <a:chOff x="0" y="0"/>
            <a:chExt cx="1008" cy="1340"/>
          </a:xfrm>
        </p:grpSpPr>
        <p:sp>
          <p:nvSpPr>
            <p:cNvPr id="76" name="未知"/>
            <p:cNvSpPr>
              <a:spLocks/>
            </p:cNvSpPr>
            <p:nvPr/>
          </p:nvSpPr>
          <p:spPr bwMode="auto">
            <a:xfrm>
              <a:off x="0" y="0"/>
              <a:ext cx="914" cy="1340"/>
            </a:xfrm>
            <a:custGeom>
              <a:avLst/>
              <a:gdLst>
                <a:gd name="T0" fmla="*/ 48 w 914"/>
                <a:gd name="T1" fmla="*/ 511 h 1340"/>
                <a:gd name="T2" fmla="*/ 76 w 914"/>
                <a:gd name="T3" fmla="*/ 446 h 1340"/>
                <a:gd name="T4" fmla="*/ 104 w 914"/>
                <a:gd name="T5" fmla="*/ 390 h 1340"/>
                <a:gd name="T6" fmla="*/ 131 w 914"/>
                <a:gd name="T7" fmla="*/ 334 h 1340"/>
                <a:gd name="T8" fmla="*/ 159 w 914"/>
                <a:gd name="T9" fmla="*/ 293 h 1340"/>
                <a:gd name="T10" fmla="*/ 187 w 914"/>
                <a:gd name="T11" fmla="*/ 251 h 1340"/>
                <a:gd name="T12" fmla="*/ 243 w 914"/>
                <a:gd name="T13" fmla="*/ 195 h 1340"/>
                <a:gd name="T14" fmla="*/ 285 w 914"/>
                <a:gd name="T15" fmla="*/ 139 h 1340"/>
                <a:gd name="T16" fmla="*/ 327 w 914"/>
                <a:gd name="T17" fmla="*/ 111 h 1340"/>
                <a:gd name="T18" fmla="*/ 383 w 914"/>
                <a:gd name="T19" fmla="*/ 83 h 1340"/>
                <a:gd name="T20" fmla="*/ 494 w 914"/>
                <a:gd name="T21" fmla="*/ 27 h 1340"/>
                <a:gd name="T22" fmla="*/ 536 w 914"/>
                <a:gd name="T23" fmla="*/ 0 h 1340"/>
                <a:gd name="T24" fmla="*/ 578 w 914"/>
                <a:gd name="T25" fmla="*/ 0 h 1340"/>
                <a:gd name="T26" fmla="*/ 690 w 914"/>
                <a:gd name="T27" fmla="*/ 0 h 1340"/>
                <a:gd name="T28" fmla="*/ 732 w 914"/>
                <a:gd name="T29" fmla="*/ 0 h 1340"/>
                <a:gd name="T30" fmla="*/ 774 w 914"/>
                <a:gd name="T31" fmla="*/ 0 h 1340"/>
                <a:gd name="T32" fmla="*/ 801 w 914"/>
                <a:gd name="T33" fmla="*/ 41 h 1340"/>
                <a:gd name="T34" fmla="*/ 829 w 914"/>
                <a:gd name="T35" fmla="*/ 83 h 1340"/>
                <a:gd name="T36" fmla="*/ 857 w 914"/>
                <a:gd name="T37" fmla="*/ 125 h 1340"/>
                <a:gd name="T38" fmla="*/ 871 w 914"/>
                <a:gd name="T39" fmla="*/ 237 h 1340"/>
                <a:gd name="T40" fmla="*/ 885 w 914"/>
                <a:gd name="T41" fmla="*/ 293 h 1340"/>
                <a:gd name="T42" fmla="*/ 885 w 914"/>
                <a:gd name="T43" fmla="*/ 334 h 1340"/>
                <a:gd name="T44" fmla="*/ 899 w 914"/>
                <a:gd name="T45" fmla="*/ 376 h 1340"/>
                <a:gd name="T46" fmla="*/ 913 w 914"/>
                <a:gd name="T47" fmla="*/ 432 h 1340"/>
                <a:gd name="T48" fmla="*/ 913 w 914"/>
                <a:gd name="T49" fmla="*/ 530 h 1340"/>
                <a:gd name="T50" fmla="*/ 913 w 914"/>
                <a:gd name="T51" fmla="*/ 613 h 1340"/>
                <a:gd name="T52" fmla="*/ 913 w 914"/>
                <a:gd name="T53" fmla="*/ 697 h 1340"/>
                <a:gd name="T54" fmla="*/ 913 w 914"/>
                <a:gd name="T55" fmla="*/ 739 h 1340"/>
                <a:gd name="T56" fmla="*/ 913 w 914"/>
                <a:gd name="T57" fmla="*/ 781 h 1340"/>
                <a:gd name="T58" fmla="*/ 913 w 914"/>
                <a:gd name="T59" fmla="*/ 837 h 1340"/>
                <a:gd name="T60" fmla="*/ 913 w 914"/>
                <a:gd name="T61" fmla="*/ 892 h 1340"/>
                <a:gd name="T62" fmla="*/ 913 w 914"/>
                <a:gd name="T63" fmla="*/ 934 h 1340"/>
                <a:gd name="T64" fmla="*/ 913 w 914"/>
                <a:gd name="T65" fmla="*/ 1046 h 1340"/>
                <a:gd name="T66" fmla="*/ 913 w 914"/>
                <a:gd name="T67" fmla="*/ 1088 h 1340"/>
                <a:gd name="T68" fmla="*/ 913 w 914"/>
                <a:gd name="T69" fmla="*/ 1130 h 1340"/>
                <a:gd name="T70" fmla="*/ 899 w 914"/>
                <a:gd name="T71" fmla="*/ 1185 h 1340"/>
                <a:gd name="T72" fmla="*/ 871 w 914"/>
                <a:gd name="T73" fmla="*/ 1227 h 1340"/>
                <a:gd name="T74" fmla="*/ 829 w 914"/>
                <a:gd name="T75" fmla="*/ 1269 h 1340"/>
                <a:gd name="T76" fmla="*/ 787 w 914"/>
                <a:gd name="T77" fmla="*/ 1297 h 1340"/>
                <a:gd name="T78" fmla="*/ 746 w 914"/>
                <a:gd name="T79" fmla="*/ 1311 h 1340"/>
                <a:gd name="T80" fmla="*/ 704 w 914"/>
                <a:gd name="T81" fmla="*/ 1325 h 1340"/>
                <a:gd name="T82" fmla="*/ 606 w 914"/>
                <a:gd name="T83" fmla="*/ 1325 h 1340"/>
                <a:gd name="T84" fmla="*/ 466 w 914"/>
                <a:gd name="T85" fmla="*/ 1325 h 1340"/>
                <a:gd name="T86" fmla="*/ 383 w 914"/>
                <a:gd name="T87" fmla="*/ 1339 h 1340"/>
                <a:gd name="T88" fmla="*/ 327 w 914"/>
                <a:gd name="T89" fmla="*/ 1339 h 1340"/>
                <a:gd name="T90" fmla="*/ 285 w 914"/>
                <a:gd name="T91" fmla="*/ 1325 h 1340"/>
                <a:gd name="T92" fmla="*/ 243 w 914"/>
                <a:gd name="T93" fmla="*/ 1297 h 1340"/>
                <a:gd name="T94" fmla="*/ 229 w 914"/>
                <a:gd name="T95" fmla="*/ 1255 h 1340"/>
                <a:gd name="T96" fmla="*/ 201 w 914"/>
                <a:gd name="T97" fmla="*/ 1213 h 1340"/>
                <a:gd name="T98" fmla="*/ 173 w 914"/>
                <a:gd name="T99" fmla="*/ 1171 h 1340"/>
                <a:gd name="T100" fmla="*/ 145 w 914"/>
                <a:gd name="T101" fmla="*/ 1130 h 1340"/>
                <a:gd name="T102" fmla="*/ 104 w 914"/>
                <a:gd name="T103" fmla="*/ 1102 h 1340"/>
                <a:gd name="T104" fmla="*/ 62 w 914"/>
                <a:gd name="T105" fmla="*/ 1060 h 1340"/>
                <a:gd name="T106" fmla="*/ 48 w 914"/>
                <a:gd name="T107" fmla="*/ 1018 h 1340"/>
                <a:gd name="T108" fmla="*/ 34 w 914"/>
                <a:gd name="T109" fmla="*/ 962 h 1340"/>
                <a:gd name="T110" fmla="*/ 6 w 914"/>
                <a:gd name="T111" fmla="*/ 920 h 1340"/>
                <a:gd name="T112" fmla="*/ 6 w 914"/>
                <a:gd name="T113" fmla="*/ 878 h 1340"/>
                <a:gd name="T114" fmla="*/ 0 w 914"/>
                <a:gd name="T115" fmla="*/ 847 h 13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14" h="1340">
                  <a:moveTo>
                    <a:pt x="48" y="511"/>
                  </a:moveTo>
                  <a:lnTo>
                    <a:pt x="76" y="446"/>
                  </a:lnTo>
                  <a:lnTo>
                    <a:pt x="104" y="390"/>
                  </a:lnTo>
                  <a:lnTo>
                    <a:pt x="131" y="334"/>
                  </a:lnTo>
                  <a:lnTo>
                    <a:pt x="159" y="293"/>
                  </a:lnTo>
                  <a:lnTo>
                    <a:pt x="187" y="251"/>
                  </a:lnTo>
                  <a:lnTo>
                    <a:pt x="243" y="195"/>
                  </a:lnTo>
                  <a:lnTo>
                    <a:pt x="285" y="139"/>
                  </a:lnTo>
                  <a:lnTo>
                    <a:pt x="327" y="111"/>
                  </a:lnTo>
                  <a:lnTo>
                    <a:pt x="383" y="83"/>
                  </a:lnTo>
                  <a:lnTo>
                    <a:pt x="494" y="27"/>
                  </a:lnTo>
                  <a:lnTo>
                    <a:pt x="536" y="0"/>
                  </a:lnTo>
                  <a:lnTo>
                    <a:pt x="578" y="0"/>
                  </a:lnTo>
                  <a:lnTo>
                    <a:pt x="690" y="0"/>
                  </a:lnTo>
                  <a:lnTo>
                    <a:pt x="732" y="0"/>
                  </a:lnTo>
                  <a:lnTo>
                    <a:pt x="774" y="0"/>
                  </a:lnTo>
                  <a:lnTo>
                    <a:pt x="801" y="41"/>
                  </a:lnTo>
                  <a:lnTo>
                    <a:pt x="829" y="83"/>
                  </a:lnTo>
                  <a:lnTo>
                    <a:pt x="857" y="125"/>
                  </a:lnTo>
                  <a:lnTo>
                    <a:pt x="871" y="237"/>
                  </a:lnTo>
                  <a:lnTo>
                    <a:pt x="885" y="293"/>
                  </a:lnTo>
                  <a:lnTo>
                    <a:pt x="885" y="334"/>
                  </a:lnTo>
                  <a:lnTo>
                    <a:pt x="899" y="376"/>
                  </a:lnTo>
                  <a:lnTo>
                    <a:pt x="913" y="432"/>
                  </a:lnTo>
                  <a:lnTo>
                    <a:pt x="913" y="530"/>
                  </a:lnTo>
                  <a:lnTo>
                    <a:pt x="913" y="613"/>
                  </a:lnTo>
                  <a:lnTo>
                    <a:pt x="913" y="697"/>
                  </a:lnTo>
                  <a:lnTo>
                    <a:pt x="913" y="739"/>
                  </a:lnTo>
                  <a:lnTo>
                    <a:pt x="913" y="781"/>
                  </a:lnTo>
                  <a:lnTo>
                    <a:pt x="913" y="837"/>
                  </a:lnTo>
                  <a:lnTo>
                    <a:pt x="913" y="892"/>
                  </a:lnTo>
                  <a:lnTo>
                    <a:pt x="913" y="934"/>
                  </a:lnTo>
                  <a:lnTo>
                    <a:pt x="913" y="1046"/>
                  </a:lnTo>
                  <a:lnTo>
                    <a:pt x="913" y="1088"/>
                  </a:lnTo>
                  <a:lnTo>
                    <a:pt x="913" y="1130"/>
                  </a:lnTo>
                  <a:lnTo>
                    <a:pt x="899" y="1185"/>
                  </a:lnTo>
                  <a:lnTo>
                    <a:pt x="871" y="1227"/>
                  </a:lnTo>
                  <a:lnTo>
                    <a:pt x="829" y="1269"/>
                  </a:lnTo>
                  <a:lnTo>
                    <a:pt x="787" y="1297"/>
                  </a:lnTo>
                  <a:lnTo>
                    <a:pt x="746" y="1311"/>
                  </a:lnTo>
                  <a:lnTo>
                    <a:pt x="704" y="1325"/>
                  </a:lnTo>
                  <a:lnTo>
                    <a:pt x="606" y="1325"/>
                  </a:lnTo>
                  <a:lnTo>
                    <a:pt x="466" y="1325"/>
                  </a:lnTo>
                  <a:lnTo>
                    <a:pt x="383" y="1339"/>
                  </a:lnTo>
                  <a:lnTo>
                    <a:pt x="327" y="1339"/>
                  </a:lnTo>
                  <a:lnTo>
                    <a:pt x="285" y="1325"/>
                  </a:lnTo>
                  <a:lnTo>
                    <a:pt x="243" y="1297"/>
                  </a:lnTo>
                  <a:lnTo>
                    <a:pt x="229" y="1255"/>
                  </a:lnTo>
                  <a:lnTo>
                    <a:pt x="201" y="1213"/>
                  </a:lnTo>
                  <a:lnTo>
                    <a:pt x="173" y="1171"/>
                  </a:lnTo>
                  <a:lnTo>
                    <a:pt x="145" y="1130"/>
                  </a:lnTo>
                  <a:lnTo>
                    <a:pt x="104" y="1102"/>
                  </a:lnTo>
                  <a:lnTo>
                    <a:pt x="62" y="1060"/>
                  </a:lnTo>
                  <a:lnTo>
                    <a:pt x="48" y="1018"/>
                  </a:lnTo>
                  <a:lnTo>
                    <a:pt x="34" y="962"/>
                  </a:lnTo>
                  <a:lnTo>
                    <a:pt x="6" y="920"/>
                  </a:lnTo>
                  <a:lnTo>
                    <a:pt x="6" y="878"/>
                  </a:lnTo>
                  <a:lnTo>
                    <a:pt x="0" y="847"/>
                  </a:lnTo>
                </a:path>
              </a:pathLst>
            </a:custGeom>
            <a:noFill/>
            <a:ln w="12700" cap="rnd" cmpd="sng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7" name="Object 36"/>
            <p:cNvGraphicFramePr>
              <a:graphicFrameLocks/>
            </p:cNvGraphicFramePr>
            <p:nvPr/>
          </p:nvGraphicFramePr>
          <p:xfrm>
            <a:off x="672" y="528"/>
            <a:ext cx="336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490" r:id="rId10" imgW="180622" imgH="206425" progId="Equation.3">
                    <p:embed/>
                  </p:oleObj>
                </mc:Choice>
                <mc:Fallback>
                  <p:oleObj r:id="rId10" imgW="180622" imgH="206425" progId="Equation.3">
                    <p:embed/>
                    <p:pic>
                      <p:nvPicPr>
                        <p:cNvPr id="77" name="Object 3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528"/>
                          <a:ext cx="336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" name="Text Box 10"/>
          <p:cNvSpPr txBox="1">
            <a:spLocks noChangeArrowheads="1"/>
          </p:cNvSpPr>
          <p:nvPr/>
        </p:nvSpPr>
        <p:spPr bwMode="auto">
          <a:xfrm>
            <a:off x="4067175" y="765175"/>
            <a:ext cx="18335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电荷守恒</a:t>
            </a:r>
          </a:p>
        </p:txBody>
      </p:sp>
      <p:graphicFrame>
        <p:nvGraphicFramePr>
          <p:cNvPr id="79" name="Object 1"/>
          <p:cNvGraphicFramePr>
            <a:graphicFrameLocks/>
          </p:cNvGraphicFramePr>
          <p:nvPr/>
        </p:nvGraphicFramePr>
        <p:xfrm>
          <a:off x="4140200" y="1563688"/>
          <a:ext cx="335756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1" name="Equation" r:id="rId12" imgW="1473200" imgH="457200" progId="Equation.DSMT4">
                  <p:embed/>
                </p:oleObj>
              </mc:Choice>
              <mc:Fallback>
                <p:oleObj name="Equation" r:id="rId12" imgW="1473200" imgH="457200" progId="Equation.DSMT4">
                  <p:embed/>
                  <p:pic>
                    <p:nvPicPr>
                      <p:cNvPr id="79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1563688"/>
                        <a:ext cx="3357563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2"/>
          <p:cNvGraphicFramePr>
            <a:graphicFrameLocks/>
          </p:cNvGraphicFramePr>
          <p:nvPr/>
        </p:nvGraphicFramePr>
        <p:xfrm>
          <a:off x="5651500" y="2641600"/>
          <a:ext cx="240506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2" name="Equation" r:id="rId14" imgW="1054100" imgH="457200" progId="Equation.DSMT4">
                  <p:embed/>
                </p:oleObj>
              </mc:Choice>
              <mc:Fallback>
                <p:oleObj name="Equation" r:id="rId14" imgW="1054100" imgH="457200" progId="Equation.DSMT4">
                  <p:embed/>
                  <p:pic>
                    <p:nvPicPr>
                      <p:cNvPr id="8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641600"/>
                        <a:ext cx="2405063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3"/>
          <p:cNvGraphicFramePr>
            <a:graphicFrameLocks/>
          </p:cNvGraphicFramePr>
          <p:nvPr/>
        </p:nvGraphicFramePr>
        <p:xfrm>
          <a:off x="4951413" y="3860800"/>
          <a:ext cx="3825875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3" name="Equation" r:id="rId16" imgW="1676400" imgH="457200" progId="Equation.DSMT4">
                  <p:embed/>
                </p:oleObj>
              </mc:Choice>
              <mc:Fallback>
                <p:oleObj name="Equation" r:id="rId16" imgW="1676400" imgH="457200" progId="Equation.DSMT4">
                  <p:embed/>
                  <p:pic>
                    <p:nvPicPr>
                      <p:cNvPr id="81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1413" y="3860800"/>
                        <a:ext cx="3825875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5"/>
          <p:cNvGraphicFramePr>
            <a:graphicFrameLocks/>
          </p:cNvGraphicFramePr>
          <p:nvPr/>
        </p:nvGraphicFramePr>
        <p:xfrm>
          <a:off x="400050" y="4149725"/>
          <a:ext cx="36671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4" r:id="rId18" imgW="1499251" imgH="368460" progId="Equation.3">
                  <p:embed/>
                </p:oleObj>
              </mc:Choice>
              <mc:Fallback>
                <p:oleObj r:id="rId18" imgW="1499251" imgH="368460" progId="Equation.3">
                  <p:embed/>
                  <p:pic>
                    <p:nvPicPr>
                      <p:cNvPr id="82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149725"/>
                        <a:ext cx="36671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/>
          </p:cNvGraphicFramePr>
          <p:nvPr/>
        </p:nvGraphicFramePr>
        <p:xfrm>
          <a:off x="4572000" y="5445125"/>
          <a:ext cx="40005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5" name="Equation" r:id="rId20" imgW="1752600" imgH="457200" progId="Equation.DSMT4">
                  <p:embed/>
                </p:oleObj>
              </mc:Choice>
              <mc:Fallback>
                <p:oleObj name="Equation" r:id="rId20" imgW="1752600" imgH="457200" progId="Equation.DSMT4">
                  <p:embed/>
                  <p:pic>
                    <p:nvPicPr>
                      <p:cNvPr id="83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45125"/>
                        <a:ext cx="40005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7"/>
          <p:cNvGraphicFramePr>
            <a:graphicFrameLocks/>
          </p:cNvGraphicFramePr>
          <p:nvPr/>
        </p:nvGraphicFramePr>
        <p:xfrm>
          <a:off x="1400175" y="5589588"/>
          <a:ext cx="168116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6" name="Equation" r:id="rId22" imgW="736280" imgH="444307" progId="Equation.DSMT4">
                  <p:embed/>
                </p:oleObj>
              </mc:Choice>
              <mc:Fallback>
                <p:oleObj name="Equation" r:id="rId22" imgW="736280" imgH="444307" progId="Equation.DSMT4">
                  <p:embed/>
                  <p:pic>
                    <p:nvPicPr>
                      <p:cNvPr id="84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5589588"/>
                        <a:ext cx="1681163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00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 autoUpdateAnimBg="0"/>
      <p:bldP spid="7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3"/>
          <p:cNvGraphicFramePr>
            <a:graphicFrameLocks/>
          </p:cNvGraphicFramePr>
          <p:nvPr/>
        </p:nvGraphicFramePr>
        <p:xfrm>
          <a:off x="1874838" y="3716338"/>
          <a:ext cx="4530725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2" name="Equation" r:id="rId3" imgW="41757600" imgH="11582400" progId="Equation.DSMT4">
                  <p:embed/>
                </p:oleObj>
              </mc:Choice>
              <mc:Fallback>
                <p:oleObj name="Equation" r:id="rId3" imgW="41757600" imgH="11582400" progId="Equation.DSMT4">
                  <p:embed/>
                  <p:pic>
                    <p:nvPicPr>
                      <p:cNvPr id="2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838" y="3716338"/>
                        <a:ext cx="4530725" cy="11953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"/>
          <p:cNvGraphicFramePr>
            <a:graphicFrameLocks/>
          </p:cNvGraphicFramePr>
          <p:nvPr/>
        </p:nvGraphicFramePr>
        <p:xfrm>
          <a:off x="1692275" y="404813"/>
          <a:ext cx="492601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3" name="Equation" r:id="rId5" imgW="1854200" imgH="444500" progId="Equation.DSMT4">
                  <p:embed/>
                </p:oleObj>
              </mc:Choice>
              <mc:Fallback>
                <p:oleObj name="Equation" r:id="rId5" imgW="1854200" imgH="444500" progId="Equation.DSMT4">
                  <p:embed/>
                  <p:pic>
                    <p:nvPicPr>
                      <p:cNvPr id="3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04813"/>
                        <a:ext cx="4926013" cy="1223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11188" y="1773238"/>
            <a:ext cx="4572000" cy="132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3333CC"/>
                </a:solidFill>
                <a:cs typeface="Times New Roman" panose="02020603050405020304" pitchFamily="18" charset="0"/>
              </a:rPr>
              <a:t>Maxwell  </a:t>
            </a:r>
            <a:r>
              <a:rPr lang="zh-CN" altLang="en-US" sz="3200" dirty="0">
                <a:solidFill>
                  <a:srgbClr val="3333CC"/>
                </a:solidFill>
                <a:cs typeface="Times New Roman" panose="02020603050405020304" pitchFamily="18" charset="0"/>
              </a:rPr>
              <a:t>定义：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CC3300"/>
                </a:solidFill>
                <a:cs typeface="Times New Roman" panose="02020603050405020304" pitchFamily="18" charset="0"/>
              </a:rPr>
              <a:t>displacement  current</a:t>
            </a:r>
          </a:p>
        </p:txBody>
      </p:sp>
      <p:graphicFrame>
        <p:nvGraphicFramePr>
          <p:cNvPr id="5" name="Object 8"/>
          <p:cNvGraphicFramePr>
            <a:graphicFrameLocks/>
          </p:cNvGraphicFramePr>
          <p:nvPr/>
        </p:nvGraphicFramePr>
        <p:xfrm>
          <a:off x="5580063" y="1836738"/>
          <a:ext cx="3024187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4" name="Equation" r:id="rId7" imgW="1028254" imgH="444307" progId="Equation.DSMT4">
                  <p:embed/>
                </p:oleObj>
              </mc:Choice>
              <mc:Fallback>
                <p:oleObj name="Equation" r:id="rId7" imgW="1028254" imgH="444307" progId="Equation.DSMT4">
                  <p:embed/>
                  <p:pic>
                    <p:nvPicPr>
                      <p:cNvPr id="5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836738"/>
                        <a:ext cx="3024187" cy="128111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/>
          </p:cNvGraphicFramePr>
          <p:nvPr/>
        </p:nvGraphicFramePr>
        <p:xfrm>
          <a:off x="1979613" y="5249863"/>
          <a:ext cx="19812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5" r:id="rId9" imgW="599502" imgH="420927" progId="Equation.3">
                  <p:embed/>
                </p:oleObj>
              </mc:Choice>
              <mc:Fallback>
                <p:oleObj r:id="rId9" imgW="599502" imgH="420927" progId="Equation.3">
                  <p:embed/>
                  <p:pic>
                    <p:nvPicPr>
                      <p:cNvPr id="6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249863"/>
                        <a:ext cx="1981200" cy="11334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4427538" y="5505450"/>
            <a:ext cx="33131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3333CC"/>
                </a:solidFill>
                <a:latin typeface="宋体" panose="02010600030101010101" pitchFamily="2" charset="-122"/>
              </a:rPr>
              <a:t>位移电流的密度</a:t>
            </a:r>
          </a:p>
        </p:txBody>
      </p:sp>
    </p:spTree>
    <p:extLst>
      <p:ext uri="{BB962C8B-B14F-4D97-AF65-F5344CB8AC3E}">
        <p14:creationId xmlns:p14="http://schemas.microsoft.com/office/powerpoint/2010/main" val="33096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  <p:bldP spid="7" grpId="0" build="p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95288" y="1916113"/>
            <a:ext cx="32400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3333CC"/>
                </a:solidFill>
                <a:latin typeface="宋体" panose="02010600030101010101" pitchFamily="2" charset="-122"/>
              </a:rPr>
              <a:t>电流概念的推广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160838" y="1773238"/>
            <a:ext cx="455771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仅仅从产生磁场的能力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上定义－－仅此而已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27100" y="3357563"/>
            <a:ext cx="73453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FF0000"/>
                </a:solidFill>
                <a:latin typeface="宋体" panose="02010600030101010101" pitchFamily="2" charset="-122"/>
              </a:rPr>
              <a:t>真空中</a:t>
            </a: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位移电流不伴有电荷的任何运动 </a:t>
            </a:r>
          </a:p>
        </p:txBody>
      </p:sp>
      <p:graphicFrame>
        <p:nvGraphicFramePr>
          <p:cNvPr id="5" name="Object 3"/>
          <p:cNvGraphicFramePr>
            <a:graphicFrameLocks/>
          </p:cNvGraphicFramePr>
          <p:nvPr/>
        </p:nvGraphicFramePr>
        <p:xfrm>
          <a:off x="1763713" y="4292600"/>
          <a:ext cx="446405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8" name="Equation" r:id="rId3" imgW="1549400" imgH="469900" progId="Equation.DSMT4">
                  <p:embed/>
                </p:oleObj>
              </mc:Choice>
              <mc:Fallback>
                <p:oleObj name="Equation" r:id="rId3" imgW="1549400" imgH="469900" progId="Equation.DSMT4">
                  <p:embed/>
                  <p:pic>
                    <p:nvPicPr>
                      <p:cNvPr id="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292600"/>
                        <a:ext cx="4464050" cy="14398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19250" y="5876925"/>
            <a:ext cx="58324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3333CC"/>
                </a:solidFill>
                <a:latin typeface="宋体" panose="02010600030101010101" pitchFamily="2" charset="-122"/>
              </a:rPr>
              <a:t>变化的电场引起的 </a:t>
            </a:r>
            <a:r>
              <a:rPr lang="zh-CN" altLang="en-US" sz="3200">
                <a:solidFill>
                  <a:srgbClr val="FF0000"/>
                </a:solidFill>
                <a:latin typeface="宋体" panose="02010600030101010101" pitchFamily="2" charset="-122"/>
              </a:rPr>
              <a:t>感生磁场</a:t>
            </a:r>
          </a:p>
        </p:txBody>
      </p:sp>
      <p:graphicFrame>
        <p:nvGraphicFramePr>
          <p:cNvPr id="7" name="Object 6"/>
          <p:cNvGraphicFramePr>
            <a:graphicFrameLocks/>
          </p:cNvGraphicFramePr>
          <p:nvPr/>
        </p:nvGraphicFramePr>
        <p:xfrm>
          <a:off x="1763713" y="333375"/>
          <a:ext cx="453072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9" name="Equation" r:id="rId5" imgW="41757600" imgH="11582400" progId="Equation.DSMT4">
                  <p:embed/>
                </p:oleObj>
              </mc:Choice>
              <mc:Fallback>
                <p:oleObj name="Equation" r:id="rId5" imgW="41757600" imgH="11582400" progId="Equation.DSMT4">
                  <p:embed/>
                  <p:pic>
                    <p:nvPicPr>
                      <p:cNvPr id="7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33375"/>
                        <a:ext cx="4530725" cy="11953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416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/>
      <p:bldP spid="4" grpId="0" build="p" autoUpdateAnimBg="0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" y="260350"/>
            <a:ext cx="15176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介质内</a:t>
            </a:r>
          </a:p>
        </p:txBody>
      </p:sp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611188" y="1268413"/>
          <a:ext cx="213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4" r:id="rId3" imgW="829099" imgH="229597" progId="Equation.3">
                  <p:embed/>
                </p:oleObj>
              </mc:Choice>
              <mc:Fallback>
                <p:oleObj r:id="rId3" imgW="829099" imgH="229597" progId="Equation.3">
                  <p:embed/>
                  <p:pic>
                    <p:nvPicPr>
                      <p:cNvPr id="4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268413"/>
                        <a:ext cx="2133600" cy="762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/>
          </p:cNvGraphicFramePr>
          <p:nvPr/>
        </p:nvGraphicFramePr>
        <p:xfrm>
          <a:off x="3429000" y="1052513"/>
          <a:ext cx="3200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5" r:id="rId5" imgW="1134733" imgH="420744" progId="Equation.3">
                  <p:embed/>
                </p:oleObj>
              </mc:Choice>
              <mc:Fallback>
                <p:oleObj r:id="rId5" imgW="1134733" imgH="420744" progId="Equation.3">
                  <p:embed/>
                  <p:pic>
                    <p:nvPicPr>
                      <p:cNvPr id="5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052513"/>
                        <a:ext cx="3200400" cy="1143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647825" y="2365375"/>
            <a:ext cx="3716338" cy="1295400"/>
            <a:chOff x="0" y="0"/>
            <a:chExt cx="2341" cy="816"/>
          </a:xfrm>
        </p:grpSpPr>
        <p:graphicFrame>
          <p:nvGraphicFramePr>
            <p:cNvPr id="7" name="Object 6"/>
            <p:cNvGraphicFramePr>
              <a:graphicFrameLocks/>
            </p:cNvGraphicFramePr>
            <p:nvPr/>
          </p:nvGraphicFramePr>
          <p:xfrm>
            <a:off x="0" y="0"/>
            <a:ext cx="485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536" r:id="rId7" imgW="256000" imgH="422400" progId="Equation.3">
                    <p:embed/>
                  </p:oleObj>
                </mc:Choice>
                <mc:Fallback>
                  <p:oleObj r:id="rId7" imgW="256000" imgH="422400" progId="Equation.3">
                    <p:embed/>
                    <p:pic>
                      <p:nvPicPr>
                        <p:cNvPr id="7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485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76" y="288"/>
              <a:ext cx="1765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引起感生磁场</a:t>
              </a:r>
            </a:p>
          </p:txBody>
        </p:sp>
      </p:grpSp>
      <p:graphicFrame>
        <p:nvGraphicFramePr>
          <p:cNvPr id="9" name="Object 9"/>
          <p:cNvGraphicFramePr>
            <a:graphicFrameLocks/>
          </p:cNvGraphicFramePr>
          <p:nvPr/>
        </p:nvGraphicFramePr>
        <p:xfrm>
          <a:off x="1316038" y="3989388"/>
          <a:ext cx="2305050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7" name="Equation" r:id="rId9" imgW="838200" imgH="419100" progId="Equation.DSMT4">
                  <p:embed/>
                </p:oleObj>
              </mc:Choice>
              <mc:Fallback>
                <p:oleObj name="Equation" r:id="rId9" imgW="838200" imgH="419100" progId="Equation.DSMT4">
                  <p:embed/>
                  <p:pic>
                    <p:nvPicPr>
                      <p:cNvPr id="9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3989388"/>
                        <a:ext cx="2305050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/>
          </p:cNvGraphicFramePr>
          <p:nvPr/>
        </p:nvGraphicFramePr>
        <p:xfrm>
          <a:off x="3790950" y="3975100"/>
          <a:ext cx="1582738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8" name="Equation" r:id="rId11" imgW="444307" imgH="393529" progId="Equation.DSMT4">
                  <p:embed/>
                </p:oleObj>
              </mc:Choice>
              <mc:Fallback>
                <p:oleObj name="Equation" r:id="rId11" imgW="444307" imgH="393529" progId="Equation.DSMT4">
                  <p:embed/>
                  <p:pic>
                    <p:nvPicPr>
                      <p:cNvPr id="1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3975100"/>
                        <a:ext cx="1582738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547813" y="5805488"/>
            <a:ext cx="5184775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3333CC"/>
                </a:solidFill>
                <a:latin typeface="宋体" panose="02010600030101010101" pitchFamily="2" charset="-122"/>
              </a:rPr>
              <a:t>电偶极矩的改变  等效电流</a:t>
            </a:r>
          </a:p>
        </p:txBody>
      </p:sp>
    </p:spTree>
    <p:extLst>
      <p:ext uri="{BB962C8B-B14F-4D97-AF65-F5344CB8AC3E}">
        <p14:creationId xmlns:p14="http://schemas.microsoft.com/office/powerpoint/2010/main" val="23708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1" grpId="0" build="p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1000" y="620713"/>
            <a:ext cx="556260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3200">
                <a:solidFill>
                  <a:srgbClr val="0000CC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200">
                <a:solidFill>
                  <a:srgbClr val="0000CC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平板电容器  均匀充电</a:t>
            </a:r>
            <a:endParaRPr lang="zh-CN" altLang="en-US" sz="3200">
              <a:solidFill>
                <a:srgbClr val="3333CC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" name="Object 3"/>
          <p:cNvGraphicFramePr>
            <a:graphicFrameLocks/>
          </p:cNvGraphicFramePr>
          <p:nvPr/>
        </p:nvGraphicFramePr>
        <p:xfrm>
          <a:off x="1143000" y="1306513"/>
          <a:ext cx="1600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4" r:id="rId3" imgW="485975" imgH="396453" progId="Equation.3">
                  <p:embed/>
                </p:oleObj>
              </mc:Choice>
              <mc:Fallback>
                <p:oleObj r:id="rId3" imgW="485975" imgH="396453" progId="Equation.3">
                  <p:embed/>
                  <p:pic>
                    <p:nvPicPr>
                      <p:cNvPr id="3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06513"/>
                        <a:ext cx="1600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048000" y="1535113"/>
            <a:ext cx="1981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板半径为</a:t>
            </a:r>
          </a:p>
        </p:txBody>
      </p:sp>
      <p:graphicFrame>
        <p:nvGraphicFramePr>
          <p:cNvPr id="5" name="Object 5"/>
          <p:cNvGraphicFramePr>
            <a:graphicFrameLocks/>
          </p:cNvGraphicFramePr>
          <p:nvPr/>
        </p:nvGraphicFramePr>
        <p:xfrm>
          <a:off x="4648200" y="1611313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5" r:id="rId5" imgW="155643" imgH="155643" progId="Equation.3">
                  <p:embed/>
                </p:oleObj>
              </mc:Choice>
              <mc:Fallback>
                <p:oleObj r:id="rId5" imgW="155643" imgH="155643" progId="Equation.3">
                  <p:embed/>
                  <p:pic>
                    <p:nvPicPr>
                      <p:cNvPr id="5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611313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066800" y="2373313"/>
            <a:ext cx="4100513" cy="609600"/>
            <a:chOff x="0" y="0"/>
            <a:chExt cx="2583" cy="384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8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内部充满介质</a:t>
              </a:r>
            </a:p>
          </p:txBody>
        </p:sp>
        <p:graphicFrame>
          <p:nvGraphicFramePr>
            <p:cNvPr id="8" name="Object 8"/>
            <p:cNvGraphicFramePr>
              <a:graphicFrameLocks/>
            </p:cNvGraphicFramePr>
            <p:nvPr/>
          </p:nvGraphicFramePr>
          <p:xfrm>
            <a:off x="1632" y="48"/>
            <a:ext cx="95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576" r:id="rId7" imgW="371200" imgH="166400" progId="Equation.3">
                    <p:embed/>
                  </p:oleObj>
                </mc:Choice>
                <mc:Fallback>
                  <p:oleObj r:id="rId7" imgW="371200" imgH="166400" progId="Equation.3">
                    <p:embed/>
                    <p:pic>
                      <p:nvPicPr>
                        <p:cNvPr id="8" name="Object 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48"/>
                          <a:ext cx="95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304800" y="3135313"/>
            <a:ext cx="5410200" cy="609600"/>
            <a:chOff x="0" y="0"/>
            <a:chExt cx="3408" cy="384"/>
          </a:xfrm>
        </p:grpSpPr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12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求：</a:t>
              </a:r>
              <a:r>
                <a:rPr kumimoji="0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1)</a:t>
              </a:r>
            </a:p>
          </p:txBody>
        </p:sp>
        <p:graphicFrame>
          <p:nvGraphicFramePr>
            <p:cNvPr id="11" name="Object 11"/>
            <p:cNvGraphicFramePr>
              <a:graphicFrameLocks/>
            </p:cNvGraphicFramePr>
            <p:nvPr/>
          </p:nvGraphicFramePr>
          <p:xfrm>
            <a:off x="816" y="0"/>
            <a:ext cx="347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577" r:id="rId9" imgW="180622" imgH="206425" progId="Equation.3">
                    <p:embed/>
                  </p:oleObj>
                </mc:Choice>
                <mc:Fallback>
                  <p:oleObj r:id="rId9" imgW="180622" imgH="206425" progId="Equation.3">
                    <p:embed/>
                    <p:pic>
                      <p:nvPicPr>
                        <p:cNvPr id="11" name="Object 1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0"/>
                          <a:ext cx="347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104" y="0"/>
              <a:ext cx="23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（忽略边缘效应</a:t>
              </a:r>
              <a:r>
                <a:rPr kumimoji="0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〕</a:t>
              </a:r>
            </a:p>
          </p:txBody>
        </p:sp>
      </p:grpSp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7239000" y="990600"/>
            <a:ext cx="1676400" cy="2317750"/>
            <a:chOff x="0" y="-29"/>
            <a:chExt cx="1056" cy="1460"/>
          </a:xfrm>
        </p:grpSpPr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0" y="644"/>
              <a:ext cx="105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0" y="288"/>
              <a:ext cx="105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528" y="866"/>
              <a:ext cx="0" cy="5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V="1">
              <a:off x="547" y="321"/>
              <a:ext cx="329" cy="6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8" name="Object 21"/>
            <p:cNvGraphicFramePr>
              <a:graphicFrameLocks/>
            </p:cNvGraphicFramePr>
            <p:nvPr/>
          </p:nvGraphicFramePr>
          <p:xfrm>
            <a:off x="684" y="-29"/>
            <a:ext cx="333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578" r:id="rId11" imgW="155643" imgH="155643" progId="Equation.3">
                    <p:embed/>
                  </p:oleObj>
                </mc:Choice>
                <mc:Fallback>
                  <p:oleObj r:id="rId11" imgW="155643" imgH="155643" progId="Equation.3">
                    <p:embed/>
                    <p:pic>
                      <p:nvPicPr>
                        <p:cNvPr id="18" name="Object 2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" y="-29"/>
                          <a:ext cx="333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22"/>
            <p:cNvSpPr>
              <a:spLocks noChangeShapeType="1"/>
            </p:cNvSpPr>
            <p:nvPr/>
          </p:nvSpPr>
          <p:spPr bwMode="auto">
            <a:xfrm>
              <a:off x="528" y="576"/>
              <a:ext cx="0" cy="21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>
              <a:off x="0" y="432"/>
              <a:ext cx="0" cy="3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>
              <a:off x="1056" y="432"/>
              <a:ext cx="0" cy="3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528" y="0"/>
              <a:ext cx="0" cy="435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" name="Line 26"/>
          <p:cNvSpPr>
            <a:spLocks noChangeShapeType="1"/>
          </p:cNvSpPr>
          <p:nvPr/>
        </p:nvSpPr>
        <p:spPr bwMode="auto">
          <a:xfrm>
            <a:off x="8077200" y="1069975"/>
            <a:ext cx="0" cy="287337"/>
          </a:xfrm>
          <a:prstGeom prst="line">
            <a:avLst/>
          </a:prstGeom>
          <a:noFill/>
          <a:ln w="50800">
            <a:solidFill>
              <a:srgbClr val="FF0066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>
            <a:off x="8077200" y="2593975"/>
            <a:ext cx="0" cy="344487"/>
          </a:xfrm>
          <a:prstGeom prst="line">
            <a:avLst/>
          </a:prstGeom>
          <a:noFill/>
          <a:ln w="50800">
            <a:solidFill>
              <a:srgbClr val="FF0066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Rectangle 28"/>
          <p:cNvSpPr>
            <a:spLocks noChangeArrowheads="1"/>
          </p:cNvSpPr>
          <p:nvPr/>
        </p:nvSpPr>
        <p:spPr bwMode="auto">
          <a:xfrm>
            <a:off x="381000" y="4125913"/>
            <a:ext cx="1066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解：</a:t>
            </a:r>
          </a:p>
        </p:txBody>
      </p:sp>
      <p:graphicFrame>
        <p:nvGraphicFramePr>
          <p:cNvPr id="26" name="Object 30"/>
          <p:cNvGraphicFramePr>
            <a:graphicFrameLocks/>
          </p:cNvGraphicFramePr>
          <p:nvPr/>
        </p:nvGraphicFramePr>
        <p:xfrm>
          <a:off x="2411413" y="5445125"/>
          <a:ext cx="24923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9" r:id="rId12" imgW="777738" imgH="395244" progId="Equation.3">
                  <p:embed/>
                </p:oleObj>
              </mc:Choice>
              <mc:Fallback>
                <p:oleObj r:id="rId12" imgW="777738" imgH="395244" progId="Equation.3">
                  <p:embed/>
                  <p:pic>
                    <p:nvPicPr>
                      <p:cNvPr id="26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5445125"/>
                        <a:ext cx="24923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31"/>
          <p:cNvGrpSpPr>
            <a:grpSpLocks/>
          </p:cNvGrpSpPr>
          <p:nvPr/>
        </p:nvGrpSpPr>
        <p:grpSpPr bwMode="auto">
          <a:xfrm>
            <a:off x="5410200" y="3059113"/>
            <a:ext cx="2514600" cy="762000"/>
            <a:chOff x="0" y="0"/>
            <a:chExt cx="1584" cy="480"/>
          </a:xfrm>
        </p:grpSpPr>
        <p:sp>
          <p:nvSpPr>
            <p:cNvPr id="28" name="Rectangle 32"/>
            <p:cNvSpPr>
              <a:spLocks noChangeArrowheads="1"/>
            </p:cNvSpPr>
            <p:nvPr/>
          </p:nvSpPr>
          <p:spPr bwMode="auto">
            <a:xfrm>
              <a:off x="0" y="48"/>
              <a:ext cx="7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2)</a:t>
              </a:r>
            </a:p>
          </p:txBody>
        </p:sp>
        <p:grpSp>
          <p:nvGrpSpPr>
            <p:cNvPr id="29" name="Group 33"/>
            <p:cNvGrpSpPr>
              <a:grpSpLocks/>
            </p:cNvGrpSpPr>
            <p:nvPr/>
          </p:nvGrpSpPr>
          <p:grpSpPr bwMode="auto">
            <a:xfrm>
              <a:off x="336" y="0"/>
              <a:ext cx="1248" cy="480"/>
              <a:chOff x="0" y="0"/>
              <a:chExt cx="1248" cy="480"/>
            </a:xfrm>
          </p:grpSpPr>
          <p:graphicFrame>
            <p:nvGraphicFramePr>
              <p:cNvPr id="30" name="Object 34"/>
              <p:cNvGraphicFramePr>
                <a:graphicFrameLocks/>
              </p:cNvGraphicFramePr>
              <p:nvPr/>
            </p:nvGraphicFramePr>
            <p:xfrm>
              <a:off x="0" y="0"/>
              <a:ext cx="1248" cy="4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3580" r:id="rId14" imgW="548481" imgH="242352" progId="Equation.3">
                      <p:embed/>
                    </p:oleObj>
                  </mc:Choice>
                  <mc:Fallback>
                    <p:oleObj r:id="rId14" imgW="548481" imgH="242352" progId="Equation.3">
                      <p:embed/>
                      <p:pic>
                        <p:nvPicPr>
                          <p:cNvPr id="30" name="Object 3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1248" cy="4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" name="Text Box 35"/>
              <p:cNvSpPr txBox="1">
                <a:spLocks noChangeArrowheads="1"/>
              </p:cNvSpPr>
              <p:nvPr/>
            </p:nvSpPr>
            <p:spPr bwMode="auto">
              <a:xfrm>
                <a:off x="576" y="96"/>
                <a:ext cx="62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7620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7620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&lt;&lt;</a:t>
                </a:r>
              </a:p>
            </p:txBody>
          </p:sp>
        </p:grpSp>
      </p:grpSp>
      <p:graphicFrame>
        <p:nvGraphicFramePr>
          <p:cNvPr id="32" name="Object 1"/>
          <p:cNvGraphicFramePr>
            <a:graphicFrameLocks noChangeAspect="1"/>
          </p:cNvGraphicFramePr>
          <p:nvPr/>
        </p:nvGraphicFramePr>
        <p:xfrm>
          <a:off x="5943600" y="5373688"/>
          <a:ext cx="17748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1" name="Equation" r:id="rId16" imgW="647419" imgH="393529" progId="Equation.DSMT4">
                  <p:embed/>
                </p:oleObj>
              </mc:Choice>
              <mc:Fallback>
                <p:oleObj name="Equation" r:id="rId16" imgW="647419" imgH="393529" progId="Equation.DSMT4">
                  <p:embed/>
                  <p:pic>
                    <p:nvPicPr>
                      <p:cNvPr id="3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5373688"/>
                        <a:ext cx="17748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"/>
          <p:cNvGraphicFramePr>
            <a:graphicFrameLocks/>
          </p:cNvGraphicFramePr>
          <p:nvPr/>
        </p:nvGraphicFramePr>
        <p:xfrm>
          <a:off x="2057400" y="4094163"/>
          <a:ext cx="4449763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2" name="Equation" r:id="rId18" imgW="1828800" imgH="444500" progId="Equation.DSMT4">
                  <p:embed/>
                </p:oleObj>
              </mc:Choice>
              <mc:Fallback>
                <p:oleObj name="Equation" r:id="rId18" imgW="1828800" imgH="444500" progId="Equation.DSMT4">
                  <p:embed/>
                  <p:pic>
                    <p:nvPicPr>
                      <p:cNvPr id="33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094163"/>
                        <a:ext cx="4449763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8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4" grpId="0" build="p" autoUpdateAnimBg="0"/>
      <p:bldP spid="25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301625" y="422275"/>
            <a:ext cx="563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3200">
                <a:solidFill>
                  <a:srgbClr val="000000"/>
                </a:solidFill>
                <a:latin typeface="宋体" panose="02010600030101010101" pitchFamily="2" charset="-122"/>
              </a:rPr>
              <a:t>2) </a:t>
            </a: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过</a:t>
            </a:r>
            <a:r>
              <a:rPr lang="en-US" altLang="zh-CN" sz="320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点垂直轴线作一圆环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391400" y="1052513"/>
            <a:ext cx="1060450" cy="585787"/>
            <a:chOff x="0" y="39"/>
            <a:chExt cx="854" cy="369"/>
          </a:xfrm>
        </p:grpSpPr>
        <p:sp>
          <p:nvSpPr>
            <p:cNvPr id="4" name="Oval 7"/>
            <p:cNvSpPr>
              <a:spLocks noChangeArrowheads="1"/>
            </p:cNvSpPr>
            <p:nvPr/>
          </p:nvSpPr>
          <p:spPr bwMode="auto">
            <a:xfrm>
              <a:off x="336" y="192"/>
              <a:ext cx="40" cy="40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410" y="39"/>
              <a:ext cx="444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0" y="175"/>
              <a:ext cx="376" cy="108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911225" y="955675"/>
            <a:ext cx="487997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位移电流均匀通过圆柱体</a:t>
            </a:r>
          </a:p>
        </p:txBody>
      </p:sp>
      <p:graphicFrame>
        <p:nvGraphicFramePr>
          <p:cNvPr id="8" name="Object 11"/>
          <p:cNvGraphicFramePr>
            <a:graphicFrameLocks/>
          </p:cNvGraphicFramePr>
          <p:nvPr/>
        </p:nvGraphicFramePr>
        <p:xfrm>
          <a:off x="1547813" y="1944688"/>
          <a:ext cx="3351212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6" r:id="rId3" imgW="1058234" imgH="395244" progId="Equation.3">
                  <p:embed/>
                </p:oleObj>
              </mc:Choice>
              <mc:Fallback>
                <p:oleObj r:id="rId3" imgW="1058234" imgH="395244" progId="Equation.3">
                  <p:embed/>
                  <p:pic>
                    <p:nvPicPr>
                      <p:cNvPr id="8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944688"/>
                        <a:ext cx="3351212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6781800" y="381000"/>
            <a:ext cx="1676400" cy="2362200"/>
            <a:chOff x="0" y="0"/>
            <a:chExt cx="1056" cy="1601"/>
          </a:xfrm>
        </p:grpSpPr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0" y="644"/>
              <a:ext cx="105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0" y="288"/>
              <a:ext cx="105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528" y="912"/>
              <a:ext cx="0" cy="68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547" y="387"/>
              <a:ext cx="50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4" name="Object 17"/>
            <p:cNvGraphicFramePr>
              <a:graphicFrameLocks/>
            </p:cNvGraphicFramePr>
            <p:nvPr/>
          </p:nvGraphicFramePr>
          <p:xfrm>
            <a:off x="672" y="96"/>
            <a:ext cx="333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7" r:id="rId5" imgW="155643" imgH="155643" progId="Equation.3">
                    <p:embed/>
                  </p:oleObj>
                </mc:Choice>
                <mc:Fallback>
                  <p:oleObj r:id="rId5" imgW="155643" imgH="155643" progId="Equation.3">
                    <p:embed/>
                    <p:pic>
                      <p:nvPicPr>
                        <p:cNvPr id="14" name="Object 1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96"/>
                          <a:ext cx="333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528" y="576"/>
              <a:ext cx="0" cy="21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0" y="432"/>
              <a:ext cx="0" cy="3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1056" y="432"/>
              <a:ext cx="0" cy="3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>
              <a:off x="528" y="0"/>
              <a:ext cx="0" cy="435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Group 22"/>
          <p:cNvGrpSpPr>
            <a:grpSpLocks/>
          </p:cNvGrpSpPr>
          <p:nvPr/>
        </p:nvGrpSpPr>
        <p:grpSpPr bwMode="auto">
          <a:xfrm>
            <a:off x="7620000" y="457200"/>
            <a:ext cx="0" cy="2020888"/>
            <a:chOff x="0" y="0"/>
            <a:chExt cx="0" cy="1273"/>
          </a:xfrm>
        </p:grpSpPr>
        <p:sp>
          <p:nvSpPr>
            <p:cNvPr id="20" name="Line 23"/>
            <p:cNvSpPr>
              <a:spLocks noChangeShapeType="1"/>
            </p:cNvSpPr>
            <p:nvPr/>
          </p:nvSpPr>
          <p:spPr bwMode="auto">
            <a:xfrm>
              <a:off x="0" y="0"/>
              <a:ext cx="0" cy="229"/>
            </a:xfrm>
            <a:prstGeom prst="line">
              <a:avLst/>
            </a:prstGeom>
            <a:noFill/>
            <a:ln w="50800">
              <a:solidFill>
                <a:srgbClr val="FF0066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>
              <a:off x="0" y="1056"/>
              <a:ext cx="0" cy="217"/>
            </a:xfrm>
            <a:prstGeom prst="line">
              <a:avLst/>
            </a:prstGeom>
            <a:noFill/>
            <a:ln w="50800">
              <a:solidFill>
                <a:srgbClr val="FF0066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2" name="Object 26"/>
          <p:cNvGraphicFramePr>
            <a:graphicFrameLocks/>
          </p:cNvGraphicFramePr>
          <p:nvPr/>
        </p:nvGraphicFramePr>
        <p:xfrm>
          <a:off x="3087688" y="3284538"/>
          <a:ext cx="1981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8" r:id="rId7" imgW="485975" imgH="358087" progId="Equation.3">
                  <p:embed/>
                </p:oleObj>
              </mc:Choice>
              <mc:Fallback>
                <p:oleObj r:id="rId7" imgW="485975" imgH="358087" progId="Equation.3">
                  <p:embed/>
                  <p:pic>
                    <p:nvPicPr>
                      <p:cNvPr id="22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3284538"/>
                        <a:ext cx="1981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/>
          </p:cNvGraphicFramePr>
          <p:nvPr/>
        </p:nvGraphicFramePr>
        <p:xfrm>
          <a:off x="1258888" y="5013325"/>
          <a:ext cx="2438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9" r:id="rId9" imgW="752238" imgH="395244" progId="Equation.3">
                  <p:embed/>
                </p:oleObj>
              </mc:Choice>
              <mc:Fallback>
                <p:oleObj r:id="rId9" imgW="752238" imgH="395244" progId="Equation.3">
                  <p:embed/>
                  <p:pic>
                    <p:nvPicPr>
                      <p:cNvPr id="23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2438400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6"/>
          <p:cNvGraphicFramePr>
            <a:graphicFrameLocks/>
          </p:cNvGraphicFramePr>
          <p:nvPr/>
        </p:nvGraphicFramePr>
        <p:xfrm>
          <a:off x="4375150" y="5013325"/>
          <a:ext cx="32766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0" r:id="rId11" imgW="1287730" imgH="395244" progId="Equation.3">
                  <p:embed/>
                </p:oleObj>
              </mc:Choice>
              <mc:Fallback>
                <p:oleObj r:id="rId11" imgW="1287730" imgH="395244" progId="Equation.3">
                  <p:embed/>
                  <p:pic>
                    <p:nvPicPr>
                      <p:cNvPr id="24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013325"/>
                        <a:ext cx="3276600" cy="1143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5292725" y="3068638"/>
          <a:ext cx="201136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1" name="Equation" r:id="rId13" imgW="710891" imgH="393529" progId="Equation.DSMT4">
                  <p:embed/>
                </p:oleObj>
              </mc:Choice>
              <mc:Fallback>
                <p:oleObj name="Equation" r:id="rId13" imgW="710891" imgH="393529" progId="Equation.DSMT4">
                  <p:embed/>
                  <p:pic>
                    <p:nvPicPr>
                      <p:cNvPr id="2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068638"/>
                        <a:ext cx="2011363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8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7" grpId="0" build="p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8450" y="2852738"/>
            <a:ext cx="397510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  <a:sym typeface="Monotype Sorts" pitchFamily="2" charset="2"/>
              </a:rPr>
              <a:t>电流</a:t>
            </a: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就产生磁场而论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3781425"/>
            <a:ext cx="38100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3200" i="1">
                <a:solidFill>
                  <a:srgbClr val="000000"/>
                </a:solidFill>
                <a:latin typeface="宋体" panose="02010600030101010101" pitchFamily="2" charset="-122"/>
                <a:sym typeface="Monotype Sorts" pitchFamily="2" charset="2"/>
              </a:rPr>
              <a:t>B </a:t>
            </a: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  <a:sym typeface="Monotype Sorts" pitchFamily="2" charset="2"/>
              </a:rPr>
              <a:t>的</a:t>
            </a:r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</a:rPr>
              <a:t>安培环路定理</a:t>
            </a:r>
          </a:p>
        </p:txBody>
      </p:sp>
      <p:graphicFrame>
        <p:nvGraphicFramePr>
          <p:cNvPr id="4" name="Object 4"/>
          <p:cNvGraphicFramePr>
            <a:graphicFrameLocks/>
          </p:cNvGraphicFramePr>
          <p:nvPr/>
        </p:nvGraphicFramePr>
        <p:xfrm>
          <a:off x="438150" y="4581525"/>
          <a:ext cx="79930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4" r:id="rId3" imgW="79552800" imgH="8839200" progId="Equation.3">
                  <p:embed/>
                </p:oleObj>
              </mc:Choice>
              <mc:Fallback>
                <p:oleObj r:id="rId3" imgW="79552800" imgH="8839200" progId="Equation.3">
                  <p:embed/>
                  <p:pic>
                    <p:nvPicPr>
                      <p:cNvPr id="4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4581525"/>
                        <a:ext cx="79930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4759325" y="2957513"/>
            <a:ext cx="3929063" cy="695325"/>
            <a:chOff x="162" y="-75"/>
            <a:chExt cx="2612" cy="438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62" y="-75"/>
              <a:ext cx="2593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传导 位移 束缚电流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89" y="-69"/>
              <a:ext cx="2585" cy="432"/>
            </a:xfrm>
            <a:prstGeom prst="rect">
              <a:avLst/>
            </a:prstGeom>
            <a:noFill/>
            <a:ln w="12700">
              <a:solidFill>
                <a:srgbClr val="0000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" name="Object 9"/>
          <p:cNvGraphicFramePr>
            <a:graphicFrameLocks/>
          </p:cNvGraphicFramePr>
          <p:nvPr/>
        </p:nvGraphicFramePr>
        <p:xfrm>
          <a:off x="2124075" y="1122363"/>
          <a:ext cx="449103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5" r:id="rId5" imgW="47548800" imgH="11277600" progId="Equation.3">
                  <p:embed/>
                </p:oleObj>
              </mc:Choice>
              <mc:Fallback>
                <p:oleObj r:id="rId5" imgW="47548800" imgH="11277600" progId="Equation.3">
                  <p:embed/>
                  <p:pic>
                    <p:nvPicPr>
                      <p:cNvPr id="8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122363"/>
                        <a:ext cx="4491038" cy="11525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39750" y="542925"/>
            <a:ext cx="11350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小结</a:t>
            </a: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0069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1524000"/>
            <a:ext cx="297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3333CC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3200">
                <a:solidFill>
                  <a:srgbClr val="3333CC"/>
                </a:solidFill>
                <a:latin typeface="宋体" panose="02010600030101010101" pitchFamily="2" charset="-122"/>
              </a:rPr>
              <a:t>. </a:t>
            </a:r>
            <a:r>
              <a:rPr lang="zh-CN" altLang="en-US" sz="3200">
                <a:solidFill>
                  <a:srgbClr val="3333CC"/>
                </a:solidFill>
                <a:latin typeface="宋体" panose="02010600030101010101" pitchFamily="2" charset="-122"/>
              </a:rPr>
              <a:t>积分形式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57200" y="2133600"/>
            <a:ext cx="3048000" cy="1676400"/>
            <a:chOff x="0" y="0"/>
            <a:chExt cx="1920" cy="1056"/>
          </a:xfrm>
        </p:grpSpPr>
        <p:graphicFrame>
          <p:nvGraphicFramePr>
            <p:cNvPr id="5" name="Object 5"/>
            <p:cNvGraphicFramePr>
              <a:graphicFrameLocks/>
            </p:cNvGraphicFramePr>
            <p:nvPr/>
          </p:nvGraphicFramePr>
          <p:xfrm>
            <a:off x="0" y="0"/>
            <a:ext cx="1920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42" r:id="rId3" imgW="1019096" imgH="267513" progId="Equation.3">
                    <p:embed/>
                  </p:oleObj>
                </mc:Choice>
                <mc:Fallback>
                  <p:oleObj r:id="rId3" imgW="1019096" imgH="267513" progId="Equation.3">
                    <p:embed/>
                    <p:pic>
                      <p:nvPicPr>
                        <p:cNvPr id="5" name="Object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920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6"/>
            <p:cNvGraphicFramePr>
              <a:graphicFrameLocks/>
            </p:cNvGraphicFramePr>
            <p:nvPr/>
          </p:nvGraphicFramePr>
          <p:xfrm>
            <a:off x="0" y="528"/>
            <a:ext cx="1776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43" r:id="rId5" imgW="1044574" imgH="267513" progId="Equation.3">
                    <p:embed/>
                  </p:oleObj>
                </mc:Choice>
                <mc:Fallback>
                  <p:oleObj r:id="rId5" imgW="1044574" imgH="267513" progId="Equation.3">
                    <p:embed/>
                    <p:pic>
                      <p:nvPicPr>
                        <p:cNvPr id="6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528"/>
                          <a:ext cx="1776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457200" y="4191000"/>
            <a:ext cx="3124200" cy="1600200"/>
            <a:chOff x="0" y="0"/>
            <a:chExt cx="1776" cy="1008"/>
          </a:xfrm>
        </p:grpSpPr>
        <p:graphicFrame>
          <p:nvGraphicFramePr>
            <p:cNvPr id="8" name="Object 8"/>
            <p:cNvGraphicFramePr>
              <a:graphicFrameLocks/>
            </p:cNvGraphicFramePr>
            <p:nvPr/>
          </p:nvGraphicFramePr>
          <p:xfrm>
            <a:off x="43" y="0"/>
            <a:ext cx="1690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44" r:id="rId7" imgW="28956000" imgH="6400800" progId="Equation.3">
                    <p:embed/>
                  </p:oleObj>
                </mc:Choice>
                <mc:Fallback>
                  <p:oleObj r:id="rId7" imgW="28956000" imgH="6400800" progId="Equation.3">
                    <p:embed/>
                    <p:pic>
                      <p:nvPicPr>
                        <p:cNvPr id="8" name="Object 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" y="0"/>
                          <a:ext cx="1690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9"/>
            <p:cNvGraphicFramePr>
              <a:graphicFrameLocks/>
            </p:cNvGraphicFramePr>
            <p:nvPr/>
          </p:nvGraphicFramePr>
          <p:xfrm>
            <a:off x="0" y="504"/>
            <a:ext cx="1776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45" r:id="rId9" imgW="31394400" imgH="6400800" progId="Equation.3">
                    <p:embed/>
                  </p:oleObj>
                </mc:Choice>
                <mc:Fallback>
                  <p:oleObj r:id="rId9" imgW="31394400" imgH="6400800" progId="Equation.3">
                    <p:embed/>
                    <p:pic>
                      <p:nvPicPr>
                        <p:cNvPr id="9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504"/>
                          <a:ext cx="1776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10"/>
          <p:cNvGraphicFramePr>
            <a:graphicFrameLocks/>
          </p:cNvGraphicFramePr>
          <p:nvPr/>
        </p:nvGraphicFramePr>
        <p:xfrm>
          <a:off x="5148263" y="5373688"/>
          <a:ext cx="201612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6" r:id="rId11" imgW="19202400" imgH="9144000" progId="Equation.3">
                  <p:embed/>
                </p:oleObj>
              </mc:Choice>
              <mc:Fallback>
                <p:oleObj r:id="rId11" imgW="19202400" imgH="9144000" progId="Equation.3">
                  <p:embed/>
                  <p:pic>
                    <p:nvPicPr>
                      <p:cNvPr id="1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373688"/>
                        <a:ext cx="2016125" cy="1150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581400" y="1752600"/>
            <a:ext cx="1295400" cy="914400"/>
            <a:chOff x="0" y="0"/>
            <a:chExt cx="816" cy="576"/>
          </a:xfrm>
        </p:grpSpPr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0" y="96"/>
              <a:ext cx="8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FF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通量</a:t>
              </a: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48" y="0"/>
              <a:ext cx="576" cy="576"/>
            </a:xfrm>
            <a:prstGeom prst="ellipse">
              <a:avLst/>
            </a:prstGeom>
            <a:noFill/>
            <a:ln w="38100">
              <a:solidFill>
                <a:srgbClr val="FF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4716463" y="1809750"/>
            <a:ext cx="3609975" cy="1981200"/>
            <a:chOff x="0" y="0"/>
            <a:chExt cx="2274" cy="1248"/>
          </a:xfrm>
        </p:grpSpPr>
        <p:grpSp>
          <p:nvGrpSpPr>
            <p:cNvPr id="15" name="Group 15"/>
            <p:cNvGrpSpPr>
              <a:grpSpLocks/>
            </p:cNvGrpSpPr>
            <p:nvPr/>
          </p:nvGrpSpPr>
          <p:grpSpPr bwMode="auto">
            <a:xfrm>
              <a:off x="240" y="0"/>
              <a:ext cx="2034" cy="1248"/>
              <a:chOff x="0" y="0"/>
              <a:chExt cx="2034" cy="1248"/>
            </a:xfrm>
          </p:grpSpPr>
          <p:graphicFrame>
            <p:nvGraphicFramePr>
              <p:cNvPr id="17" name="Object 16"/>
              <p:cNvGraphicFramePr>
                <a:graphicFrameLocks/>
              </p:cNvGraphicFramePr>
              <p:nvPr/>
            </p:nvGraphicFramePr>
            <p:xfrm>
              <a:off x="0" y="0"/>
              <a:ext cx="2034" cy="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6647" r:id="rId13" imgW="36271200" imgH="9144000" progId="Equation.3">
                      <p:embed/>
                    </p:oleObj>
                  </mc:Choice>
                  <mc:Fallback>
                    <p:oleObj r:id="rId13" imgW="36271200" imgH="9144000" progId="Equation.3">
                      <p:embed/>
                      <p:pic>
                        <p:nvPicPr>
                          <p:cNvPr id="17" name="Object 1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2034" cy="6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ct 17"/>
              <p:cNvGraphicFramePr>
                <a:graphicFrameLocks/>
              </p:cNvGraphicFramePr>
              <p:nvPr/>
            </p:nvGraphicFramePr>
            <p:xfrm>
              <a:off x="48" y="576"/>
              <a:ext cx="1584" cy="6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6648" r:id="rId15" imgW="24079200" imgH="9144000" progId="Equation.3">
                      <p:embed/>
                    </p:oleObj>
                  </mc:Choice>
                  <mc:Fallback>
                    <p:oleObj r:id="rId15" imgW="24079200" imgH="9144000" progId="Equation.3">
                      <p:embed/>
                      <p:pic>
                        <p:nvPicPr>
                          <p:cNvPr id="18" name="Object 1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" y="576"/>
                            <a:ext cx="1584" cy="6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" name="AutoShape 18"/>
            <p:cNvSpPr>
              <a:spLocks/>
            </p:cNvSpPr>
            <p:nvPr/>
          </p:nvSpPr>
          <p:spPr bwMode="auto">
            <a:xfrm>
              <a:off x="0" y="48"/>
              <a:ext cx="192" cy="1008"/>
            </a:xfrm>
            <a:prstGeom prst="leftBrace">
              <a:avLst>
                <a:gd name="adj1" fmla="val 43750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9" name="Object 1"/>
          <p:cNvGraphicFramePr>
            <a:graphicFrameLocks/>
          </p:cNvGraphicFramePr>
          <p:nvPr/>
        </p:nvGraphicFramePr>
        <p:xfrm>
          <a:off x="4572000" y="4005263"/>
          <a:ext cx="36322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9" r:id="rId17" imgW="31699200" imgH="9144000" progId="Equation.DSMT4">
                  <p:embed/>
                </p:oleObj>
              </mc:Choice>
              <mc:Fallback>
                <p:oleObj r:id="rId17" imgW="31699200" imgH="9144000" progId="Equation.DSMT4">
                  <p:embed/>
                  <p:pic>
                    <p:nvPicPr>
                      <p:cNvPr id="19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005263"/>
                        <a:ext cx="3632200" cy="10922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3333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0" y="47844"/>
            <a:ext cx="883920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  麦克斯韦电磁场方程组</a:t>
            </a:r>
          </a:p>
        </p:txBody>
      </p:sp>
    </p:spTree>
    <p:extLst>
      <p:ext uri="{BB962C8B-B14F-4D97-AF65-F5344CB8AC3E}">
        <p14:creationId xmlns:p14="http://schemas.microsoft.com/office/powerpoint/2010/main" val="28561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0" y="533400"/>
            <a:ext cx="1143000" cy="990600"/>
            <a:chOff x="0" y="0"/>
            <a:chExt cx="768" cy="624"/>
          </a:xfrm>
        </p:grpSpPr>
        <p:sp>
          <p:nvSpPr>
            <p:cNvPr id="3" name="Text Box 3"/>
            <p:cNvSpPr txBox="1">
              <a:spLocks noChangeArrowheads="1"/>
            </p:cNvSpPr>
            <p:nvPr/>
          </p:nvSpPr>
          <p:spPr bwMode="auto">
            <a:xfrm>
              <a:off x="48" y="96"/>
              <a:ext cx="7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7620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FF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环流</a:t>
              </a:r>
            </a:p>
          </p:txBody>
        </p:sp>
        <p:sp>
          <p:nvSpPr>
            <p:cNvPr id="4" name="Oval 4"/>
            <p:cNvSpPr>
              <a:spLocks noChangeArrowheads="1"/>
            </p:cNvSpPr>
            <p:nvPr/>
          </p:nvSpPr>
          <p:spPr bwMode="auto">
            <a:xfrm>
              <a:off x="0" y="0"/>
              <a:ext cx="720" cy="624"/>
            </a:xfrm>
            <a:prstGeom prst="ellipse">
              <a:avLst/>
            </a:prstGeom>
            <a:noFill/>
            <a:ln w="38100">
              <a:solidFill>
                <a:srgbClr val="FF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838200" y="1600200"/>
            <a:ext cx="3962400" cy="2362200"/>
            <a:chOff x="0" y="0"/>
            <a:chExt cx="2496" cy="1488"/>
          </a:xfrm>
        </p:grpSpPr>
        <p:graphicFrame>
          <p:nvGraphicFramePr>
            <p:cNvPr id="6" name="Object 6"/>
            <p:cNvGraphicFramePr>
              <a:graphicFrameLocks/>
            </p:cNvGraphicFramePr>
            <p:nvPr/>
          </p:nvGraphicFramePr>
          <p:xfrm>
            <a:off x="262" y="0"/>
            <a:ext cx="2234" cy="1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46" r:id="rId3" imgW="37490400" imgH="20726400" progId="Equation.3">
                    <p:embed/>
                  </p:oleObj>
                </mc:Choice>
                <mc:Fallback>
                  <p:oleObj r:id="rId3" imgW="37490400" imgH="20726400" progId="Equation.3">
                    <p:embed/>
                    <p:pic>
                      <p:nvPicPr>
                        <p:cNvPr id="6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" y="0"/>
                          <a:ext cx="2234" cy="1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AutoShape 7"/>
            <p:cNvSpPr>
              <a:spLocks/>
            </p:cNvSpPr>
            <p:nvPr/>
          </p:nvSpPr>
          <p:spPr bwMode="auto">
            <a:xfrm>
              <a:off x="0" y="144"/>
              <a:ext cx="192" cy="1200"/>
            </a:xfrm>
            <a:prstGeom prst="leftBrace">
              <a:avLst>
                <a:gd name="adj1" fmla="val 52083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" name="Object 18"/>
          <p:cNvGraphicFramePr>
            <a:graphicFrameLocks/>
          </p:cNvGraphicFramePr>
          <p:nvPr/>
        </p:nvGraphicFramePr>
        <p:xfrm>
          <a:off x="1692275" y="4868863"/>
          <a:ext cx="449103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7" r:id="rId5" imgW="47548800" imgH="11277600" progId="Equation.3">
                  <p:embed/>
                </p:oleObj>
              </mc:Choice>
              <mc:Fallback>
                <p:oleObj r:id="rId5" imgW="47548800" imgH="11277600" progId="Equation.3">
                  <p:embed/>
                  <p:pic>
                    <p:nvPicPr>
                      <p:cNvPr id="8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868863"/>
                        <a:ext cx="4491038" cy="11525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"/>
          <p:cNvGraphicFramePr>
            <a:graphicFrameLocks/>
          </p:cNvGraphicFramePr>
          <p:nvPr/>
        </p:nvGraphicFramePr>
        <p:xfrm>
          <a:off x="5219700" y="1828800"/>
          <a:ext cx="363378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8" r:id="rId7" imgW="33223200" imgH="11277600" progId="Equation.DSMT4">
                  <p:embed/>
                </p:oleObj>
              </mc:Choice>
              <mc:Fallback>
                <p:oleObj r:id="rId7" imgW="33223200" imgH="11277600" progId="Equation.DSMT4">
                  <p:embed/>
                  <p:pic>
                    <p:nvPicPr>
                      <p:cNvPr id="9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1828800"/>
                        <a:ext cx="3633788" cy="138906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3333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55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4741</TotalTime>
  <Words>5162</Words>
  <Application>Microsoft Office PowerPoint</Application>
  <PresentationFormat>全屏显示(4:3)</PresentationFormat>
  <Paragraphs>808</Paragraphs>
  <Slides>111</Slides>
  <Notes>1</Notes>
  <HiddenSlides>0</HiddenSlides>
  <MMClips>4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111</vt:i4>
      </vt:variant>
    </vt:vector>
  </HeadingPairs>
  <TitlesOfParts>
    <vt:vector size="137" baseType="lpstr">
      <vt:lpstr>CommercialScript BT</vt:lpstr>
      <vt:lpstr>Math1</vt:lpstr>
      <vt:lpstr>Monotype Sorts</vt:lpstr>
      <vt:lpstr>等线</vt:lpstr>
      <vt:lpstr>方正姚体</vt:lpstr>
      <vt:lpstr>黑体</vt:lpstr>
      <vt:lpstr>华文行楷</vt:lpstr>
      <vt:lpstr>华文新魏</vt:lpstr>
      <vt:lpstr>楷体_GB2312</vt:lpstr>
      <vt:lpstr>隶书</vt:lpstr>
      <vt:lpstr>宋体</vt:lpstr>
      <vt:lpstr>微软雅黑</vt:lpstr>
      <vt:lpstr>幼圆</vt:lpstr>
      <vt:lpstr>Arial</vt:lpstr>
      <vt:lpstr>Arial Black</vt:lpstr>
      <vt:lpstr>Book Antiqua</vt:lpstr>
      <vt:lpstr>Calibri</vt:lpstr>
      <vt:lpstr>Symbol</vt:lpstr>
      <vt:lpstr>Times New Roman</vt:lpstr>
      <vt:lpstr>Wingdings</vt:lpstr>
      <vt:lpstr>Office 主题</vt:lpstr>
      <vt:lpstr>公式</vt:lpstr>
      <vt:lpstr>Equation</vt:lpstr>
      <vt:lpstr>Equation.DSMT4</vt:lpstr>
      <vt:lpstr>剪辑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本章内容小结</vt:lpstr>
      <vt:lpstr>PowerPoint 演示文稿</vt:lpstr>
      <vt:lpstr>PowerPoint 演示文稿</vt:lpstr>
      <vt:lpstr>PowerPoint 演示文稿</vt:lpstr>
      <vt:lpstr>本章例题选讲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电磁感应定律</dc:title>
  <dc:creator>gaojian wu</dc:creator>
  <cp:lastModifiedBy>Administrator</cp:lastModifiedBy>
  <cp:revision>123</cp:revision>
  <dcterms:created xsi:type="dcterms:W3CDTF">2014-04-10T03:20:18Z</dcterms:created>
  <dcterms:modified xsi:type="dcterms:W3CDTF">2022-08-29T03:12:13Z</dcterms:modified>
</cp:coreProperties>
</file>